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6"/>
  </p:notesMasterIdLst>
  <p:sldIdLst>
    <p:sldId id="315" r:id="rId2"/>
    <p:sldId id="316" r:id="rId3"/>
    <p:sldId id="319" r:id="rId4"/>
    <p:sldId id="433" r:id="rId5"/>
    <p:sldId id="425" r:id="rId6"/>
    <p:sldId id="321" r:id="rId7"/>
    <p:sldId id="322" r:id="rId8"/>
    <p:sldId id="323" r:id="rId9"/>
    <p:sldId id="324" r:id="rId10"/>
    <p:sldId id="330" r:id="rId11"/>
    <p:sldId id="331" r:id="rId12"/>
    <p:sldId id="333" r:id="rId13"/>
    <p:sldId id="334" r:id="rId14"/>
    <p:sldId id="335" r:id="rId15"/>
    <p:sldId id="336" r:id="rId16"/>
    <p:sldId id="428" r:id="rId17"/>
    <p:sldId id="337" r:id="rId18"/>
    <p:sldId id="426" r:id="rId19"/>
    <p:sldId id="338" r:id="rId20"/>
    <p:sldId id="339" r:id="rId21"/>
    <p:sldId id="340" r:id="rId22"/>
    <p:sldId id="341" r:id="rId23"/>
    <p:sldId id="342" r:id="rId24"/>
    <p:sldId id="343" r:id="rId25"/>
    <p:sldId id="435" r:id="rId26"/>
    <p:sldId id="344" r:id="rId27"/>
    <p:sldId id="345" r:id="rId28"/>
    <p:sldId id="431" r:id="rId29"/>
    <p:sldId id="347" r:id="rId30"/>
    <p:sldId id="432" r:id="rId31"/>
    <p:sldId id="348" r:id="rId32"/>
    <p:sldId id="349" r:id="rId33"/>
    <p:sldId id="350" r:id="rId34"/>
    <p:sldId id="430" r:id="rId35"/>
    <p:sldId id="351" r:id="rId36"/>
    <p:sldId id="352" r:id="rId37"/>
    <p:sldId id="353" r:id="rId38"/>
    <p:sldId id="357" r:id="rId39"/>
    <p:sldId id="359" r:id="rId40"/>
    <p:sldId id="360" r:id="rId41"/>
    <p:sldId id="361" r:id="rId42"/>
    <p:sldId id="362" r:id="rId43"/>
    <p:sldId id="429" r:id="rId44"/>
    <p:sldId id="364" r:id="rId45"/>
    <p:sldId id="363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2" r:id="rId63"/>
    <p:sldId id="383" r:id="rId64"/>
    <p:sldId id="384" r:id="rId65"/>
    <p:sldId id="385" r:id="rId66"/>
    <p:sldId id="386" r:id="rId67"/>
    <p:sldId id="387" r:id="rId68"/>
    <p:sldId id="388" r:id="rId69"/>
    <p:sldId id="390" r:id="rId70"/>
    <p:sldId id="391" r:id="rId71"/>
    <p:sldId id="434" r:id="rId72"/>
    <p:sldId id="392" r:id="rId73"/>
    <p:sldId id="393" r:id="rId74"/>
    <p:sldId id="394" r:id="rId75"/>
    <p:sldId id="395" r:id="rId76"/>
    <p:sldId id="397" r:id="rId77"/>
    <p:sldId id="399" r:id="rId78"/>
    <p:sldId id="400" r:id="rId79"/>
    <p:sldId id="401" r:id="rId80"/>
    <p:sldId id="402" r:id="rId81"/>
    <p:sldId id="404" r:id="rId82"/>
    <p:sldId id="405" r:id="rId83"/>
    <p:sldId id="406" r:id="rId84"/>
    <p:sldId id="407" r:id="rId85"/>
    <p:sldId id="408" r:id="rId86"/>
    <p:sldId id="409" r:id="rId87"/>
    <p:sldId id="410" r:id="rId88"/>
    <p:sldId id="414" r:id="rId89"/>
    <p:sldId id="416" r:id="rId90"/>
    <p:sldId id="419" r:id="rId91"/>
    <p:sldId id="420" r:id="rId92"/>
    <p:sldId id="421" r:id="rId93"/>
    <p:sldId id="308" r:id="rId94"/>
    <p:sldId id="309" r:id="rId9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6E0"/>
          </a:solidFill>
        </a:fill>
      </a:tcStyle>
    </a:wholeTbl>
    <a:band2H>
      <a:tcTxStyle/>
      <a:tcStyle>
        <a:tcBdr/>
        <a:fill>
          <a:solidFill>
            <a:srgbClr val="EBEC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F1D6"/>
          </a:solidFill>
        </a:fill>
      </a:tcStyle>
    </a:wholeTbl>
    <a:band2H>
      <a:tcTxStyle/>
      <a:tcStyle>
        <a:tcBdr/>
        <a:fill>
          <a:solidFill>
            <a:srgbClr val="F7F8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4D3"/>
          </a:solidFill>
        </a:fill>
      </a:tcStyle>
    </a:wholeTbl>
    <a:band2H>
      <a:tcTxStyle/>
      <a:tcStyle>
        <a:tcBdr/>
        <a:fill>
          <a:solidFill>
            <a:srgbClr val="EDEB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C97FD-5558-4527-9D53-2FB221F9979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37B9EC-76EC-4E47-9AEC-7F16AD79AA74}" type="pres">
      <dgm:prSet presAssocID="{4D9C97FD-5558-4527-9D53-2FB221F997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55F3C2C-EA6A-4D63-B20F-39C0BEC7E373}" type="presOf" srcId="{4D9C97FD-5558-4527-9D53-2FB221F99794}" destId="{4637B9EC-76EC-4E47-9AEC-7F16AD79AA74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0D48F-D7EC-4003-B1A3-8B4D2E4754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11D3401-2623-4886-9454-98B90CAA4ED3}">
      <dgm:prSet phldrT="[Текст]" custT="1"/>
      <dgm:spPr>
        <a:xfrm>
          <a:off x="818573" y="2188382"/>
          <a:ext cx="6638736" cy="625205"/>
        </a:xfrm>
        <a:solidFill>
          <a:srgbClr val="4F81BD">
            <a:shade val="80000"/>
            <a:hueOff val="204164"/>
            <a:satOff val="-2928"/>
            <a:lumOff val="1707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Работа с расхождениями в зависимости от уровня риска налогоплательщика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ED14CB2-0DE3-40D4-8676-C3513570947D}" type="parTrans" cxnId="{9FE02B8E-0212-4916-8DB8-2DDAA8E15D14}">
      <dgm:prSet/>
      <dgm:spPr/>
      <dgm:t>
        <a:bodyPr/>
        <a:lstStyle/>
        <a:p>
          <a:endParaRPr lang="ru-RU"/>
        </a:p>
      </dgm:t>
    </dgm:pt>
    <dgm:pt modelId="{6D56A40E-DE55-4136-9BFE-8304E445FC0A}" type="sibTrans" cxnId="{9FE02B8E-0212-4916-8DB8-2DDAA8E15D14}">
      <dgm:prSet/>
      <dgm:spPr/>
      <dgm:t>
        <a:bodyPr/>
        <a:lstStyle/>
        <a:p>
          <a:endParaRPr lang="ru-RU"/>
        </a:p>
      </dgm:t>
    </dgm:pt>
    <dgm:pt modelId="{AE173420-A38B-4072-AD1A-D44575E866DE}">
      <dgm:prSet phldrT="[Текст]" custT="1"/>
      <dgm:spPr>
        <a:xfrm>
          <a:off x="460128" y="312440"/>
          <a:ext cx="6997180" cy="625205"/>
        </a:xfrm>
        <a:solidFill>
          <a:srgbClr val="4F81BD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18900000" algn="bl" rotWithShape="0">
            <a:schemeClr val="tx2">
              <a:lumMod val="40000"/>
              <a:lumOff val="60000"/>
              <a:alpha val="40000"/>
            </a:schemeClr>
          </a:outerShdw>
        </a:effectLst>
      </dgm:spPr>
      <dgm:t>
        <a:bodyPr/>
        <a:lstStyle/>
        <a:p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Инструментарий для определения недобросовестных налогоплательщиков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BE638B4-8CE5-4A5A-9E11-E1229B742D9D}" type="parTrans" cxnId="{C7884066-4D44-4B67-B0B9-8D75B51E900F}">
      <dgm:prSet/>
      <dgm:spPr/>
      <dgm:t>
        <a:bodyPr/>
        <a:lstStyle/>
        <a:p>
          <a:endParaRPr lang="ru-RU"/>
        </a:p>
      </dgm:t>
    </dgm:pt>
    <dgm:pt modelId="{3AF7D08D-C9C2-4E69-AC58-6A66D9EF4E0A}" type="sibTrans" cxnId="{C7884066-4D44-4B67-B0B9-8D75B51E900F}">
      <dgm:prSet/>
      <dgm:spPr>
        <a:xfrm>
          <a:off x="-4594335" y="-704407"/>
          <a:ext cx="5472816" cy="5472816"/>
        </a:xfrm>
        <a:noFill/>
        <a:ln w="25400" cap="flat" cmpd="sng" algn="ctr">
          <a:solidFill>
            <a:srgbClr val="4F81BD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C4400DB-B587-40E8-9F0D-37D272EFB54A}">
      <dgm:prSet/>
      <dgm:spPr/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Оценка бизнес-периметра налогоплательщика. Отказ от использования «фиктивных» компаний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E985D66-FAE8-498C-A930-9D0FEDB69D5A}" type="parTrans" cxnId="{0B81E8B8-D878-4E31-8379-D75F45B73C94}">
      <dgm:prSet/>
      <dgm:spPr/>
      <dgm:t>
        <a:bodyPr/>
        <a:lstStyle/>
        <a:p>
          <a:endParaRPr lang="ru-RU"/>
        </a:p>
      </dgm:t>
    </dgm:pt>
    <dgm:pt modelId="{808C1181-4571-4FEC-AE3C-65E00B979D50}" type="sibTrans" cxnId="{0B81E8B8-D878-4E31-8379-D75F45B73C94}">
      <dgm:prSet/>
      <dgm:spPr/>
      <dgm:t>
        <a:bodyPr/>
        <a:lstStyle/>
        <a:p>
          <a:endParaRPr lang="ru-RU"/>
        </a:p>
      </dgm:t>
    </dgm:pt>
    <dgm:pt modelId="{BF436311-BE54-44A0-B028-5A9FA22C7001}" type="pres">
      <dgm:prSet presAssocID="{AAA0D48F-D7EC-4003-B1A3-8B4D2E4754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FD809E3-6751-4A6D-B960-0C93EB51BC3F}" type="pres">
      <dgm:prSet presAssocID="{AAA0D48F-D7EC-4003-B1A3-8B4D2E475400}" presName="Name1" presStyleCnt="0"/>
      <dgm:spPr/>
    </dgm:pt>
    <dgm:pt modelId="{9ECCDDD9-0895-453A-90A4-E31EFD824C65}" type="pres">
      <dgm:prSet presAssocID="{AAA0D48F-D7EC-4003-B1A3-8B4D2E475400}" presName="cycle" presStyleCnt="0"/>
      <dgm:spPr/>
    </dgm:pt>
    <dgm:pt modelId="{FEC10F60-3A71-44DE-BD37-D4FEDA030B20}" type="pres">
      <dgm:prSet presAssocID="{AAA0D48F-D7EC-4003-B1A3-8B4D2E475400}" presName="srcNode" presStyleLbl="node1" presStyleIdx="0" presStyleCnt="3"/>
      <dgm:spPr/>
    </dgm:pt>
    <dgm:pt modelId="{56A4D669-ED7B-4810-837D-B1A36985887D}" type="pres">
      <dgm:prSet presAssocID="{AAA0D48F-D7EC-4003-B1A3-8B4D2E475400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95"/>
          </a:avLst>
        </a:prstGeom>
      </dgm:spPr>
      <dgm:t>
        <a:bodyPr/>
        <a:lstStyle/>
        <a:p>
          <a:endParaRPr lang="ru-RU"/>
        </a:p>
      </dgm:t>
    </dgm:pt>
    <dgm:pt modelId="{8AFD09E6-EECC-4D13-A051-010526D264D2}" type="pres">
      <dgm:prSet presAssocID="{AAA0D48F-D7EC-4003-B1A3-8B4D2E475400}" presName="extraNode" presStyleLbl="node1" presStyleIdx="0" presStyleCnt="3"/>
      <dgm:spPr/>
    </dgm:pt>
    <dgm:pt modelId="{B9CD1581-AC50-4A1B-818C-EEFC1CCADA05}" type="pres">
      <dgm:prSet presAssocID="{AAA0D48F-D7EC-4003-B1A3-8B4D2E475400}" presName="dstNode" presStyleLbl="node1" presStyleIdx="0" presStyleCnt="3"/>
      <dgm:spPr/>
    </dgm:pt>
    <dgm:pt modelId="{2E99FDE7-35AD-4138-9EC6-D2FB63E52036}" type="pres">
      <dgm:prSet presAssocID="{AE173420-A38B-4072-AD1A-D44575E866DE}" presName="text_1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9095A88-E3F9-478F-8BD6-3C2F75CBBD81}" type="pres">
      <dgm:prSet presAssocID="{AE173420-A38B-4072-AD1A-D44575E866DE}" presName="accent_1" presStyleCnt="0"/>
      <dgm:spPr/>
    </dgm:pt>
    <dgm:pt modelId="{D45A209B-4DBB-47F4-B2E2-BDD43AAA7F6A}" type="pres">
      <dgm:prSet presAssocID="{AE173420-A38B-4072-AD1A-D44575E866DE}" presName="accentRepeatNode" presStyleLbl="solidFgAcc1" presStyleIdx="0" presStyleCnt="3"/>
      <dgm:spPr>
        <a:xfrm>
          <a:off x="69375" y="234289"/>
          <a:ext cx="781507" cy="7815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7A6A735-0694-4387-93DF-A249A3D366D8}" type="pres">
      <dgm:prSet presAssocID="{4C4400DB-B587-40E8-9F0D-37D272EFB54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48A2D-35D1-4B68-AB28-C883E7E48412}" type="pres">
      <dgm:prSet presAssocID="{4C4400DB-B587-40E8-9F0D-37D272EFB54A}" presName="accent_2" presStyleCnt="0"/>
      <dgm:spPr/>
    </dgm:pt>
    <dgm:pt modelId="{3554B5C4-1C84-4F9A-999D-43F039E73DF0}" type="pres">
      <dgm:prSet presAssocID="{4C4400DB-B587-40E8-9F0D-37D272EFB54A}" presName="accentRepeatNode" presStyleLbl="solidFgAcc1" presStyleIdx="1" presStyleCnt="3"/>
      <dgm:spPr/>
    </dgm:pt>
    <dgm:pt modelId="{0A0D256B-4524-45FC-8078-7D4FA16293D5}" type="pres">
      <dgm:prSet presAssocID="{711D3401-2623-4886-9454-98B90CAA4ED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5A363-803B-4B66-A718-5C686058943C}" type="pres">
      <dgm:prSet presAssocID="{711D3401-2623-4886-9454-98B90CAA4ED3}" presName="accent_3" presStyleCnt="0"/>
      <dgm:spPr/>
    </dgm:pt>
    <dgm:pt modelId="{93F1F20C-95F6-4EBC-BF19-A61EFE442A49}" type="pres">
      <dgm:prSet presAssocID="{711D3401-2623-4886-9454-98B90CAA4ED3}" presName="accentRepeatNode" presStyleLbl="solidFgAcc1" presStyleIdx="2" presStyleCnt="3"/>
      <dgm:spPr>
        <a:xfrm>
          <a:off x="427819" y="2110232"/>
          <a:ext cx="781507" cy="78150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204164"/>
              <a:satOff val="-2928"/>
              <a:lumOff val="1707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C7884066-4D44-4B67-B0B9-8D75B51E900F}" srcId="{AAA0D48F-D7EC-4003-B1A3-8B4D2E475400}" destId="{AE173420-A38B-4072-AD1A-D44575E866DE}" srcOrd="0" destOrd="0" parTransId="{EBE638B4-8CE5-4A5A-9E11-E1229B742D9D}" sibTransId="{3AF7D08D-C9C2-4E69-AC58-6A66D9EF4E0A}"/>
    <dgm:cxn modelId="{871BC4A8-B8AC-49CC-8BDD-98D3279A1F1C}" type="presOf" srcId="{711D3401-2623-4886-9454-98B90CAA4ED3}" destId="{0A0D256B-4524-45FC-8078-7D4FA16293D5}" srcOrd="0" destOrd="0" presId="urn:microsoft.com/office/officeart/2008/layout/VerticalCurvedList"/>
    <dgm:cxn modelId="{CE2B87F9-D97D-4BE3-B409-8B5307E07A67}" type="presOf" srcId="{AAA0D48F-D7EC-4003-B1A3-8B4D2E475400}" destId="{BF436311-BE54-44A0-B028-5A9FA22C7001}" srcOrd="0" destOrd="0" presId="urn:microsoft.com/office/officeart/2008/layout/VerticalCurvedList"/>
    <dgm:cxn modelId="{0B81E8B8-D878-4E31-8379-D75F45B73C94}" srcId="{AAA0D48F-D7EC-4003-B1A3-8B4D2E475400}" destId="{4C4400DB-B587-40E8-9F0D-37D272EFB54A}" srcOrd="1" destOrd="0" parTransId="{CE985D66-FAE8-498C-A930-9D0FEDB69D5A}" sibTransId="{808C1181-4571-4FEC-AE3C-65E00B979D50}"/>
    <dgm:cxn modelId="{1D63BE98-C831-45D5-8B06-F054EC907057}" type="presOf" srcId="{4C4400DB-B587-40E8-9F0D-37D272EFB54A}" destId="{27A6A735-0694-4387-93DF-A249A3D366D8}" srcOrd="0" destOrd="0" presId="urn:microsoft.com/office/officeart/2008/layout/VerticalCurvedList"/>
    <dgm:cxn modelId="{9FE02B8E-0212-4916-8DB8-2DDAA8E15D14}" srcId="{AAA0D48F-D7EC-4003-B1A3-8B4D2E475400}" destId="{711D3401-2623-4886-9454-98B90CAA4ED3}" srcOrd="2" destOrd="0" parTransId="{6ED14CB2-0DE3-40D4-8676-C3513570947D}" sibTransId="{6D56A40E-DE55-4136-9BFE-8304E445FC0A}"/>
    <dgm:cxn modelId="{19077557-E130-47D5-9EB8-2EBA4731B3FD}" type="presOf" srcId="{3AF7D08D-C9C2-4E69-AC58-6A66D9EF4E0A}" destId="{56A4D669-ED7B-4810-837D-B1A36985887D}" srcOrd="0" destOrd="0" presId="urn:microsoft.com/office/officeart/2008/layout/VerticalCurvedList"/>
    <dgm:cxn modelId="{F236F761-AE93-48A8-AFE9-BB51FB5EE44B}" type="presOf" srcId="{AE173420-A38B-4072-AD1A-D44575E866DE}" destId="{2E99FDE7-35AD-4138-9EC6-D2FB63E52036}" srcOrd="0" destOrd="0" presId="urn:microsoft.com/office/officeart/2008/layout/VerticalCurvedList"/>
    <dgm:cxn modelId="{CEE70715-FE08-439E-B714-B1375673ADED}" type="presParOf" srcId="{BF436311-BE54-44A0-B028-5A9FA22C7001}" destId="{0FD809E3-6751-4A6D-B960-0C93EB51BC3F}" srcOrd="0" destOrd="0" presId="urn:microsoft.com/office/officeart/2008/layout/VerticalCurvedList"/>
    <dgm:cxn modelId="{5CAC40B5-0A27-47F0-9715-30CF2450B59C}" type="presParOf" srcId="{0FD809E3-6751-4A6D-B960-0C93EB51BC3F}" destId="{9ECCDDD9-0895-453A-90A4-E31EFD824C65}" srcOrd="0" destOrd="0" presId="urn:microsoft.com/office/officeart/2008/layout/VerticalCurvedList"/>
    <dgm:cxn modelId="{D3F534DF-443F-41A1-8BF4-FA23ECD4BED8}" type="presParOf" srcId="{9ECCDDD9-0895-453A-90A4-E31EFD824C65}" destId="{FEC10F60-3A71-44DE-BD37-D4FEDA030B20}" srcOrd="0" destOrd="0" presId="urn:microsoft.com/office/officeart/2008/layout/VerticalCurvedList"/>
    <dgm:cxn modelId="{5BCC5626-5250-4D17-BEDB-2339CAD82D70}" type="presParOf" srcId="{9ECCDDD9-0895-453A-90A4-E31EFD824C65}" destId="{56A4D669-ED7B-4810-837D-B1A36985887D}" srcOrd="1" destOrd="0" presId="urn:microsoft.com/office/officeart/2008/layout/VerticalCurvedList"/>
    <dgm:cxn modelId="{6B3323F4-758A-499E-BAFE-FAE7D149DC32}" type="presParOf" srcId="{9ECCDDD9-0895-453A-90A4-E31EFD824C65}" destId="{8AFD09E6-EECC-4D13-A051-010526D264D2}" srcOrd="2" destOrd="0" presId="urn:microsoft.com/office/officeart/2008/layout/VerticalCurvedList"/>
    <dgm:cxn modelId="{5A6E3925-1473-42DE-8A5A-989704B4958A}" type="presParOf" srcId="{9ECCDDD9-0895-453A-90A4-E31EFD824C65}" destId="{B9CD1581-AC50-4A1B-818C-EEFC1CCADA05}" srcOrd="3" destOrd="0" presId="urn:microsoft.com/office/officeart/2008/layout/VerticalCurvedList"/>
    <dgm:cxn modelId="{EBAF1333-02B6-4793-98CE-6EF3472D0585}" type="presParOf" srcId="{0FD809E3-6751-4A6D-B960-0C93EB51BC3F}" destId="{2E99FDE7-35AD-4138-9EC6-D2FB63E52036}" srcOrd="1" destOrd="0" presId="urn:microsoft.com/office/officeart/2008/layout/VerticalCurvedList"/>
    <dgm:cxn modelId="{51EA37B8-1982-4F17-9525-1C62C7074CC7}" type="presParOf" srcId="{0FD809E3-6751-4A6D-B960-0C93EB51BC3F}" destId="{69095A88-E3F9-478F-8BD6-3C2F75CBBD81}" srcOrd="2" destOrd="0" presId="urn:microsoft.com/office/officeart/2008/layout/VerticalCurvedList"/>
    <dgm:cxn modelId="{3B986172-8FDD-4539-8C32-B93687DC4653}" type="presParOf" srcId="{69095A88-E3F9-478F-8BD6-3C2F75CBBD81}" destId="{D45A209B-4DBB-47F4-B2E2-BDD43AAA7F6A}" srcOrd="0" destOrd="0" presId="urn:microsoft.com/office/officeart/2008/layout/VerticalCurvedList"/>
    <dgm:cxn modelId="{0E69DEC8-F132-4794-9A1B-9D613CF9C17D}" type="presParOf" srcId="{0FD809E3-6751-4A6D-B960-0C93EB51BC3F}" destId="{27A6A735-0694-4387-93DF-A249A3D366D8}" srcOrd="3" destOrd="0" presId="urn:microsoft.com/office/officeart/2008/layout/VerticalCurvedList"/>
    <dgm:cxn modelId="{DFEDC12E-5661-400F-ABD4-433E2F7E0E9B}" type="presParOf" srcId="{0FD809E3-6751-4A6D-B960-0C93EB51BC3F}" destId="{04448A2D-35D1-4B68-AB28-C883E7E48412}" srcOrd="4" destOrd="0" presId="urn:microsoft.com/office/officeart/2008/layout/VerticalCurvedList"/>
    <dgm:cxn modelId="{D665D8FA-2608-4387-8008-1C902A1633A3}" type="presParOf" srcId="{04448A2D-35D1-4B68-AB28-C883E7E48412}" destId="{3554B5C4-1C84-4F9A-999D-43F039E73DF0}" srcOrd="0" destOrd="0" presId="urn:microsoft.com/office/officeart/2008/layout/VerticalCurvedList"/>
    <dgm:cxn modelId="{9C9CF5BD-003F-42CE-98AD-A97623859A12}" type="presParOf" srcId="{0FD809E3-6751-4A6D-B960-0C93EB51BC3F}" destId="{0A0D256B-4524-45FC-8078-7D4FA16293D5}" srcOrd="5" destOrd="0" presId="urn:microsoft.com/office/officeart/2008/layout/VerticalCurvedList"/>
    <dgm:cxn modelId="{FF01A33D-AF55-4188-BF83-9D68F18D660A}" type="presParOf" srcId="{0FD809E3-6751-4A6D-B960-0C93EB51BC3F}" destId="{66D5A363-803B-4B66-A718-5C686058943C}" srcOrd="6" destOrd="0" presId="urn:microsoft.com/office/officeart/2008/layout/VerticalCurvedList"/>
    <dgm:cxn modelId="{C3F7A4BE-49AA-44F6-921C-236BC59DC689}" type="presParOf" srcId="{66D5A363-803B-4B66-A718-5C686058943C}" destId="{93F1F20C-95F6-4EBC-BF19-A61EFE442A49}" srcOrd="0" destOrd="0" presId="urn:microsoft.com/office/officeart/2008/layout/VerticalCurvedList"/>
  </dgm:cxnLst>
  <dgm:bg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8E1937-A58E-4B47-B0FF-D8219799959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0CC8A-9AA6-4C32-BC32-C6196E69F43D}">
      <dgm:prSet phldrT="[Текст]"/>
      <dgm:spPr/>
      <dgm:t>
        <a:bodyPr/>
        <a:lstStyle/>
        <a:p>
          <a:r>
            <a:rPr lang="ru-RU" dirty="0"/>
            <a:t>Сделки между взаимозависимыми лицами</a:t>
          </a:r>
        </a:p>
      </dgm:t>
    </dgm:pt>
    <dgm:pt modelId="{A5069BB8-E78D-4183-AFDF-3D431402310A}" type="parTrans" cxnId="{EB49A93A-3098-464E-AAEE-44BA5BA6C42F}">
      <dgm:prSet/>
      <dgm:spPr/>
      <dgm:t>
        <a:bodyPr/>
        <a:lstStyle/>
        <a:p>
          <a:endParaRPr lang="ru-RU"/>
        </a:p>
      </dgm:t>
    </dgm:pt>
    <dgm:pt modelId="{565ECCD5-CE28-4BF2-89C1-108368C07FAB}" type="sibTrans" cxnId="{EB49A93A-3098-464E-AAEE-44BA5BA6C42F}">
      <dgm:prSet/>
      <dgm:spPr/>
      <dgm:t>
        <a:bodyPr/>
        <a:lstStyle/>
        <a:p>
          <a:endParaRPr lang="ru-RU"/>
        </a:p>
      </dgm:t>
    </dgm:pt>
    <dgm:pt modelId="{A14B8CB4-61CF-4FC7-83F7-6D3C9082E11C}">
      <dgm:prSet phldrT="[Текст]"/>
      <dgm:spPr/>
      <dgm:t>
        <a:bodyPr/>
        <a:lstStyle/>
        <a:p>
          <a:r>
            <a:rPr lang="ru-RU" dirty="0"/>
            <a:t>контролируемые</a:t>
          </a:r>
        </a:p>
      </dgm:t>
    </dgm:pt>
    <dgm:pt modelId="{E9301D20-F18F-4AC3-AFA7-1D1878E7AB94}" type="parTrans" cxnId="{628E2B1F-24A6-434F-B53D-3EBC9B5AE46C}">
      <dgm:prSet/>
      <dgm:spPr/>
      <dgm:t>
        <a:bodyPr/>
        <a:lstStyle/>
        <a:p>
          <a:endParaRPr lang="ru-RU"/>
        </a:p>
      </dgm:t>
    </dgm:pt>
    <dgm:pt modelId="{1877879C-4E04-49FE-B792-BD21F9E9E946}" type="sibTrans" cxnId="{628E2B1F-24A6-434F-B53D-3EBC9B5AE46C}">
      <dgm:prSet/>
      <dgm:spPr/>
      <dgm:t>
        <a:bodyPr/>
        <a:lstStyle/>
        <a:p>
          <a:endParaRPr lang="ru-RU"/>
        </a:p>
      </dgm:t>
    </dgm:pt>
    <dgm:pt modelId="{54B2469A-447E-47BA-9216-5CB2C1939E1E}">
      <dgm:prSet phldrT="[Текст]"/>
      <dgm:spPr/>
      <dgm:t>
        <a:bodyPr/>
        <a:lstStyle/>
        <a:p>
          <a:r>
            <a:rPr lang="ru-RU" dirty="0"/>
            <a:t>Условия и суммовые критерии ст.105.14 НК РФ</a:t>
          </a:r>
        </a:p>
      </dgm:t>
    </dgm:pt>
    <dgm:pt modelId="{B11F7741-2D4C-4F3E-AA78-9359AC40353E}" type="parTrans" cxnId="{5F31A956-C2F1-4AC3-A150-074C47F69D14}">
      <dgm:prSet/>
      <dgm:spPr/>
      <dgm:t>
        <a:bodyPr/>
        <a:lstStyle/>
        <a:p>
          <a:endParaRPr lang="ru-RU"/>
        </a:p>
      </dgm:t>
    </dgm:pt>
    <dgm:pt modelId="{B1B844AF-2383-49A8-A0D7-51F0B6FB2ED9}" type="sibTrans" cxnId="{5F31A956-C2F1-4AC3-A150-074C47F69D14}">
      <dgm:prSet/>
      <dgm:spPr/>
      <dgm:t>
        <a:bodyPr/>
        <a:lstStyle/>
        <a:p>
          <a:endParaRPr lang="ru-RU"/>
        </a:p>
      </dgm:t>
    </dgm:pt>
    <dgm:pt modelId="{A2D41F9E-B67E-4202-B3C6-88319127699C}">
      <dgm:prSet phldrT="[Текст]"/>
      <dgm:spPr/>
      <dgm:t>
        <a:bodyPr/>
        <a:lstStyle/>
        <a:p>
          <a:r>
            <a:rPr lang="ru-RU" dirty="0"/>
            <a:t>По заявлению ФНС (п.10 ст.105.14 НК РФ)</a:t>
          </a:r>
        </a:p>
      </dgm:t>
    </dgm:pt>
    <dgm:pt modelId="{B17F6646-6C99-442E-B93D-CE61994564EA}" type="parTrans" cxnId="{C2D5959E-D388-467D-B49A-EB65C7D897D7}">
      <dgm:prSet/>
      <dgm:spPr/>
      <dgm:t>
        <a:bodyPr/>
        <a:lstStyle/>
        <a:p>
          <a:endParaRPr lang="ru-RU"/>
        </a:p>
      </dgm:t>
    </dgm:pt>
    <dgm:pt modelId="{05A3A60E-2641-45E5-B171-F066F10EDFF3}" type="sibTrans" cxnId="{C2D5959E-D388-467D-B49A-EB65C7D897D7}">
      <dgm:prSet/>
      <dgm:spPr/>
      <dgm:t>
        <a:bodyPr/>
        <a:lstStyle/>
        <a:p>
          <a:endParaRPr lang="ru-RU"/>
        </a:p>
      </dgm:t>
    </dgm:pt>
    <dgm:pt modelId="{A3F4B842-5F94-4F40-A46A-9AACE4AFBAE7}">
      <dgm:prSet phldrT="[Текст]"/>
      <dgm:spPr/>
      <dgm:t>
        <a:bodyPr/>
        <a:lstStyle/>
        <a:p>
          <a:r>
            <a:rPr lang="ru-RU" dirty="0"/>
            <a:t>П.4 ст.105.14 НК РФ</a:t>
          </a:r>
        </a:p>
      </dgm:t>
    </dgm:pt>
    <dgm:pt modelId="{185B311D-E52F-4817-B557-364760E7F61B}" type="parTrans" cxnId="{8E527239-E4C5-4368-8611-C56C5CA5100B}">
      <dgm:prSet/>
      <dgm:spPr/>
      <dgm:t>
        <a:bodyPr/>
        <a:lstStyle/>
        <a:p>
          <a:endParaRPr lang="ru-RU"/>
        </a:p>
      </dgm:t>
    </dgm:pt>
    <dgm:pt modelId="{DB869264-35DB-4360-8BE7-7E7370A9F6C8}" type="sibTrans" cxnId="{8E527239-E4C5-4368-8611-C56C5CA5100B}">
      <dgm:prSet/>
      <dgm:spPr/>
      <dgm:t>
        <a:bodyPr/>
        <a:lstStyle/>
        <a:p>
          <a:endParaRPr lang="ru-RU"/>
        </a:p>
      </dgm:t>
    </dgm:pt>
    <dgm:pt modelId="{040C6B81-DDB7-4DAD-A020-3A34B2691B30}">
      <dgm:prSet phldrT="[Текст]"/>
      <dgm:spPr/>
      <dgm:t>
        <a:bodyPr/>
        <a:lstStyle/>
        <a:p>
          <a:r>
            <a:rPr lang="ru-RU" dirty="0"/>
            <a:t>Иные сделки, не соответствующие критериям ст.105.14 НК РФ </a:t>
          </a:r>
        </a:p>
      </dgm:t>
    </dgm:pt>
    <dgm:pt modelId="{889204D6-6C98-4E4B-B0AE-979FE3ED67AF}" type="parTrans" cxnId="{F74C0F01-4891-4EEA-AEE1-D88C4F1C6C89}">
      <dgm:prSet/>
      <dgm:spPr/>
      <dgm:t>
        <a:bodyPr/>
        <a:lstStyle/>
        <a:p>
          <a:endParaRPr lang="ru-RU"/>
        </a:p>
      </dgm:t>
    </dgm:pt>
    <dgm:pt modelId="{7E9DCCA7-40A5-4786-8A73-3BAD26DBB32E}" type="sibTrans" cxnId="{F74C0F01-4891-4EEA-AEE1-D88C4F1C6C89}">
      <dgm:prSet/>
      <dgm:spPr/>
      <dgm:t>
        <a:bodyPr/>
        <a:lstStyle/>
        <a:p>
          <a:endParaRPr lang="ru-RU"/>
        </a:p>
      </dgm:t>
    </dgm:pt>
    <dgm:pt modelId="{8D9BF854-7B15-40C4-A37A-EFA35A910D92}">
      <dgm:prSet phldrT="[Текст]" custT="1"/>
      <dgm:spPr/>
      <dgm:t>
        <a:bodyPr/>
        <a:lstStyle/>
        <a:p>
          <a:r>
            <a:rPr lang="ru-RU" sz="1400" dirty="0"/>
            <a:t>ФНС России </a:t>
          </a:r>
          <a:r>
            <a:rPr lang="ru-RU" sz="900" dirty="0"/>
            <a:t>                                   </a:t>
          </a:r>
          <a:r>
            <a:rPr lang="ru-RU" sz="800" dirty="0"/>
            <a:t>контроль соответствия цен, примененных в контролируемых сделках, рыночным ценам</a:t>
          </a:r>
        </a:p>
      </dgm:t>
    </dgm:pt>
    <dgm:pt modelId="{F40CEFDD-E700-49BA-8C90-50516E7051F3}" type="parTrans" cxnId="{ED224BCC-C0E1-433C-B294-84947CD2D1F3}">
      <dgm:prSet/>
      <dgm:spPr/>
      <dgm:t>
        <a:bodyPr/>
        <a:lstStyle/>
        <a:p>
          <a:endParaRPr lang="ru-RU"/>
        </a:p>
      </dgm:t>
    </dgm:pt>
    <dgm:pt modelId="{B486A8A3-CEC8-470E-95B8-3393A8293F5B}" type="sibTrans" cxnId="{ED224BCC-C0E1-433C-B294-84947CD2D1F3}">
      <dgm:prSet/>
      <dgm:spPr/>
      <dgm:t>
        <a:bodyPr/>
        <a:lstStyle/>
        <a:p>
          <a:endParaRPr lang="ru-RU"/>
        </a:p>
      </dgm:t>
    </dgm:pt>
    <dgm:pt modelId="{473DCCEF-949F-48FC-9B57-7949B1A51904}">
      <dgm:prSet phldrT="[Текст]"/>
      <dgm:spPr/>
      <dgm:t>
        <a:bodyPr/>
        <a:lstStyle/>
        <a:p>
          <a:r>
            <a:rPr lang="ru-RU" dirty="0"/>
            <a:t>Территориальные налоговые органы</a:t>
          </a:r>
        </a:p>
      </dgm:t>
    </dgm:pt>
    <dgm:pt modelId="{C2893F87-DB68-4847-8124-1A9028300293}" type="parTrans" cxnId="{BEC4D862-8B9D-49A4-9638-C1EACFD2A703}">
      <dgm:prSet/>
      <dgm:spPr/>
      <dgm:t>
        <a:bodyPr/>
        <a:lstStyle/>
        <a:p>
          <a:endParaRPr lang="ru-RU"/>
        </a:p>
      </dgm:t>
    </dgm:pt>
    <dgm:pt modelId="{AD2D8E6A-BC6F-429F-A955-2703DDF78222}" type="sibTrans" cxnId="{BEC4D862-8B9D-49A4-9638-C1EACFD2A703}">
      <dgm:prSet/>
      <dgm:spPr/>
      <dgm:t>
        <a:bodyPr/>
        <a:lstStyle/>
        <a:p>
          <a:endParaRPr lang="ru-RU"/>
        </a:p>
      </dgm:t>
    </dgm:pt>
    <dgm:pt modelId="{0B6FDE4A-081F-4A99-B4FD-46A93077B82F}">
      <dgm:prSet phldrT="[Текст]"/>
      <dgm:spPr/>
      <dgm:t>
        <a:bodyPr/>
        <a:lstStyle/>
        <a:p>
          <a:r>
            <a:rPr lang="ru-RU" dirty="0"/>
            <a:t>неконтролируемые</a:t>
          </a:r>
        </a:p>
      </dgm:t>
    </dgm:pt>
    <dgm:pt modelId="{41F8DC68-BEA5-427A-9F54-88720E6F633F}" type="parTrans" cxnId="{8E53649E-D4DB-491F-965D-5A6CAD45E26E}">
      <dgm:prSet/>
      <dgm:spPr/>
      <dgm:t>
        <a:bodyPr/>
        <a:lstStyle/>
        <a:p>
          <a:endParaRPr lang="ru-RU"/>
        </a:p>
      </dgm:t>
    </dgm:pt>
    <dgm:pt modelId="{0613AC2D-7FA8-484A-BEAB-E2CAC929FAEF}" type="sibTrans" cxnId="{8E53649E-D4DB-491F-965D-5A6CAD45E26E}">
      <dgm:prSet/>
      <dgm:spPr/>
      <dgm:t>
        <a:bodyPr/>
        <a:lstStyle/>
        <a:p>
          <a:endParaRPr lang="ru-RU"/>
        </a:p>
      </dgm:t>
    </dgm:pt>
    <dgm:pt modelId="{EBABFCE5-CA8D-481E-9A64-8460B417973D}" type="pres">
      <dgm:prSet presAssocID="{B88E1937-A58E-4B47-B0FF-D821979995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98A75A-19F8-4752-81B2-F6F00981FE3E}" type="pres">
      <dgm:prSet presAssocID="{7470CC8A-9AA6-4C32-BC32-C6196E69F43D}" presName="hierRoot1" presStyleCnt="0"/>
      <dgm:spPr/>
    </dgm:pt>
    <dgm:pt modelId="{4CE007F7-230D-4F4E-A360-693D130715DC}" type="pres">
      <dgm:prSet presAssocID="{7470CC8A-9AA6-4C32-BC32-C6196E69F43D}" presName="composite" presStyleCnt="0"/>
      <dgm:spPr/>
    </dgm:pt>
    <dgm:pt modelId="{575A6553-11B4-456A-BE19-478D0343A4D8}" type="pres">
      <dgm:prSet presAssocID="{7470CC8A-9AA6-4C32-BC32-C6196E69F43D}" presName="background" presStyleLbl="node0" presStyleIdx="0" presStyleCnt="1"/>
      <dgm:spPr/>
    </dgm:pt>
    <dgm:pt modelId="{F5E534C1-A844-4A71-A90C-DBB2EB12D875}" type="pres">
      <dgm:prSet presAssocID="{7470CC8A-9AA6-4C32-BC32-C6196E69F43D}" presName="text" presStyleLbl="fgAcc0" presStyleIdx="0" presStyleCnt="1" custScaleY="52248" custLinFactNeighborX="1640" custLinFactNeighborY="-99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A9AEB2-6CC2-4D34-A831-2415005111FE}" type="pres">
      <dgm:prSet presAssocID="{7470CC8A-9AA6-4C32-BC32-C6196E69F43D}" presName="hierChild2" presStyleCnt="0"/>
      <dgm:spPr/>
    </dgm:pt>
    <dgm:pt modelId="{59807EF5-47D7-466E-9B30-E42371DD7CF7}" type="pres">
      <dgm:prSet presAssocID="{F40CEFDD-E700-49BA-8C90-50516E7051F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C8C2D6C-4324-42F2-BB02-C645E3926A68}" type="pres">
      <dgm:prSet presAssocID="{8D9BF854-7B15-40C4-A37A-EFA35A910D92}" presName="hierRoot2" presStyleCnt="0"/>
      <dgm:spPr/>
    </dgm:pt>
    <dgm:pt modelId="{1AFB09DE-E6F1-43E4-A00B-F510B69294B3}" type="pres">
      <dgm:prSet presAssocID="{8D9BF854-7B15-40C4-A37A-EFA35A910D92}" presName="composite2" presStyleCnt="0"/>
      <dgm:spPr/>
    </dgm:pt>
    <dgm:pt modelId="{FE6BB03E-33F1-45E6-A9C9-C7347E98631B}" type="pres">
      <dgm:prSet presAssocID="{8D9BF854-7B15-40C4-A37A-EFA35A910D92}" presName="background2" presStyleLbl="node2" presStyleIdx="0" presStyleCnt="2"/>
      <dgm:spPr/>
    </dgm:pt>
    <dgm:pt modelId="{A57940B1-92C8-4C35-B447-E1402901DA51}" type="pres">
      <dgm:prSet presAssocID="{8D9BF854-7B15-40C4-A37A-EFA35A910D92}" presName="text2" presStyleLbl="fgAcc2" presStyleIdx="0" presStyleCnt="2" custScaleY="59886" custLinFactNeighborX="20595" custLinFactNeighborY="-28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66013F-158B-4FFE-BE9C-8B4FA5C9197C}" type="pres">
      <dgm:prSet presAssocID="{8D9BF854-7B15-40C4-A37A-EFA35A910D92}" presName="hierChild3" presStyleCnt="0"/>
      <dgm:spPr/>
    </dgm:pt>
    <dgm:pt modelId="{EC798775-C8E4-425B-ACAC-9E843FB76F01}" type="pres">
      <dgm:prSet presAssocID="{E9301D20-F18F-4AC3-AFA7-1D1878E7AB9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ABEFB3E-E8D9-4D74-A188-C8E1942AD9B9}" type="pres">
      <dgm:prSet presAssocID="{A14B8CB4-61CF-4FC7-83F7-6D3C9082E11C}" presName="hierRoot3" presStyleCnt="0"/>
      <dgm:spPr/>
    </dgm:pt>
    <dgm:pt modelId="{9AA3D8B8-E07C-4658-8B8D-B2FC9911427A}" type="pres">
      <dgm:prSet presAssocID="{A14B8CB4-61CF-4FC7-83F7-6D3C9082E11C}" presName="composite3" presStyleCnt="0"/>
      <dgm:spPr/>
    </dgm:pt>
    <dgm:pt modelId="{363E4DA1-DBAE-406A-BA9E-CB13BFA4F3D3}" type="pres">
      <dgm:prSet presAssocID="{A14B8CB4-61CF-4FC7-83F7-6D3C9082E11C}" presName="background3" presStyleLbl="node3" presStyleIdx="0" presStyleCnt="2"/>
      <dgm:spPr/>
    </dgm:pt>
    <dgm:pt modelId="{132EA0F2-0C6D-445E-B6F4-E09E797E6355}" type="pres">
      <dgm:prSet presAssocID="{A14B8CB4-61CF-4FC7-83F7-6D3C9082E11C}" presName="text3" presStyleLbl="fgAcc3" presStyleIdx="0" presStyleCnt="2" custScaleY="77080" custLinFactNeighborX="-46633" custLinFactNeighborY="-31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402138-69F4-41CB-A8AF-83A325584A27}" type="pres">
      <dgm:prSet presAssocID="{A14B8CB4-61CF-4FC7-83F7-6D3C9082E11C}" presName="hierChild4" presStyleCnt="0"/>
      <dgm:spPr/>
    </dgm:pt>
    <dgm:pt modelId="{1E95D93E-03AF-4138-975B-90DA98138F3F}" type="pres">
      <dgm:prSet presAssocID="{B11F7741-2D4C-4F3E-AA78-9359AC40353E}" presName="Name23" presStyleLbl="parChTrans1D4" presStyleIdx="0" presStyleCnt="4"/>
      <dgm:spPr/>
      <dgm:t>
        <a:bodyPr/>
        <a:lstStyle/>
        <a:p>
          <a:endParaRPr lang="ru-RU"/>
        </a:p>
      </dgm:t>
    </dgm:pt>
    <dgm:pt modelId="{4023B504-5C6A-4750-A12E-222BBF87FD32}" type="pres">
      <dgm:prSet presAssocID="{54B2469A-447E-47BA-9216-5CB2C1939E1E}" presName="hierRoot4" presStyleCnt="0"/>
      <dgm:spPr/>
    </dgm:pt>
    <dgm:pt modelId="{26C51279-156C-41E1-9B3D-795ACBDAA47B}" type="pres">
      <dgm:prSet presAssocID="{54B2469A-447E-47BA-9216-5CB2C1939E1E}" presName="composite4" presStyleCnt="0"/>
      <dgm:spPr/>
    </dgm:pt>
    <dgm:pt modelId="{A82A24C3-3C34-4182-8006-F6FDD95B3578}" type="pres">
      <dgm:prSet presAssocID="{54B2469A-447E-47BA-9216-5CB2C1939E1E}" presName="background4" presStyleLbl="node4" presStyleIdx="0" presStyleCnt="4"/>
      <dgm:spPr/>
    </dgm:pt>
    <dgm:pt modelId="{835E9850-F8CB-42A1-8172-48D6ED8A36DE}" type="pres">
      <dgm:prSet presAssocID="{54B2469A-447E-47BA-9216-5CB2C1939E1E}" presName="text4" presStyleLbl="fgAcc4" presStyleIdx="0" presStyleCnt="4" custScaleY="59980" custLinFactNeighborX="-8050" custLinFactNeighborY="-28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13BEF-EF8F-41B2-9981-30C9B9B1DEE2}" type="pres">
      <dgm:prSet presAssocID="{54B2469A-447E-47BA-9216-5CB2C1939E1E}" presName="hierChild5" presStyleCnt="0"/>
      <dgm:spPr/>
    </dgm:pt>
    <dgm:pt modelId="{24699DE1-029C-489E-8C81-2DD4858123AF}" type="pres">
      <dgm:prSet presAssocID="{B17F6646-6C99-442E-B93D-CE61994564EA}" presName="Name23" presStyleLbl="parChTrans1D4" presStyleIdx="1" presStyleCnt="4"/>
      <dgm:spPr/>
      <dgm:t>
        <a:bodyPr/>
        <a:lstStyle/>
        <a:p>
          <a:endParaRPr lang="ru-RU"/>
        </a:p>
      </dgm:t>
    </dgm:pt>
    <dgm:pt modelId="{7BFE2841-B566-427C-A050-BECE591D2E5B}" type="pres">
      <dgm:prSet presAssocID="{A2D41F9E-B67E-4202-B3C6-88319127699C}" presName="hierRoot4" presStyleCnt="0"/>
      <dgm:spPr/>
    </dgm:pt>
    <dgm:pt modelId="{CE373638-BB23-4061-B358-08B2923EA383}" type="pres">
      <dgm:prSet presAssocID="{A2D41F9E-B67E-4202-B3C6-88319127699C}" presName="composite4" presStyleCnt="0"/>
      <dgm:spPr/>
    </dgm:pt>
    <dgm:pt modelId="{83CD9422-CFC3-462C-9645-95658FE05448}" type="pres">
      <dgm:prSet presAssocID="{A2D41F9E-B67E-4202-B3C6-88319127699C}" presName="background4" presStyleLbl="node4" presStyleIdx="1" presStyleCnt="4"/>
      <dgm:spPr/>
    </dgm:pt>
    <dgm:pt modelId="{A0C66AEC-ACB3-409D-BA04-7E30F622C180}" type="pres">
      <dgm:prSet presAssocID="{A2D41F9E-B67E-4202-B3C6-88319127699C}" presName="text4" presStyleLbl="fgAcc4" presStyleIdx="1" presStyleCnt="4" custScaleY="59980" custLinFactNeighborX="-52" custLinFactNeighborY="-28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D81529-7B5A-4E33-ACB0-EE48A76775D2}" type="pres">
      <dgm:prSet presAssocID="{A2D41F9E-B67E-4202-B3C6-88319127699C}" presName="hierChild5" presStyleCnt="0"/>
      <dgm:spPr/>
    </dgm:pt>
    <dgm:pt modelId="{7C92D931-39D4-4E3B-A788-54DA0D05490D}" type="pres">
      <dgm:prSet presAssocID="{C2893F87-DB68-4847-8124-1A902830029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5B708D1-5DE3-4258-8E87-FBC1C26FD4B2}" type="pres">
      <dgm:prSet presAssocID="{473DCCEF-949F-48FC-9B57-7949B1A51904}" presName="hierRoot2" presStyleCnt="0"/>
      <dgm:spPr/>
    </dgm:pt>
    <dgm:pt modelId="{41DEA81D-C1CE-4457-96F5-064BD11364A9}" type="pres">
      <dgm:prSet presAssocID="{473DCCEF-949F-48FC-9B57-7949B1A51904}" presName="composite2" presStyleCnt="0"/>
      <dgm:spPr/>
    </dgm:pt>
    <dgm:pt modelId="{836D131D-3F56-4A7A-926D-C7BE53A16883}" type="pres">
      <dgm:prSet presAssocID="{473DCCEF-949F-48FC-9B57-7949B1A51904}" presName="background2" presStyleLbl="node2" presStyleIdx="1" presStyleCnt="2"/>
      <dgm:spPr/>
    </dgm:pt>
    <dgm:pt modelId="{23487D81-7EA6-4F89-AE7A-C12E39B913E4}" type="pres">
      <dgm:prSet presAssocID="{473DCCEF-949F-48FC-9B57-7949B1A51904}" presName="text2" presStyleLbl="fgAcc2" presStyleIdx="1" presStyleCnt="2" custScaleY="58985" custLinFactNeighborX="-13157" custLinFactNeighborY="-28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9DD6D1-D991-4390-8156-9B5E90D48CA2}" type="pres">
      <dgm:prSet presAssocID="{473DCCEF-949F-48FC-9B57-7949B1A51904}" presName="hierChild3" presStyleCnt="0"/>
      <dgm:spPr/>
    </dgm:pt>
    <dgm:pt modelId="{642D9FAC-DEAF-4897-83E6-0269AC87AFE0}" type="pres">
      <dgm:prSet presAssocID="{41F8DC68-BEA5-427A-9F54-88720E6F633F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9653CA3-7F50-4E91-8C5C-23498C5DAAC7}" type="pres">
      <dgm:prSet presAssocID="{0B6FDE4A-081F-4A99-B4FD-46A93077B82F}" presName="hierRoot3" presStyleCnt="0"/>
      <dgm:spPr/>
    </dgm:pt>
    <dgm:pt modelId="{EE8CD44F-BC1F-4417-970C-BC2FF7158A39}" type="pres">
      <dgm:prSet presAssocID="{0B6FDE4A-081F-4A99-B4FD-46A93077B82F}" presName="composite3" presStyleCnt="0"/>
      <dgm:spPr/>
    </dgm:pt>
    <dgm:pt modelId="{E54C480E-084E-4023-8E78-9B79D5A6E979}" type="pres">
      <dgm:prSet presAssocID="{0B6FDE4A-081F-4A99-B4FD-46A93077B82F}" presName="background3" presStyleLbl="node3" presStyleIdx="1" presStyleCnt="2"/>
      <dgm:spPr/>
    </dgm:pt>
    <dgm:pt modelId="{46994CE1-B4BD-4873-84CC-294D42D12AD8}" type="pres">
      <dgm:prSet presAssocID="{0B6FDE4A-081F-4A99-B4FD-46A93077B82F}" presName="text3" presStyleLbl="fgAcc3" presStyleIdx="1" presStyleCnt="2" custScaleY="78236" custLinFactNeighborX="24374" custLinFactNeighborY="-28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E471F-975A-4BAD-B2C1-83D1D1CD04C5}" type="pres">
      <dgm:prSet presAssocID="{0B6FDE4A-081F-4A99-B4FD-46A93077B82F}" presName="hierChild4" presStyleCnt="0"/>
      <dgm:spPr/>
    </dgm:pt>
    <dgm:pt modelId="{1FCAA832-DD9D-4681-95BD-78FC4A33ED76}" type="pres">
      <dgm:prSet presAssocID="{185B311D-E52F-4817-B557-364760E7F61B}" presName="Name23" presStyleLbl="parChTrans1D4" presStyleIdx="2" presStyleCnt="4"/>
      <dgm:spPr/>
      <dgm:t>
        <a:bodyPr/>
        <a:lstStyle/>
        <a:p>
          <a:endParaRPr lang="ru-RU"/>
        </a:p>
      </dgm:t>
    </dgm:pt>
    <dgm:pt modelId="{4BA1E69F-637B-4928-81F8-268A0D23FFC2}" type="pres">
      <dgm:prSet presAssocID="{A3F4B842-5F94-4F40-A46A-9AACE4AFBAE7}" presName="hierRoot4" presStyleCnt="0"/>
      <dgm:spPr/>
    </dgm:pt>
    <dgm:pt modelId="{3E236EE2-5FC2-42E0-9854-F0101E4BD5CE}" type="pres">
      <dgm:prSet presAssocID="{A3F4B842-5F94-4F40-A46A-9AACE4AFBAE7}" presName="composite4" presStyleCnt="0"/>
      <dgm:spPr/>
    </dgm:pt>
    <dgm:pt modelId="{BC6D9984-E7ED-42F0-A178-3209DAD4D148}" type="pres">
      <dgm:prSet presAssocID="{A3F4B842-5F94-4F40-A46A-9AACE4AFBAE7}" presName="background4" presStyleLbl="node4" presStyleIdx="2" presStyleCnt="4"/>
      <dgm:spPr/>
    </dgm:pt>
    <dgm:pt modelId="{AEF9B537-9A35-4A47-BA66-C27278A45EC0}" type="pres">
      <dgm:prSet presAssocID="{A3F4B842-5F94-4F40-A46A-9AACE4AFBAE7}" presName="text4" presStyleLbl="fgAcc4" presStyleIdx="2" presStyleCnt="4" custScaleY="60390" custLinFactNeighborX="12128" custLinFactNeighborY="-30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E4840-0134-4AAD-ADD3-6B0DD0947A03}" type="pres">
      <dgm:prSet presAssocID="{A3F4B842-5F94-4F40-A46A-9AACE4AFBAE7}" presName="hierChild5" presStyleCnt="0"/>
      <dgm:spPr/>
    </dgm:pt>
    <dgm:pt modelId="{73855952-0AA0-44AB-B6FD-8B4B48AD6567}" type="pres">
      <dgm:prSet presAssocID="{889204D6-6C98-4E4B-B0AE-979FE3ED67AF}" presName="Name23" presStyleLbl="parChTrans1D4" presStyleIdx="3" presStyleCnt="4"/>
      <dgm:spPr/>
      <dgm:t>
        <a:bodyPr/>
        <a:lstStyle/>
        <a:p>
          <a:endParaRPr lang="ru-RU"/>
        </a:p>
      </dgm:t>
    </dgm:pt>
    <dgm:pt modelId="{1ADE9E82-AFFA-4390-A66A-B7D2F070EAF9}" type="pres">
      <dgm:prSet presAssocID="{040C6B81-DDB7-4DAD-A020-3A34B2691B30}" presName="hierRoot4" presStyleCnt="0"/>
      <dgm:spPr/>
    </dgm:pt>
    <dgm:pt modelId="{A60BFAAE-EF37-4AA5-BABF-F90A018595AA}" type="pres">
      <dgm:prSet presAssocID="{040C6B81-DDB7-4DAD-A020-3A34B2691B30}" presName="composite4" presStyleCnt="0"/>
      <dgm:spPr/>
    </dgm:pt>
    <dgm:pt modelId="{504FD197-2C0C-4899-B91C-7404F7192FA7}" type="pres">
      <dgm:prSet presAssocID="{040C6B81-DDB7-4DAD-A020-3A34B2691B30}" presName="background4" presStyleLbl="node4" presStyleIdx="3" presStyleCnt="4"/>
      <dgm:spPr/>
    </dgm:pt>
    <dgm:pt modelId="{D74C7AED-1F06-4696-8422-5A3BF7D71029}" type="pres">
      <dgm:prSet presAssocID="{040C6B81-DDB7-4DAD-A020-3A34B2691B30}" presName="text4" presStyleLbl="fgAcc4" presStyleIdx="3" presStyleCnt="4" custScaleY="60390" custLinFactNeighborX="4571" custLinFactNeighborY="-30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BFE917-B53A-4E5B-94C5-C1881CCD5AA6}" type="pres">
      <dgm:prSet presAssocID="{040C6B81-DDB7-4DAD-A020-3A34B2691B30}" presName="hierChild5" presStyleCnt="0"/>
      <dgm:spPr/>
    </dgm:pt>
  </dgm:ptLst>
  <dgm:cxnLst>
    <dgm:cxn modelId="{5F31A956-C2F1-4AC3-A150-074C47F69D14}" srcId="{A14B8CB4-61CF-4FC7-83F7-6D3C9082E11C}" destId="{54B2469A-447E-47BA-9216-5CB2C1939E1E}" srcOrd="0" destOrd="0" parTransId="{B11F7741-2D4C-4F3E-AA78-9359AC40353E}" sibTransId="{B1B844AF-2383-49A8-A0D7-51F0B6FB2ED9}"/>
    <dgm:cxn modelId="{F3F85658-E831-4EEA-9CFB-30E82050F5A2}" type="presOf" srcId="{8D9BF854-7B15-40C4-A37A-EFA35A910D92}" destId="{A57940B1-92C8-4C35-B447-E1402901DA51}" srcOrd="0" destOrd="0" presId="urn:microsoft.com/office/officeart/2005/8/layout/hierarchy1"/>
    <dgm:cxn modelId="{8F1AD716-B512-4970-B7CC-B090ADE95773}" type="presOf" srcId="{B88E1937-A58E-4B47-B0FF-D8219799959A}" destId="{EBABFCE5-CA8D-481E-9A64-8460B417973D}" srcOrd="0" destOrd="0" presId="urn:microsoft.com/office/officeart/2005/8/layout/hierarchy1"/>
    <dgm:cxn modelId="{A7708D43-8CE4-4A77-8E0E-CE649993E319}" type="presOf" srcId="{A2D41F9E-B67E-4202-B3C6-88319127699C}" destId="{A0C66AEC-ACB3-409D-BA04-7E30F622C180}" srcOrd="0" destOrd="0" presId="urn:microsoft.com/office/officeart/2005/8/layout/hierarchy1"/>
    <dgm:cxn modelId="{BEC4D862-8B9D-49A4-9638-C1EACFD2A703}" srcId="{7470CC8A-9AA6-4C32-BC32-C6196E69F43D}" destId="{473DCCEF-949F-48FC-9B57-7949B1A51904}" srcOrd="1" destOrd="0" parTransId="{C2893F87-DB68-4847-8124-1A9028300293}" sibTransId="{AD2D8E6A-BC6F-429F-A955-2703DDF78222}"/>
    <dgm:cxn modelId="{E5770C96-8B45-4CA6-A794-BE0253577BB9}" type="presOf" srcId="{E9301D20-F18F-4AC3-AFA7-1D1878E7AB94}" destId="{EC798775-C8E4-425B-ACAC-9E843FB76F01}" srcOrd="0" destOrd="0" presId="urn:microsoft.com/office/officeart/2005/8/layout/hierarchy1"/>
    <dgm:cxn modelId="{AA97E13D-80F9-4496-9275-FFEC150E0EFB}" type="presOf" srcId="{41F8DC68-BEA5-427A-9F54-88720E6F633F}" destId="{642D9FAC-DEAF-4897-83E6-0269AC87AFE0}" srcOrd="0" destOrd="0" presId="urn:microsoft.com/office/officeart/2005/8/layout/hierarchy1"/>
    <dgm:cxn modelId="{B4BA167C-C772-436D-9E00-48C7BBE01758}" type="presOf" srcId="{B11F7741-2D4C-4F3E-AA78-9359AC40353E}" destId="{1E95D93E-03AF-4138-975B-90DA98138F3F}" srcOrd="0" destOrd="0" presId="urn:microsoft.com/office/officeart/2005/8/layout/hierarchy1"/>
    <dgm:cxn modelId="{C2D5959E-D388-467D-B49A-EB65C7D897D7}" srcId="{A14B8CB4-61CF-4FC7-83F7-6D3C9082E11C}" destId="{A2D41F9E-B67E-4202-B3C6-88319127699C}" srcOrd="1" destOrd="0" parTransId="{B17F6646-6C99-442E-B93D-CE61994564EA}" sibTransId="{05A3A60E-2641-45E5-B171-F066F10EDFF3}"/>
    <dgm:cxn modelId="{ED224BCC-C0E1-433C-B294-84947CD2D1F3}" srcId="{7470CC8A-9AA6-4C32-BC32-C6196E69F43D}" destId="{8D9BF854-7B15-40C4-A37A-EFA35A910D92}" srcOrd="0" destOrd="0" parTransId="{F40CEFDD-E700-49BA-8C90-50516E7051F3}" sibTransId="{B486A8A3-CEC8-470E-95B8-3393A8293F5B}"/>
    <dgm:cxn modelId="{0D90E00D-7240-45A2-909F-5679C75DE203}" type="presOf" srcId="{B17F6646-6C99-442E-B93D-CE61994564EA}" destId="{24699DE1-029C-489E-8C81-2DD4858123AF}" srcOrd="0" destOrd="0" presId="urn:microsoft.com/office/officeart/2005/8/layout/hierarchy1"/>
    <dgm:cxn modelId="{37B6073D-01AE-4DEE-8517-BA5DC83295A8}" type="presOf" srcId="{473DCCEF-949F-48FC-9B57-7949B1A51904}" destId="{23487D81-7EA6-4F89-AE7A-C12E39B913E4}" srcOrd="0" destOrd="0" presId="urn:microsoft.com/office/officeart/2005/8/layout/hierarchy1"/>
    <dgm:cxn modelId="{F74C0F01-4891-4EEA-AEE1-D88C4F1C6C89}" srcId="{0B6FDE4A-081F-4A99-B4FD-46A93077B82F}" destId="{040C6B81-DDB7-4DAD-A020-3A34B2691B30}" srcOrd="1" destOrd="0" parTransId="{889204D6-6C98-4E4B-B0AE-979FE3ED67AF}" sibTransId="{7E9DCCA7-40A5-4786-8A73-3BAD26DBB32E}"/>
    <dgm:cxn modelId="{3DD90561-B3EB-4374-8847-24E5CB812DE1}" type="presOf" srcId="{0B6FDE4A-081F-4A99-B4FD-46A93077B82F}" destId="{46994CE1-B4BD-4873-84CC-294D42D12AD8}" srcOrd="0" destOrd="0" presId="urn:microsoft.com/office/officeart/2005/8/layout/hierarchy1"/>
    <dgm:cxn modelId="{012ED49A-A91F-495D-BD58-32E55E20C79E}" type="presOf" srcId="{C2893F87-DB68-4847-8124-1A9028300293}" destId="{7C92D931-39D4-4E3B-A788-54DA0D05490D}" srcOrd="0" destOrd="0" presId="urn:microsoft.com/office/officeart/2005/8/layout/hierarchy1"/>
    <dgm:cxn modelId="{006AAC95-BD6C-43DA-A16E-9FCF2CA7716E}" type="presOf" srcId="{A3F4B842-5F94-4F40-A46A-9AACE4AFBAE7}" destId="{AEF9B537-9A35-4A47-BA66-C27278A45EC0}" srcOrd="0" destOrd="0" presId="urn:microsoft.com/office/officeart/2005/8/layout/hierarchy1"/>
    <dgm:cxn modelId="{364BCAA0-794D-4751-A16A-139AA4F694C8}" type="presOf" srcId="{7470CC8A-9AA6-4C32-BC32-C6196E69F43D}" destId="{F5E534C1-A844-4A71-A90C-DBB2EB12D875}" srcOrd="0" destOrd="0" presId="urn:microsoft.com/office/officeart/2005/8/layout/hierarchy1"/>
    <dgm:cxn modelId="{8E53649E-D4DB-491F-965D-5A6CAD45E26E}" srcId="{473DCCEF-949F-48FC-9B57-7949B1A51904}" destId="{0B6FDE4A-081F-4A99-B4FD-46A93077B82F}" srcOrd="0" destOrd="0" parTransId="{41F8DC68-BEA5-427A-9F54-88720E6F633F}" sibTransId="{0613AC2D-7FA8-484A-BEAB-E2CAC929FAEF}"/>
    <dgm:cxn modelId="{628E2B1F-24A6-434F-B53D-3EBC9B5AE46C}" srcId="{8D9BF854-7B15-40C4-A37A-EFA35A910D92}" destId="{A14B8CB4-61CF-4FC7-83F7-6D3C9082E11C}" srcOrd="0" destOrd="0" parTransId="{E9301D20-F18F-4AC3-AFA7-1D1878E7AB94}" sibTransId="{1877879C-4E04-49FE-B792-BD21F9E9E946}"/>
    <dgm:cxn modelId="{815D5634-663B-4585-BEAF-70B04550F821}" type="presOf" srcId="{54B2469A-447E-47BA-9216-5CB2C1939E1E}" destId="{835E9850-F8CB-42A1-8172-48D6ED8A36DE}" srcOrd="0" destOrd="0" presId="urn:microsoft.com/office/officeart/2005/8/layout/hierarchy1"/>
    <dgm:cxn modelId="{8E527239-E4C5-4368-8611-C56C5CA5100B}" srcId="{0B6FDE4A-081F-4A99-B4FD-46A93077B82F}" destId="{A3F4B842-5F94-4F40-A46A-9AACE4AFBAE7}" srcOrd="0" destOrd="0" parTransId="{185B311D-E52F-4817-B557-364760E7F61B}" sibTransId="{DB869264-35DB-4360-8BE7-7E7370A9F6C8}"/>
    <dgm:cxn modelId="{8ECB9A77-1B7B-4C2B-9CEA-BFC1656529A6}" type="presOf" srcId="{889204D6-6C98-4E4B-B0AE-979FE3ED67AF}" destId="{73855952-0AA0-44AB-B6FD-8B4B48AD6567}" srcOrd="0" destOrd="0" presId="urn:microsoft.com/office/officeart/2005/8/layout/hierarchy1"/>
    <dgm:cxn modelId="{2D7AE714-03E3-4CF7-ABAB-EEB2B32C5679}" type="presOf" srcId="{040C6B81-DDB7-4DAD-A020-3A34B2691B30}" destId="{D74C7AED-1F06-4696-8422-5A3BF7D71029}" srcOrd="0" destOrd="0" presId="urn:microsoft.com/office/officeart/2005/8/layout/hierarchy1"/>
    <dgm:cxn modelId="{5D47D08E-E0CB-4A6E-A842-06F1AC97C500}" type="presOf" srcId="{185B311D-E52F-4817-B557-364760E7F61B}" destId="{1FCAA832-DD9D-4681-95BD-78FC4A33ED76}" srcOrd="0" destOrd="0" presId="urn:microsoft.com/office/officeart/2005/8/layout/hierarchy1"/>
    <dgm:cxn modelId="{33D31F14-A4FD-4B31-B32B-19A51EE70147}" type="presOf" srcId="{F40CEFDD-E700-49BA-8C90-50516E7051F3}" destId="{59807EF5-47D7-466E-9B30-E42371DD7CF7}" srcOrd="0" destOrd="0" presId="urn:microsoft.com/office/officeart/2005/8/layout/hierarchy1"/>
    <dgm:cxn modelId="{66859635-8E77-421B-877C-D5152EDB8137}" type="presOf" srcId="{A14B8CB4-61CF-4FC7-83F7-6D3C9082E11C}" destId="{132EA0F2-0C6D-445E-B6F4-E09E797E6355}" srcOrd="0" destOrd="0" presId="urn:microsoft.com/office/officeart/2005/8/layout/hierarchy1"/>
    <dgm:cxn modelId="{EB49A93A-3098-464E-AAEE-44BA5BA6C42F}" srcId="{B88E1937-A58E-4B47-B0FF-D8219799959A}" destId="{7470CC8A-9AA6-4C32-BC32-C6196E69F43D}" srcOrd="0" destOrd="0" parTransId="{A5069BB8-E78D-4183-AFDF-3D431402310A}" sibTransId="{565ECCD5-CE28-4BF2-89C1-108368C07FAB}"/>
    <dgm:cxn modelId="{8F51EFAF-4A9F-4475-9CB7-7F22CE2ECBEF}" type="presParOf" srcId="{EBABFCE5-CA8D-481E-9A64-8460B417973D}" destId="{8798A75A-19F8-4752-81B2-F6F00981FE3E}" srcOrd="0" destOrd="0" presId="urn:microsoft.com/office/officeart/2005/8/layout/hierarchy1"/>
    <dgm:cxn modelId="{E27E76E9-C78B-4775-AA97-F78B35329DD6}" type="presParOf" srcId="{8798A75A-19F8-4752-81B2-F6F00981FE3E}" destId="{4CE007F7-230D-4F4E-A360-693D130715DC}" srcOrd="0" destOrd="0" presId="urn:microsoft.com/office/officeart/2005/8/layout/hierarchy1"/>
    <dgm:cxn modelId="{22C61B23-98FC-4C07-9874-5F8D3A484DD0}" type="presParOf" srcId="{4CE007F7-230D-4F4E-A360-693D130715DC}" destId="{575A6553-11B4-456A-BE19-478D0343A4D8}" srcOrd="0" destOrd="0" presId="urn:microsoft.com/office/officeart/2005/8/layout/hierarchy1"/>
    <dgm:cxn modelId="{6454AD94-CD36-4DAF-877A-306920AC6B1B}" type="presParOf" srcId="{4CE007F7-230D-4F4E-A360-693D130715DC}" destId="{F5E534C1-A844-4A71-A90C-DBB2EB12D875}" srcOrd="1" destOrd="0" presId="urn:microsoft.com/office/officeart/2005/8/layout/hierarchy1"/>
    <dgm:cxn modelId="{D671C871-53EE-466D-9184-5B166AF5CAC1}" type="presParOf" srcId="{8798A75A-19F8-4752-81B2-F6F00981FE3E}" destId="{E8A9AEB2-6CC2-4D34-A831-2415005111FE}" srcOrd="1" destOrd="0" presId="urn:microsoft.com/office/officeart/2005/8/layout/hierarchy1"/>
    <dgm:cxn modelId="{064F7E83-EB8A-4205-87E4-831A5696BEA1}" type="presParOf" srcId="{E8A9AEB2-6CC2-4D34-A831-2415005111FE}" destId="{59807EF5-47D7-466E-9B30-E42371DD7CF7}" srcOrd="0" destOrd="0" presId="urn:microsoft.com/office/officeart/2005/8/layout/hierarchy1"/>
    <dgm:cxn modelId="{7EFCACC7-921A-4963-8C5F-B62E6E285B7D}" type="presParOf" srcId="{E8A9AEB2-6CC2-4D34-A831-2415005111FE}" destId="{6C8C2D6C-4324-42F2-BB02-C645E3926A68}" srcOrd="1" destOrd="0" presId="urn:microsoft.com/office/officeart/2005/8/layout/hierarchy1"/>
    <dgm:cxn modelId="{461A2E55-2C2E-48D2-8DD2-CEEFAE5A5F01}" type="presParOf" srcId="{6C8C2D6C-4324-42F2-BB02-C645E3926A68}" destId="{1AFB09DE-E6F1-43E4-A00B-F510B69294B3}" srcOrd="0" destOrd="0" presId="urn:microsoft.com/office/officeart/2005/8/layout/hierarchy1"/>
    <dgm:cxn modelId="{D79CD7DE-29CA-4299-A815-AE9042DC26E2}" type="presParOf" srcId="{1AFB09DE-E6F1-43E4-A00B-F510B69294B3}" destId="{FE6BB03E-33F1-45E6-A9C9-C7347E98631B}" srcOrd="0" destOrd="0" presId="urn:microsoft.com/office/officeart/2005/8/layout/hierarchy1"/>
    <dgm:cxn modelId="{575F7410-A2A5-4B95-94A4-C85BCB7EFCB6}" type="presParOf" srcId="{1AFB09DE-E6F1-43E4-A00B-F510B69294B3}" destId="{A57940B1-92C8-4C35-B447-E1402901DA51}" srcOrd="1" destOrd="0" presId="urn:microsoft.com/office/officeart/2005/8/layout/hierarchy1"/>
    <dgm:cxn modelId="{04E0DBCC-D02E-4AD4-A43C-574C45564028}" type="presParOf" srcId="{6C8C2D6C-4324-42F2-BB02-C645E3926A68}" destId="{1D66013F-158B-4FFE-BE9C-8B4FA5C9197C}" srcOrd="1" destOrd="0" presId="urn:microsoft.com/office/officeart/2005/8/layout/hierarchy1"/>
    <dgm:cxn modelId="{C76970E2-B7BE-4CA3-9E72-49585921E914}" type="presParOf" srcId="{1D66013F-158B-4FFE-BE9C-8B4FA5C9197C}" destId="{EC798775-C8E4-425B-ACAC-9E843FB76F01}" srcOrd="0" destOrd="0" presId="urn:microsoft.com/office/officeart/2005/8/layout/hierarchy1"/>
    <dgm:cxn modelId="{0BA2A911-479A-4D5C-BDE1-07D87ED00F2A}" type="presParOf" srcId="{1D66013F-158B-4FFE-BE9C-8B4FA5C9197C}" destId="{2ABEFB3E-E8D9-4D74-A188-C8E1942AD9B9}" srcOrd="1" destOrd="0" presId="urn:microsoft.com/office/officeart/2005/8/layout/hierarchy1"/>
    <dgm:cxn modelId="{9AC64136-29EE-4B2F-982E-8B7E90352087}" type="presParOf" srcId="{2ABEFB3E-E8D9-4D74-A188-C8E1942AD9B9}" destId="{9AA3D8B8-E07C-4658-8B8D-B2FC9911427A}" srcOrd="0" destOrd="0" presId="urn:microsoft.com/office/officeart/2005/8/layout/hierarchy1"/>
    <dgm:cxn modelId="{4DA257C4-2406-4208-BD15-17284A67C37A}" type="presParOf" srcId="{9AA3D8B8-E07C-4658-8B8D-B2FC9911427A}" destId="{363E4DA1-DBAE-406A-BA9E-CB13BFA4F3D3}" srcOrd="0" destOrd="0" presId="urn:microsoft.com/office/officeart/2005/8/layout/hierarchy1"/>
    <dgm:cxn modelId="{EEA23F0A-C5E7-4616-AFAD-6EF7E3855164}" type="presParOf" srcId="{9AA3D8B8-E07C-4658-8B8D-B2FC9911427A}" destId="{132EA0F2-0C6D-445E-B6F4-E09E797E6355}" srcOrd="1" destOrd="0" presId="urn:microsoft.com/office/officeart/2005/8/layout/hierarchy1"/>
    <dgm:cxn modelId="{5E76E052-25AE-42CA-BB6A-4718AF36952F}" type="presParOf" srcId="{2ABEFB3E-E8D9-4D74-A188-C8E1942AD9B9}" destId="{DA402138-69F4-41CB-A8AF-83A325584A27}" srcOrd="1" destOrd="0" presId="urn:microsoft.com/office/officeart/2005/8/layout/hierarchy1"/>
    <dgm:cxn modelId="{2EF6D483-75BB-4784-9B36-3E1DFA0CA857}" type="presParOf" srcId="{DA402138-69F4-41CB-A8AF-83A325584A27}" destId="{1E95D93E-03AF-4138-975B-90DA98138F3F}" srcOrd="0" destOrd="0" presId="urn:microsoft.com/office/officeart/2005/8/layout/hierarchy1"/>
    <dgm:cxn modelId="{6AA8EA20-A78F-46D1-BE86-9FCCD9201A96}" type="presParOf" srcId="{DA402138-69F4-41CB-A8AF-83A325584A27}" destId="{4023B504-5C6A-4750-A12E-222BBF87FD32}" srcOrd="1" destOrd="0" presId="urn:microsoft.com/office/officeart/2005/8/layout/hierarchy1"/>
    <dgm:cxn modelId="{FB2C7D84-D693-47A3-A087-F0F90390DE51}" type="presParOf" srcId="{4023B504-5C6A-4750-A12E-222BBF87FD32}" destId="{26C51279-156C-41E1-9B3D-795ACBDAA47B}" srcOrd="0" destOrd="0" presId="urn:microsoft.com/office/officeart/2005/8/layout/hierarchy1"/>
    <dgm:cxn modelId="{F4D72C20-1C57-49BB-844C-FA869E5E0DF8}" type="presParOf" srcId="{26C51279-156C-41E1-9B3D-795ACBDAA47B}" destId="{A82A24C3-3C34-4182-8006-F6FDD95B3578}" srcOrd="0" destOrd="0" presId="urn:microsoft.com/office/officeart/2005/8/layout/hierarchy1"/>
    <dgm:cxn modelId="{30905BE8-B04A-43E7-B8D9-67EA4CCF7758}" type="presParOf" srcId="{26C51279-156C-41E1-9B3D-795ACBDAA47B}" destId="{835E9850-F8CB-42A1-8172-48D6ED8A36DE}" srcOrd="1" destOrd="0" presId="urn:microsoft.com/office/officeart/2005/8/layout/hierarchy1"/>
    <dgm:cxn modelId="{285DF0C3-6BD9-4D5E-B49F-239A331A24D3}" type="presParOf" srcId="{4023B504-5C6A-4750-A12E-222BBF87FD32}" destId="{20A13BEF-EF8F-41B2-9981-30C9B9B1DEE2}" srcOrd="1" destOrd="0" presId="urn:microsoft.com/office/officeart/2005/8/layout/hierarchy1"/>
    <dgm:cxn modelId="{6348E00D-C068-4C9E-A342-3E26CD1A52D7}" type="presParOf" srcId="{DA402138-69F4-41CB-A8AF-83A325584A27}" destId="{24699DE1-029C-489E-8C81-2DD4858123AF}" srcOrd="2" destOrd="0" presId="urn:microsoft.com/office/officeart/2005/8/layout/hierarchy1"/>
    <dgm:cxn modelId="{7F34DD57-76A0-4A48-80E2-252C547D997A}" type="presParOf" srcId="{DA402138-69F4-41CB-A8AF-83A325584A27}" destId="{7BFE2841-B566-427C-A050-BECE591D2E5B}" srcOrd="3" destOrd="0" presId="urn:microsoft.com/office/officeart/2005/8/layout/hierarchy1"/>
    <dgm:cxn modelId="{A2A4EE89-2506-4A33-A03E-ED680CA25B3A}" type="presParOf" srcId="{7BFE2841-B566-427C-A050-BECE591D2E5B}" destId="{CE373638-BB23-4061-B358-08B2923EA383}" srcOrd="0" destOrd="0" presId="urn:microsoft.com/office/officeart/2005/8/layout/hierarchy1"/>
    <dgm:cxn modelId="{19CB3FD9-5ED9-46C4-9484-17950C0D1FC8}" type="presParOf" srcId="{CE373638-BB23-4061-B358-08B2923EA383}" destId="{83CD9422-CFC3-462C-9645-95658FE05448}" srcOrd="0" destOrd="0" presId="urn:microsoft.com/office/officeart/2005/8/layout/hierarchy1"/>
    <dgm:cxn modelId="{356BE8A1-35F0-4139-96CE-B45C53798429}" type="presParOf" srcId="{CE373638-BB23-4061-B358-08B2923EA383}" destId="{A0C66AEC-ACB3-409D-BA04-7E30F622C180}" srcOrd="1" destOrd="0" presId="urn:microsoft.com/office/officeart/2005/8/layout/hierarchy1"/>
    <dgm:cxn modelId="{771B071E-7C22-4FE9-92B1-C1D8AF4592D7}" type="presParOf" srcId="{7BFE2841-B566-427C-A050-BECE591D2E5B}" destId="{CCD81529-7B5A-4E33-ACB0-EE48A76775D2}" srcOrd="1" destOrd="0" presId="urn:microsoft.com/office/officeart/2005/8/layout/hierarchy1"/>
    <dgm:cxn modelId="{995C36CD-21B1-4306-B1F7-6215D7D6D7A0}" type="presParOf" srcId="{E8A9AEB2-6CC2-4D34-A831-2415005111FE}" destId="{7C92D931-39D4-4E3B-A788-54DA0D05490D}" srcOrd="2" destOrd="0" presId="urn:microsoft.com/office/officeart/2005/8/layout/hierarchy1"/>
    <dgm:cxn modelId="{64F70508-1509-4B09-B482-D6DE42DBB5CB}" type="presParOf" srcId="{E8A9AEB2-6CC2-4D34-A831-2415005111FE}" destId="{E5B708D1-5DE3-4258-8E87-FBC1C26FD4B2}" srcOrd="3" destOrd="0" presId="urn:microsoft.com/office/officeart/2005/8/layout/hierarchy1"/>
    <dgm:cxn modelId="{C5C9B758-02BF-4E64-8952-B37713C37CB2}" type="presParOf" srcId="{E5B708D1-5DE3-4258-8E87-FBC1C26FD4B2}" destId="{41DEA81D-C1CE-4457-96F5-064BD11364A9}" srcOrd="0" destOrd="0" presId="urn:microsoft.com/office/officeart/2005/8/layout/hierarchy1"/>
    <dgm:cxn modelId="{7727A927-5000-4574-99B0-18CF8B88BAB2}" type="presParOf" srcId="{41DEA81D-C1CE-4457-96F5-064BD11364A9}" destId="{836D131D-3F56-4A7A-926D-C7BE53A16883}" srcOrd="0" destOrd="0" presId="urn:microsoft.com/office/officeart/2005/8/layout/hierarchy1"/>
    <dgm:cxn modelId="{ED2B7292-EB8E-46EC-8851-E27204E29BBF}" type="presParOf" srcId="{41DEA81D-C1CE-4457-96F5-064BD11364A9}" destId="{23487D81-7EA6-4F89-AE7A-C12E39B913E4}" srcOrd="1" destOrd="0" presId="urn:microsoft.com/office/officeart/2005/8/layout/hierarchy1"/>
    <dgm:cxn modelId="{62EE10B2-DF74-408E-A75F-CA09C06493C6}" type="presParOf" srcId="{E5B708D1-5DE3-4258-8E87-FBC1C26FD4B2}" destId="{8E9DD6D1-D991-4390-8156-9B5E90D48CA2}" srcOrd="1" destOrd="0" presId="urn:microsoft.com/office/officeart/2005/8/layout/hierarchy1"/>
    <dgm:cxn modelId="{E0B07495-F94D-411C-B125-FD12E56B57F5}" type="presParOf" srcId="{8E9DD6D1-D991-4390-8156-9B5E90D48CA2}" destId="{642D9FAC-DEAF-4897-83E6-0269AC87AFE0}" srcOrd="0" destOrd="0" presId="urn:microsoft.com/office/officeart/2005/8/layout/hierarchy1"/>
    <dgm:cxn modelId="{904B5321-305A-4EEB-A876-647A9119F47F}" type="presParOf" srcId="{8E9DD6D1-D991-4390-8156-9B5E90D48CA2}" destId="{F9653CA3-7F50-4E91-8C5C-23498C5DAAC7}" srcOrd="1" destOrd="0" presId="urn:microsoft.com/office/officeart/2005/8/layout/hierarchy1"/>
    <dgm:cxn modelId="{ED4F3A39-415B-4EF3-8F49-E2616D3782FF}" type="presParOf" srcId="{F9653CA3-7F50-4E91-8C5C-23498C5DAAC7}" destId="{EE8CD44F-BC1F-4417-970C-BC2FF7158A39}" srcOrd="0" destOrd="0" presId="urn:microsoft.com/office/officeart/2005/8/layout/hierarchy1"/>
    <dgm:cxn modelId="{FB4D5D67-31E9-449D-B870-12BBCA712CD1}" type="presParOf" srcId="{EE8CD44F-BC1F-4417-970C-BC2FF7158A39}" destId="{E54C480E-084E-4023-8E78-9B79D5A6E979}" srcOrd="0" destOrd="0" presId="urn:microsoft.com/office/officeart/2005/8/layout/hierarchy1"/>
    <dgm:cxn modelId="{7CB18BDE-8C48-4C8A-88D8-1D435250B2EA}" type="presParOf" srcId="{EE8CD44F-BC1F-4417-970C-BC2FF7158A39}" destId="{46994CE1-B4BD-4873-84CC-294D42D12AD8}" srcOrd="1" destOrd="0" presId="urn:microsoft.com/office/officeart/2005/8/layout/hierarchy1"/>
    <dgm:cxn modelId="{C8B35DD6-C742-4FC3-A496-E7146C8E4D31}" type="presParOf" srcId="{F9653CA3-7F50-4E91-8C5C-23498C5DAAC7}" destId="{23BE471F-975A-4BAD-B2C1-83D1D1CD04C5}" srcOrd="1" destOrd="0" presId="urn:microsoft.com/office/officeart/2005/8/layout/hierarchy1"/>
    <dgm:cxn modelId="{287A75DE-129D-4D2C-B3CF-607A86A3EF0C}" type="presParOf" srcId="{23BE471F-975A-4BAD-B2C1-83D1D1CD04C5}" destId="{1FCAA832-DD9D-4681-95BD-78FC4A33ED76}" srcOrd="0" destOrd="0" presId="urn:microsoft.com/office/officeart/2005/8/layout/hierarchy1"/>
    <dgm:cxn modelId="{6E9567AD-7A0A-4905-80ED-E8B82B193F2A}" type="presParOf" srcId="{23BE471F-975A-4BAD-B2C1-83D1D1CD04C5}" destId="{4BA1E69F-637B-4928-81F8-268A0D23FFC2}" srcOrd="1" destOrd="0" presId="urn:microsoft.com/office/officeart/2005/8/layout/hierarchy1"/>
    <dgm:cxn modelId="{49BB49D0-2DD0-4C9E-8BC4-28D7AE7AA078}" type="presParOf" srcId="{4BA1E69F-637B-4928-81F8-268A0D23FFC2}" destId="{3E236EE2-5FC2-42E0-9854-F0101E4BD5CE}" srcOrd="0" destOrd="0" presId="urn:microsoft.com/office/officeart/2005/8/layout/hierarchy1"/>
    <dgm:cxn modelId="{C77608B7-AC98-4B82-80DB-3360C92D36F4}" type="presParOf" srcId="{3E236EE2-5FC2-42E0-9854-F0101E4BD5CE}" destId="{BC6D9984-E7ED-42F0-A178-3209DAD4D148}" srcOrd="0" destOrd="0" presId="urn:microsoft.com/office/officeart/2005/8/layout/hierarchy1"/>
    <dgm:cxn modelId="{2C99C2DE-9386-4DF2-B010-71D7135B7246}" type="presParOf" srcId="{3E236EE2-5FC2-42E0-9854-F0101E4BD5CE}" destId="{AEF9B537-9A35-4A47-BA66-C27278A45EC0}" srcOrd="1" destOrd="0" presId="urn:microsoft.com/office/officeart/2005/8/layout/hierarchy1"/>
    <dgm:cxn modelId="{D7901D19-845B-49B9-8EBD-53E7CB12E59B}" type="presParOf" srcId="{4BA1E69F-637B-4928-81F8-268A0D23FFC2}" destId="{053E4840-0134-4AAD-ADD3-6B0DD0947A03}" srcOrd="1" destOrd="0" presId="urn:microsoft.com/office/officeart/2005/8/layout/hierarchy1"/>
    <dgm:cxn modelId="{ADB5D674-550C-413E-B58A-CD470EE044AD}" type="presParOf" srcId="{23BE471F-975A-4BAD-B2C1-83D1D1CD04C5}" destId="{73855952-0AA0-44AB-B6FD-8B4B48AD6567}" srcOrd="2" destOrd="0" presId="urn:microsoft.com/office/officeart/2005/8/layout/hierarchy1"/>
    <dgm:cxn modelId="{932EE1B6-9919-47B2-894C-8D364AA094C9}" type="presParOf" srcId="{23BE471F-975A-4BAD-B2C1-83D1D1CD04C5}" destId="{1ADE9E82-AFFA-4390-A66A-B7D2F070EAF9}" srcOrd="3" destOrd="0" presId="urn:microsoft.com/office/officeart/2005/8/layout/hierarchy1"/>
    <dgm:cxn modelId="{0B0A7429-D152-4B7E-B617-E65D2DC3D531}" type="presParOf" srcId="{1ADE9E82-AFFA-4390-A66A-B7D2F070EAF9}" destId="{A60BFAAE-EF37-4AA5-BABF-F90A018595AA}" srcOrd="0" destOrd="0" presId="urn:microsoft.com/office/officeart/2005/8/layout/hierarchy1"/>
    <dgm:cxn modelId="{EEAC4343-1035-4A2D-B35B-743EE573D367}" type="presParOf" srcId="{A60BFAAE-EF37-4AA5-BABF-F90A018595AA}" destId="{504FD197-2C0C-4899-B91C-7404F7192FA7}" srcOrd="0" destOrd="0" presId="urn:microsoft.com/office/officeart/2005/8/layout/hierarchy1"/>
    <dgm:cxn modelId="{BEC3286A-4801-49B7-8DFA-C2EEE35739F8}" type="presParOf" srcId="{A60BFAAE-EF37-4AA5-BABF-F90A018595AA}" destId="{D74C7AED-1F06-4696-8422-5A3BF7D71029}" srcOrd="1" destOrd="0" presId="urn:microsoft.com/office/officeart/2005/8/layout/hierarchy1"/>
    <dgm:cxn modelId="{ADD6FF4D-996A-4263-896B-F8E789761CBF}" type="presParOf" srcId="{1ADE9E82-AFFA-4390-A66A-B7D2F070EAF9}" destId="{4DBFE917-B53A-4E5B-94C5-C1881CCD5A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6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9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AEE40C3-E380-4629-A225-C1DA3C158705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6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AEE40C3-E380-4629-A225-C1DA3C158705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4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AEE40C3-E380-4629-A225-C1DA3C158705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6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1028700"/>
            <a:ext cx="7848600" cy="1445421"/>
          </a:xfrm>
          <a:prstGeom prst="rect">
            <a:avLst/>
          </a:prstGeom>
        </p:spPr>
        <p:txBody>
          <a:bodyPr anchor="b"/>
          <a:lstStyle>
            <a:lvl1pPr>
              <a:defRPr sz="5400" cap="all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Straight Connector 7"/>
          <p:cNvSpPr/>
          <p:nvPr/>
        </p:nvSpPr>
        <p:spPr>
          <a:xfrm>
            <a:off x="685800" y="2548890"/>
            <a:ext cx="7848601" cy="1192"/>
          </a:xfrm>
          <a:prstGeom prst="line">
            <a:avLst/>
          </a:prstGeom>
          <a:ln w="19050">
            <a:solidFill>
              <a:srgbClr val="46465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440055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019800" cy="440055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9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1597830"/>
            <a:ext cx="7772400" cy="1102520"/>
          </a:xfrm>
          <a:prstGeom prst="rect">
            <a:avLst/>
          </a:prstGeom>
        </p:spPr>
        <p:txBody>
          <a:bodyPr/>
          <a:lstStyle>
            <a:lvl1pPr algn="ctr">
              <a:defRPr sz="3300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429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6858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0287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3716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5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6059488" cy="951310"/>
          </a:xfrm>
          <a:prstGeom prst="rect">
            <a:avLst/>
          </a:prstGeom>
        </p:spPr>
        <p:txBody>
          <a:bodyPr/>
          <a:lstStyle>
            <a:lvl1pPr algn="ctr">
              <a:defRPr sz="3300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622850"/>
            <a:ext cx="2133600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7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6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>
            <a:lvl1pPr algn="ctr">
              <a:defRPr sz="3300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  <a:prstGeom prst="rect">
            <a:avLst/>
          </a:prstGeom>
        </p:spPr>
        <p:txBody>
          <a:bodyPr/>
          <a:lstStyle>
            <a:lvl1pPr marL="257175" indent="-257175">
              <a:buClrTx/>
              <a:buSzPct val="100000"/>
              <a:defRPr sz="2100"/>
            </a:lvl1pPr>
            <a:lvl2pPr marL="592931" indent="-250031">
              <a:buClrTx/>
              <a:buSzPct val="100000"/>
              <a:buChar char="–"/>
              <a:defRPr sz="2100"/>
            </a:lvl2pPr>
            <a:lvl3pPr marL="925830" indent="-240030">
              <a:buClrTx/>
              <a:buSzPct val="100000"/>
              <a:defRPr sz="2100"/>
            </a:lvl3pPr>
            <a:lvl4pPr marL="1305657" indent="-276957">
              <a:buClrTx/>
              <a:buChar char="–"/>
              <a:defRPr sz="2100"/>
            </a:lvl4pPr>
            <a:lvl5pPr marL="1648557" indent="-276957">
              <a:buClrTx/>
              <a:buChar char="»"/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0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>
            <a:lvl1pPr algn="ctr">
              <a:defRPr sz="3300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 b="1"/>
            </a:lvl1pPr>
            <a:lvl2pPr marL="0" indent="342900">
              <a:spcBef>
                <a:spcPts val="400"/>
              </a:spcBef>
              <a:buClrTx/>
              <a:buSzTx/>
              <a:buFontTx/>
              <a:buNone/>
              <a:defRPr sz="1800" b="1"/>
            </a:lvl2pPr>
            <a:lvl3pPr marL="0" indent="685800">
              <a:spcBef>
                <a:spcPts val="400"/>
              </a:spcBef>
              <a:buClrTx/>
              <a:buSzTx/>
              <a:buFontTx/>
              <a:buNone/>
              <a:defRPr sz="1800" b="1"/>
            </a:lvl3pPr>
            <a:lvl4pPr marL="0" indent="1028700">
              <a:spcBef>
                <a:spcPts val="400"/>
              </a:spcBef>
              <a:buClrTx/>
              <a:buSzTx/>
              <a:buFontTx/>
              <a:buNone/>
              <a:defRPr sz="1800" b="1"/>
            </a:lvl4pPr>
            <a:lvl5pPr marL="0" indent="1371600">
              <a:spcBef>
                <a:spcPts val="400"/>
              </a:spcBef>
              <a:buClrTx/>
              <a:buSzTx/>
              <a:buFontTx/>
              <a:buNone/>
              <a:defRPr sz="1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5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33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400"/>
              </a:spcBef>
              <a:buClrTx/>
              <a:buSzTx/>
              <a:buFontTx/>
              <a:buNone/>
              <a:defRPr sz="1800" b="1"/>
            </a:pP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4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51571"/>
          </a:xfrm>
          <a:prstGeom prst="rect">
            <a:avLst/>
          </a:prstGeom>
        </p:spPr>
        <p:txBody>
          <a:bodyPr/>
          <a:lstStyle>
            <a:lvl1pPr>
              <a:defRPr sz="2400" spc="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6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19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7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2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204786"/>
            <a:ext cx="3008314" cy="871539"/>
          </a:xfrm>
          <a:prstGeom prst="rect">
            <a:avLst/>
          </a:prstGeom>
        </p:spPr>
        <p:txBody>
          <a:bodyPr anchor="b"/>
          <a:lstStyle>
            <a:lvl1pPr>
              <a:defRPr sz="1500" b="1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04797"/>
            <a:ext cx="5111750" cy="4389837"/>
          </a:xfrm>
          <a:prstGeom prst="rect">
            <a:avLst/>
          </a:prstGeom>
        </p:spPr>
        <p:txBody>
          <a:bodyPr/>
          <a:lstStyle>
            <a:lvl1pPr marL="257175" indent="-257175">
              <a:buClrTx/>
              <a:buSzPct val="100000"/>
            </a:lvl1pPr>
            <a:lvl2pPr marL="587829" indent="-244929">
              <a:buClrTx/>
              <a:buSzPct val="100000"/>
              <a:buChar char="–"/>
            </a:lvl2pPr>
            <a:lvl3pPr marL="914400" indent="-228600">
              <a:buClrTx/>
              <a:buSzPct val="100000"/>
            </a:lvl3pPr>
            <a:lvl4pPr marL="1303019">
              <a:buClrTx/>
              <a:buChar char="–"/>
            </a:lvl4pPr>
            <a:lvl5pPr marL="1645920" indent="-274320">
              <a:buClrTx/>
              <a:buChar char="»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2" name="Текст 3"/>
          <p:cNvSpPr>
            <a:spLocks noGrp="1"/>
          </p:cNvSpPr>
          <p:nvPr>
            <p:ph type="body" sz="half" idx="13"/>
          </p:nvPr>
        </p:nvSpPr>
        <p:spPr>
          <a:xfrm>
            <a:off x="457202" y="1076328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2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1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3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2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1" cy="425055"/>
          </a:xfrm>
          <a:prstGeom prst="rect">
            <a:avLst/>
          </a:prstGeom>
        </p:spPr>
        <p:txBody>
          <a:bodyPr anchor="b"/>
          <a:lstStyle>
            <a:lvl1pPr>
              <a:defRPr sz="1500" b="1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5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5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000"/>
            </a:lvl1pPr>
            <a:lvl2pPr marL="0" indent="342900">
              <a:spcBef>
                <a:spcPts val="200"/>
              </a:spcBef>
              <a:buClrTx/>
              <a:buSzTx/>
              <a:buFontTx/>
              <a:buNone/>
              <a:defRPr sz="1000"/>
            </a:lvl2pPr>
            <a:lvl3pPr marL="0" indent="685800">
              <a:spcBef>
                <a:spcPts val="200"/>
              </a:spcBef>
              <a:buClrTx/>
              <a:buSzTx/>
              <a:buFontTx/>
              <a:buNone/>
              <a:defRPr sz="1000"/>
            </a:lvl3pPr>
            <a:lvl4pPr marL="0" indent="1028700">
              <a:spcBef>
                <a:spcPts val="200"/>
              </a:spcBef>
              <a:buClrTx/>
              <a:buSzTx/>
              <a:buFontTx/>
              <a:buNone/>
              <a:defRPr sz="1000"/>
            </a:lvl4pPr>
            <a:lvl5pPr marL="0" indent="1371600">
              <a:spcBef>
                <a:spcPts val="200"/>
              </a:spcBef>
              <a:buClrTx/>
              <a:buSzTx/>
              <a:buFontTx/>
              <a:buNone/>
              <a:defRPr sz="1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5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>
            <a:lvl1pPr algn="ctr">
              <a:defRPr sz="3300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/>
          <a:lstStyle>
            <a:lvl1pPr marL="257175" indent="-257175">
              <a:buClrTx/>
              <a:buSzPct val="100000"/>
            </a:lvl1pPr>
            <a:lvl2pPr marL="587829" indent="-244929">
              <a:buClrTx/>
              <a:buSzPct val="100000"/>
              <a:buChar char="–"/>
            </a:lvl2pPr>
            <a:lvl3pPr marL="914400" indent="-228600">
              <a:buClrTx/>
              <a:buSzPct val="100000"/>
            </a:lvl3pPr>
            <a:lvl4pPr marL="1303019">
              <a:buClrTx/>
              <a:buChar char="–"/>
            </a:lvl4pPr>
            <a:lvl5pPr marL="1645920" indent="-274320">
              <a:buClrTx/>
              <a:buChar char="»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Прямоугольник 6"/>
          <p:cNvSpPr/>
          <p:nvPr/>
        </p:nvSpPr>
        <p:spPr>
          <a:xfrm>
            <a:off x="0" y="0"/>
            <a:ext cx="9144000" cy="951309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8" name="Рисунок 8" descr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43662" y="250032"/>
            <a:ext cx="2298701" cy="451248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Прямая соединительная линия 9"/>
          <p:cNvSpPr/>
          <p:nvPr/>
        </p:nvSpPr>
        <p:spPr>
          <a:xfrm>
            <a:off x="539749" y="4731544"/>
            <a:ext cx="8135939" cy="1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0" name="Заголовок 1"/>
          <p:cNvSpPr txBox="1"/>
          <p:nvPr/>
        </p:nvSpPr>
        <p:spPr>
          <a:xfrm>
            <a:off x="468312" y="4731544"/>
            <a:ext cx="2159001" cy="270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700" b="1">
                <a:solidFill>
                  <a:srgbClr val="595959"/>
                </a:solidFill>
              </a:defRPr>
            </a:pPr>
            <a:r>
              <a:t>www.pravovest-audit.ru</a:t>
            </a:r>
          </a:p>
        </p:txBody>
      </p:sp>
      <p:sp>
        <p:nvSpPr>
          <p:cNvPr id="2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205989"/>
            <a:ext cx="2057400" cy="4388645"/>
          </a:xfrm>
          <a:prstGeom prst="rect">
            <a:avLst/>
          </a:prstGeom>
        </p:spPr>
        <p:txBody>
          <a:bodyPr/>
          <a:lstStyle>
            <a:lvl1pPr algn="ctr">
              <a:defRPr sz="3300" spc="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05989"/>
            <a:ext cx="6019800" cy="4388645"/>
          </a:xfrm>
          <a:prstGeom prst="rect">
            <a:avLst/>
          </a:prstGeom>
        </p:spPr>
        <p:txBody>
          <a:bodyPr/>
          <a:lstStyle>
            <a:lvl1pPr marL="257175" indent="-257175">
              <a:buClrTx/>
              <a:buSzPct val="100000"/>
            </a:lvl1pPr>
            <a:lvl2pPr marL="587829" indent="-244929">
              <a:buClrTx/>
              <a:buSzPct val="100000"/>
              <a:buChar char="–"/>
            </a:lvl2pPr>
            <a:lvl3pPr marL="914400" indent="-228600">
              <a:buClrTx/>
              <a:buSzPct val="100000"/>
            </a:lvl3pPr>
            <a:lvl4pPr marL="1303019">
              <a:buClrTx/>
              <a:buChar char="–"/>
            </a:lvl4pPr>
            <a:lvl5pPr marL="1645920" indent="-274320">
              <a:buClrTx/>
              <a:buChar char="»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767262"/>
            <a:ext cx="358413" cy="350663"/>
          </a:xfrm>
          <a:prstGeom prst="rect">
            <a:avLst/>
          </a:prstGeom>
        </p:spPr>
        <p:txBody>
          <a:bodyPr anchor="t"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0200" y="32148"/>
            <a:ext cx="8483600" cy="415498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700" spc="0">
                <a:solidFill>
                  <a:srgbClr val="007033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83005"/>
            <a:ext cx="3977641" cy="277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1pPr>
            <a:lvl2pPr marL="0" indent="34290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2pPr>
            <a:lvl3pPr marL="0" indent="68580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3pPr>
            <a:lvl4pPr marL="0" indent="102870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4pPr>
            <a:lvl5pPr marL="0" indent="1371600">
              <a:spcBef>
                <a:spcPts val="400"/>
              </a:spcBef>
              <a:buClrTx/>
              <a:buSzTx/>
              <a:buFont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34338" y="4783932"/>
            <a:ext cx="252463" cy="266701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8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0200" y="32148"/>
            <a:ext cx="8483600" cy="415498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700" spc="0">
                <a:solidFill>
                  <a:srgbClr val="007033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34338" y="4783932"/>
            <a:ext cx="252463" cy="266701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8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bk object 16"/>
          <p:cNvSpPr/>
          <p:nvPr/>
        </p:nvSpPr>
        <p:spPr>
          <a:xfrm>
            <a:off x="247650" y="2114550"/>
            <a:ext cx="666750" cy="8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13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6" name="bk object 17"/>
          <p:cNvSpPr/>
          <p:nvPr/>
        </p:nvSpPr>
        <p:spPr>
          <a:xfrm>
            <a:off x="1019175" y="2218134"/>
            <a:ext cx="2171701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34338" y="4783932"/>
            <a:ext cx="252463" cy="266701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8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anchor="b"/>
          <a:lstStyle>
            <a:lvl1pPr algn="ctr" defTabSz="514350">
              <a:lnSpc>
                <a:spcPct val="90000"/>
              </a:lnSpc>
              <a:defRPr sz="33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7"/>
            <a:ext cx="6858000" cy="1241823"/>
          </a:xfrm>
          <a:prstGeom prst="rect">
            <a:avLst/>
          </a:prstGeom>
        </p:spPr>
        <p:txBody>
          <a:bodyPr/>
          <a:lstStyle>
            <a:lvl1pPr marL="0" indent="0" algn="ctr" defTabSz="514350">
              <a:lnSpc>
                <a:spcPct val="90000"/>
              </a:lnSpc>
              <a:buClrTx/>
              <a:buSzTx/>
              <a:buFontTx/>
              <a:buNone/>
              <a:defRPr sz="1300">
                <a:latin typeface="+mj-lt"/>
                <a:ea typeface="+mj-ea"/>
                <a:cs typeface="+mj-cs"/>
                <a:sym typeface="Calibri"/>
              </a:defRPr>
            </a:lvl1pPr>
            <a:lvl2pPr marL="0" indent="257175" algn="ctr" defTabSz="514350">
              <a:lnSpc>
                <a:spcPct val="90000"/>
              </a:lnSpc>
              <a:buClrTx/>
              <a:buSzTx/>
              <a:buFontTx/>
              <a:buNone/>
              <a:defRPr sz="1300">
                <a:latin typeface="+mj-lt"/>
                <a:ea typeface="+mj-ea"/>
                <a:cs typeface="+mj-cs"/>
                <a:sym typeface="Calibri"/>
              </a:defRPr>
            </a:lvl2pPr>
            <a:lvl3pPr marL="0" indent="514350" algn="ctr" defTabSz="514350">
              <a:lnSpc>
                <a:spcPct val="90000"/>
              </a:lnSpc>
              <a:buClrTx/>
              <a:buSzTx/>
              <a:buFontTx/>
              <a:buNone/>
              <a:defRPr sz="1300">
                <a:latin typeface="+mj-lt"/>
                <a:ea typeface="+mj-ea"/>
                <a:cs typeface="+mj-cs"/>
                <a:sym typeface="Calibri"/>
              </a:defRPr>
            </a:lvl3pPr>
            <a:lvl4pPr marL="0" indent="771525" algn="ctr" defTabSz="514350">
              <a:lnSpc>
                <a:spcPct val="90000"/>
              </a:lnSpc>
              <a:buClrTx/>
              <a:buSzTx/>
              <a:buFontTx/>
              <a:buNone/>
              <a:defRPr sz="1300">
                <a:latin typeface="+mj-lt"/>
                <a:ea typeface="+mj-ea"/>
                <a:cs typeface="+mj-cs"/>
                <a:sym typeface="Calibri"/>
              </a:defRPr>
            </a:lvl4pPr>
            <a:lvl5pPr marL="0" indent="1028700" algn="ctr" defTabSz="514350">
              <a:lnSpc>
                <a:spcPct val="90000"/>
              </a:lnSpc>
              <a:buClrTx/>
              <a:buSzTx/>
              <a:buFontTx/>
              <a:buNone/>
              <a:defRPr sz="13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/>
          <a:lstStyle>
            <a:lvl1pPr defTabSz="514350">
              <a:lnSpc>
                <a:spcPct val="90000"/>
              </a:lnSpc>
              <a:defRPr sz="24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 marL="128587" indent="-12858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1pPr>
            <a:lvl2pPr marL="364331" indent="-107156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2pPr>
            <a:lvl3pPr marL="689697" indent="-17534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3pPr>
            <a:lvl4pPr marL="985838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4pPr>
            <a:lvl5pPr marL="1243013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3887" y="1282316"/>
            <a:ext cx="7886701" cy="2139554"/>
          </a:xfrm>
          <a:prstGeom prst="rect">
            <a:avLst/>
          </a:prstGeom>
        </p:spPr>
        <p:txBody>
          <a:bodyPr anchor="b"/>
          <a:lstStyle>
            <a:lvl1pPr defTabSz="514350">
              <a:lnSpc>
                <a:spcPct val="90000"/>
              </a:lnSpc>
              <a:defRPr sz="33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3442108"/>
            <a:ext cx="7886701" cy="1125141"/>
          </a:xfrm>
          <a:prstGeom prst="rect">
            <a:avLst/>
          </a:prstGeom>
        </p:spPr>
        <p:txBody>
          <a:bodyPr/>
          <a:lstStyle>
            <a:lvl1pPr marL="0" indent="0" defTabSz="514350">
              <a:lnSpc>
                <a:spcPct val="90000"/>
              </a:lnSpc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257175" defTabSz="514350">
              <a:lnSpc>
                <a:spcPct val="90000"/>
              </a:lnSpc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514350" defTabSz="514350">
              <a:lnSpc>
                <a:spcPct val="90000"/>
              </a:lnSpc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771525" defTabSz="514350">
              <a:lnSpc>
                <a:spcPct val="90000"/>
              </a:lnSpc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028700" defTabSz="514350">
              <a:lnSpc>
                <a:spcPct val="90000"/>
              </a:lnSpc>
              <a:buClrTx/>
              <a:buSzTx/>
              <a:buFontTx/>
              <a:buNone/>
              <a:defRPr sz="13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/>
          <a:lstStyle>
            <a:lvl1pPr defTabSz="514350">
              <a:lnSpc>
                <a:spcPct val="90000"/>
              </a:lnSpc>
              <a:defRPr sz="24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 marL="128587" indent="-12858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1pPr>
            <a:lvl2pPr marL="364331" indent="-107156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2pPr>
            <a:lvl3pPr marL="689697" indent="-17534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3pPr>
            <a:lvl4pPr marL="985838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4pPr>
            <a:lvl5pPr marL="1243013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273846"/>
            <a:ext cx="7886701" cy="994173"/>
          </a:xfrm>
          <a:prstGeom prst="rect">
            <a:avLst/>
          </a:prstGeom>
        </p:spPr>
        <p:txBody>
          <a:bodyPr/>
          <a:lstStyle>
            <a:lvl1pPr defTabSz="514350">
              <a:lnSpc>
                <a:spcPct val="90000"/>
              </a:lnSpc>
              <a:defRPr sz="24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1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 defTabSz="514350">
              <a:lnSpc>
                <a:spcPct val="90000"/>
              </a:lnSpc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Calibri"/>
              </a:defRPr>
            </a:lvl1pPr>
            <a:lvl2pPr marL="0" indent="257175" defTabSz="514350">
              <a:lnSpc>
                <a:spcPct val="90000"/>
              </a:lnSpc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Calibri"/>
              </a:defRPr>
            </a:lvl2pPr>
            <a:lvl3pPr marL="0" indent="514350" defTabSz="514350">
              <a:lnSpc>
                <a:spcPct val="90000"/>
              </a:lnSpc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Calibri"/>
              </a:defRPr>
            </a:lvl3pPr>
            <a:lvl4pPr marL="0" indent="771525" defTabSz="514350">
              <a:lnSpc>
                <a:spcPct val="90000"/>
              </a:lnSpc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Calibri"/>
              </a:defRPr>
            </a:lvl4pPr>
            <a:lvl5pPr marL="0" indent="1028700" defTabSz="514350">
              <a:lnSpc>
                <a:spcPct val="90000"/>
              </a:lnSpc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6" y="1260871"/>
            <a:ext cx="3887392" cy="617935"/>
          </a:xfrm>
          <a:prstGeom prst="rect">
            <a:avLst/>
          </a:prstGeom>
        </p:spPr>
        <p:txBody>
          <a:bodyPr anchor="b"/>
          <a:lstStyle/>
          <a:p>
            <a:pPr marL="0" indent="0" defTabSz="514350">
              <a:lnSpc>
                <a:spcPct val="90000"/>
              </a:lnSpc>
              <a:buClrTx/>
              <a:buSzTx/>
              <a:buFontTx/>
              <a:buNone/>
              <a:defRPr sz="13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/>
          <a:lstStyle>
            <a:lvl1pPr defTabSz="514350">
              <a:lnSpc>
                <a:spcPct val="90000"/>
              </a:lnSpc>
              <a:defRPr sz="24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bg>
      <p:bgPr>
        <a:solidFill>
          <a:srgbClr val="46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1771650"/>
            <a:ext cx="7772401" cy="1650208"/>
          </a:xfrm>
          <a:prstGeom prst="rect">
            <a:avLst/>
          </a:prstGeom>
        </p:spPr>
        <p:txBody>
          <a:bodyPr anchor="b"/>
          <a:lstStyle>
            <a:lvl1pPr>
              <a:defRPr sz="4800" cap="all">
                <a:solidFill>
                  <a:srgbClr val="DDE9E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470149"/>
            <a:ext cx="7772401" cy="112514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Straight Connector 6"/>
          <p:cNvSpPr/>
          <p:nvPr/>
        </p:nvSpPr>
        <p:spPr>
          <a:xfrm>
            <a:off x="731519" y="3449575"/>
            <a:ext cx="7848602" cy="1192"/>
          </a:xfrm>
          <a:prstGeom prst="line">
            <a:avLst/>
          </a:prstGeom>
          <a:ln w="19050">
            <a:solidFill>
              <a:srgbClr val="DDE9E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 defTabSz="514350">
              <a:lnSpc>
                <a:spcPct val="90000"/>
              </a:lnSpc>
              <a:defRPr sz="18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87391" y="740581"/>
            <a:ext cx="4629151" cy="3655221"/>
          </a:xfrm>
          <a:prstGeom prst="rect">
            <a:avLst/>
          </a:prstGeom>
        </p:spPr>
        <p:txBody>
          <a:bodyPr/>
          <a:lstStyle>
            <a:lvl1pPr marL="128587" indent="-128587" defTabSz="514350">
              <a:lnSpc>
                <a:spcPct val="90000"/>
              </a:lnSpc>
              <a:buClrTx/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lvl1pPr>
            <a:lvl2pPr marL="411480" indent="-154305" defTabSz="514350">
              <a:lnSpc>
                <a:spcPct val="90000"/>
              </a:lnSpc>
              <a:buClrTx/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lvl2pPr>
            <a:lvl3pPr marL="692394" indent="-178044" defTabSz="514350">
              <a:lnSpc>
                <a:spcPct val="90000"/>
              </a:lnSpc>
              <a:buClrTx/>
              <a:buSzPct val="100000"/>
              <a:defRPr sz="1800">
                <a:latin typeface="+mj-lt"/>
                <a:ea typeface="+mj-ea"/>
                <a:cs typeface="+mj-cs"/>
                <a:sym typeface="Calibri"/>
              </a:defRPr>
            </a:lvl3pPr>
            <a:lvl4pPr marL="981941" indent="-210416" defTabSz="514350">
              <a:lnSpc>
                <a:spcPct val="90000"/>
              </a:lnSpc>
              <a:buClrTx/>
              <a:defRPr sz="1800">
                <a:latin typeface="+mj-lt"/>
                <a:ea typeface="+mj-ea"/>
                <a:cs typeface="+mj-cs"/>
                <a:sym typeface="Calibri"/>
              </a:defRPr>
            </a:lvl4pPr>
            <a:lvl5pPr marL="1239116" indent="-210416" defTabSz="514350">
              <a:lnSpc>
                <a:spcPct val="90000"/>
              </a:lnSpc>
              <a:buClrTx/>
              <a:defRPr sz="1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1543052"/>
            <a:ext cx="2949180" cy="2858692"/>
          </a:xfrm>
          <a:prstGeom prst="rect">
            <a:avLst/>
          </a:prstGeom>
        </p:spPr>
        <p:txBody>
          <a:bodyPr/>
          <a:lstStyle/>
          <a:p>
            <a:pPr marL="0" indent="0" defTabSz="514350">
              <a:lnSpc>
                <a:spcPct val="90000"/>
              </a:lnSpc>
              <a:buClrTx/>
              <a:buSzTx/>
              <a:buFont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 defTabSz="514350">
              <a:lnSpc>
                <a:spcPct val="90000"/>
              </a:lnSpc>
              <a:defRPr sz="18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7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740581"/>
            <a:ext cx="4629151" cy="36552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2"/>
            <a:ext cx="2949178" cy="2858692"/>
          </a:xfrm>
          <a:prstGeom prst="rect">
            <a:avLst/>
          </a:prstGeom>
        </p:spPr>
        <p:txBody>
          <a:bodyPr/>
          <a:lstStyle>
            <a:lvl1pPr marL="0" indent="0" defTabSz="514350">
              <a:lnSpc>
                <a:spcPct val="90000"/>
              </a:lnSpc>
              <a:buClrTx/>
              <a:buSzTx/>
              <a:buFont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lvl1pPr>
            <a:lvl2pPr marL="0" indent="257175" defTabSz="514350">
              <a:lnSpc>
                <a:spcPct val="90000"/>
              </a:lnSpc>
              <a:buClrTx/>
              <a:buSzTx/>
              <a:buFont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lvl2pPr>
            <a:lvl3pPr marL="0" indent="514350" defTabSz="514350">
              <a:lnSpc>
                <a:spcPct val="90000"/>
              </a:lnSpc>
              <a:buClrTx/>
              <a:buSzTx/>
              <a:buFont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lvl3pPr>
            <a:lvl4pPr marL="0" indent="771525" defTabSz="514350">
              <a:lnSpc>
                <a:spcPct val="90000"/>
              </a:lnSpc>
              <a:buClrTx/>
              <a:buSzTx/>
              <a:buFont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lvl4pPr>
            <a:lvl5pPr marL="0" indent="1028700" defTabSz="514350">
              <a:lnSpc>
                <a:spcPct val="90000"/>
              </a:lnSpc>
              <a:buClrTx/>
              <a:buSzTx/>
              <a:buFontTx/>
              <a:buNone/>
              <a:defRPr sz="9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/>
          <a:lstStyle>
            <a:lvl1pPr defTabSz="514350">
              <a:lnSpc>
                <a:spcPct val="90000"/>
              </a:lnSpc>
              <a:defRPr sz="24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 marL="128587" indent="-12858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1pPr>
            <a:lvl2pPr marL="364331" indent="-107156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2pPr>
            <a:lvl3pPr marL="689697" indent="-17534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3pPr>
            <a:lvl4pPr marL="985838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4pPr>
            <a:lvl5pPr marL="1243013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543675" y="273843"/>
            <a:ext cx="1971676" cy="4358880"/>
          </a:xfrm>
          <a:prstGeom prst="rect">
            <a:avLst/>
          </a:prstGeom>
        </p:spPr>
        <p:txBody>
          <a:bodyPr/>
          <a:lstStyle>
            <a:lvl1pPr defTabSz="514350">
              <a:lnSpc>
                <a:spcPct val="90000"/>
              </a:lnSpc>
              <a:defRPr sz="2400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4" y="273843"/>
            <a:ext cx="5800726" cy="4358880"/>
          </a:xfrm>
          <a:prstGeom prst="rect">
            <a:avLst/>
          </a:prstGeom>
        </p:spPr>
        <p:txBody>
          <a:bodyPr/>
          <a:lstStyle>
            <a:lvl1pPr marL="128587" indent="-12858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1pPr>
            <a:lvl2pPr marL="364331" indent="-107156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2pPr>
            <a:lvl3pPr marL="689697" indent="-175347" defTabSz="514350">
              <a:lnSpc>
                <a:spcPct val="90000"/>
              </a:lnSpc>
              <a:buClrTx/>
              <a:buSzPct val="100000"/>
              <a:defRPr sz="1500">
                <a:latin typeface="+mj-lt"/>
                <a:ea typeface="+mj-ea"/>
                <a:cs typeface="+mj-cs"/>
                <a:sym typeface="Calibri"/>
              </a:defRPr>
            </a:lvl3pPr>
            <a:lvl4pPr marL="985838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4pPr>
            <a:lvl5pPr marL="1243013" indent="-214313" defTabSz="514350">
              <a:lnSpc>
                <a:spcPct val="90000"/>
              </a:lnSpc>
              <a:buClrTx/>
              <a:defRPr sz="15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31289" y="4814014"/>
            <a:ext cx="184061" cy="180341"/>
          </a:xfrm>
          <a:prstGeom prst="rect">
            <a:avLst/>
          </a:prstGeom>
        </p:spPr>
        <p:txBody>
          <a:bodyPr/>
          <a:lstStyle>
            <a:lvl1pPr algn="r">
              <a:defRPr sz="6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111"/>
          <p:cNvSpPr/>
          <p:nvPr/>
        </p:nvSpPr>
        <p:spPr>
          <a:xfrm>
            <a:off x="0" y="-9525"/>
            <a:ext cx="9144000" cy="5162550"/>
          </a:xfrm>
          <a:prstGeom prst="rect">
            <a:avLst/>
          </a:prstGeom>
          <a:solidFill>
            <a:srgbClr val="F1F1F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57313" y="810381"/>
            <a:ext cx="6429378" cy="381746"/>
          </a:xfrm>
          <a:prstGeom prst="rect">
            <a:avLst/>
          </a:prstGeom>
        </p:spPr>
        <p:txBody>
          <a:bodyPr lIns="35717" tIns="35717" rIns="35717" bIns="35717" anchor="t"/>
          <a:lstStyle>
            <a:lvl1pPr defTabSz="231056">
              <a:lnSpc>
                <a:spcPct val="80000"/>
              </a:lnSpc>
              <a:spcBef>
                <a:spcPts val="1000"/>
              </a:spcBef>
              <a:defRPr sz="2200" cap="all" spc="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589653" y="227410"/>
            <a:ext cx="193861" cy="198437"/>
          </a:xfrm>
          <a:prstGeom prst="rect">
            <a:avLst/>
          </a:prstGeom>
        </p:spPr>
        <p:txBody>
          <a:bodyPr lIns="35717" tIns="35717" rIns="35717" bIns="35717" anchor="t">
            <a:normAutofit/>
          </a:bodyPr>
          <a:lstStyle>
            <a:lvl1pPr algn="r">
              <a:lnSpc>
                <a:spcPct val="80000"/>
              </a:lnSpc>
              <a:defRPr sz="900" b="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71825"/>
          </a:xfrm>
        </p:spPr>
        <p:txBody>
          <a:bodyPr tIns="34290" bIns="34290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0377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93431" cy="5143500"/>
          </a:xfrm>
          <a:solidFill>
            <a:schemeClr val="bg1"/>
          </a:solidFill>
        </p:spPr>
        <p:txBody>
          <a:bodyPr tIns="34290" bIns="34290"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69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255013"/>
            <a:ext cx="4038600" cy="353873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87680" indent="-213360">
              <a:spcBef>
                <a:spcPts val="600"/>
              </a:spcBef>
              <a:defRPr sz="2800"/>
            </a:lvl2pPr>
            <a:lvl3pPr marL="804672" indent="-256032">
              <a:spcBef>
                <a:spcPts val="600"/>
              </a:spcBef>
              <a:defRPr sz="2800"/>
            </a:lvl3pPr>
            <a:lvl4pPr marL="1107439" indent="-284480">
              <a:spcBef>
                <a:spcPts val="600"/>
              </a:spcBef>
              <a:defRPr sz="2800"/>
            </a:lvl4pPr>
            <a:lvl5pPr marL="1264919" indent="-21336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57300"/>
            <a:ext cx="3931921" cy="4798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4653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4653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4653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4653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4653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4879" y="1257300"/>
            <a:ext cx="3931921" cy="47982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4653"/>
                </a:solidFill>
              </a:defRPr>
            </a:pPr>
            <a:endParaRPr/>
          </a:p>
        </p:txBody>
      </p:sp>
      <p:sp>
        <p:nvSpPr>
          <p:cNvPr id="54" name="Straight Connector 10"/>
          <p:cNvSpPr/>
          <p:nvPr/>
        </p:nvSpPr>
        <p:spPr>
          <a:xfrm flipH="1">
            <a:off x="4572000" y="1268730"/>
            <a:ext cx="795" cy="3531871"/>
          </a:xfrm>
          <a:prstGeom prst="line">
            <a:avLst/>
          </a:prstGeom>
          <a:ln w="19050">
            <a:solidFill>
              <a:srgbClr val="46465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9"/>
          <p:cNvSpPr/>
          <p:nvPr/>
        </p:nvSpPr>
        <p:spPr>
          <a:xfrm>
            <a:off x="0" y="165590"/>
            <a:ext cx="9144000" cy="1714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1" name="Artboard 2@4x-100.jpg" descr="Artboard 2@4x-10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12700"/>
            <a:ext cx="9144000" cy="84914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325" indent="-209005">
              <a:spcBef>
                <a:spcPts val="700"/>
              </a:spcBef>
              <a:defRPr sz="3200"/>
            </a:lvl2pPr>
            <a:lvl3pPr marL="792480" indent="-243840">
              <a:spcBef>
                <a:spcPts val="700"/>
              </a:spcBef>
              <a:defRPr sz="3200"/>
            </a:lvl3pPr>
            <a:lvl4pPr marL="1115567" indent="-292608">
              <a:spcBef>
                <a:spcPts val="700"/>
              </a:spcBef>
              <a:defRPr sz="3200"/>
            </a:lvl4pPr>
            <a:lvl5pPr marL="1271016" indent="-219456">
              <a:spcBef>
                <a:spcPts val="700"/>
              </a:spcBef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1" y="1597916"/>
            <a:ext cx="2139696" cy="318271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82" name="Straight Connector 8"/>
          <p:cNvSpPr/>
          <p:nvPr/>
        </p:nvSpPr>
        <p:spPr>
          <a:xfrm flipH="1">
            <a:off x="2775009" y="594060"/>
            <a:ext cx="1589" cy="4183381"/>
          </a:xfrm>
          <a:prstGeom prst="line">
            <a:avLst/>
          </a:prstGeom>
          <a:ln w="19050">
            <a:solidFill>
              <a:srgbClr val="46465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2142681" cy="94869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91" name="Picture Placeholder 2"/>
          <p:cNvSpPr>
            <a:spLocks noGrp="1"/>
          </p:cNvSpPr>
          <p:nvPr>
            <p:ph type="pic" idx="13"/>
          </p:nvPr>
        </p:nvSpPr>
        <p:spPr>
          <a:xfrm>
            <a:off x="2858610" y="628651"/>
            <a:ext cx="5904390" cy="4125343"/>
          </a:xfrm>
          <a:prstGeom prst="rect">
            <a:avLst/>
          </a:prstGeom>
          <a:ln w="76200">
            <a:solidFill>
              <a:srgbClr val="FFFFFF"/>
            </a:solidFill>
            <a:miter lim="800000"/>
          </a:ln>
          <a:effectLst>
            <a:outerShdw blurRad="50800" dist="12700" dir="5400000" rotWithShape="0">
              <a:srgbClr val="000000">
                <a:alpha val="58999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165590"/>
            <a:ext cx="9144000" cy="1714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6"/>
          <p:cNvSpPr/>
          <p:nvPr/>
        </p:nvSpPr>
        <p:spPr>
          <a:xfrm>
            <a:off x="0" y="-1"/>
            <a:ext cx="9144000" cy="2743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620000" y="-7252"/>
            <a:ext cx="301908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90" r:id="rId3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2879" marR="0" indent="-18287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93775" marR="0" indent="-21945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92479" marR="0" indent="-24384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9727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86691" marR="0" indent="-2351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52634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70922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189210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074984" marR="0" indent="-33762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diagramQuickStyle" Target="../diagrams/quickStyl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3.jpeg" Type="http://schemas.openxmlformats.org/officeDocument/2006/relationships/image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 ?><Relationships xmlns="http://schemas.openxmlformats.org/package/2006/relationships"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90.xml.rels><?xml version="1.0" encoding="UTF-8" standalone="yes" ?><Relationships xmlns="http://schemas.openxmlformats.org/package/2006/relationships"><Relationship Id="rId3" Target="../media/image68.jpeg" Type="http://schemas.openxmlformats.org/officeDocument/2006/relationships/image"/><Relationship Id="rId2" Target="../media/image67.jpeg" Type="http://schemas.openxmlformats.org/officeDocument/2006/relationships/image"/><Relationship Id="rId1" Target="../slideLayouts/slideLayout30.xml" Type="http://schemas.openxmlformats.org/officeDocument/2006/relationships/slideLayout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 ?><Relationships xmlns="http://schemas.openxmlformats.org/package/2006/relationships"><Relationship Id="rId2" Target="../media/image70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144000" cy="1655708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290054"/>
            <a:ext cx="9144000" cy="1853446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5580112" y="1059582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100"/>
              </a:lnSpc>
            </a:pPr>
            <a:endParaRPr lang="ru-RU" sz="2700" b="1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50220" y="3822113"/>
            <a:ext cx="8242260" cy="110251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Грани оптимизации: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сохранить и не переплачивать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2293883"/>
          </a:xfrm>
          <a:prstGeom prst="rect">
            <a:avLst/>
          </a:prstGeom>
        </p:spPr>
      </p:pic>
      <p:sp>
        <p:nvSpPr>
          <p:cNvPr id="13" name="Подзаголовок 7"/>
          <p:cNvSpPr txBox="1">
            <a:spLocks/>
          </p:cNvSpPr>
          <p:nvPr/>
        </p:nvSpPr>
        <p:spPr>
          <a:xfrm>
            <a:off x="5732512" y="735546"/>
            <a:ext cx="30243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7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 апреля 2019 года</a:t>
            </a:r>
            <a:endParaRPr kumimoji="0" lang="en-US" sz="2700" b="1" i="0" u="none" strike="noStrike" kern="1200" cap="none" spc="0" normalizeH="0" baseline="3000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700" b="1" i="0" u="none" strike="noStrike" kern="1200" cap="none" spc="0" normalizeH="0" baseline="30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34" y="472966"/>
            <a:ext cx="31688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Тематическая встреча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36371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4448" y="717331"/>
            <a:ext cx="253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МАСТЕР-КЛАСС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248" y="220717"/>
            <a:ext cx="484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952" y="346841"/>
            <a:ext cx="4248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solidFill>
                  <a:schemeClr val="bg1"/>
                </a:solidFill>
              </a:rPr>
              <a:t>ЭКСПЕРТНАЯ ГОСТИНАЯ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12 апреля 2019 года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96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hape 198">
            <a:extLst>
              <a:ext uri="{FF2B5EF4-FFF2-40B4-BE49-F238E27FC236}">
                <a16:creationId xmlns="" xmlns:a16="http://schemas.microsoft.com/office/drawing/2014/main" id="{56E9FF0F-8B76-5747-9D0E-DEE806224526}"/>
              </a:ext>
            </a:extLst>
          </p:cNvPr>
          <p:cNvSpPr/>
          <p:nvPr/>
        </p:nvSpPr>
        <p:spPr>
          <a:xfrm>
            <a:off x="177542" y="171611"/>
            <a:ext cx="4018824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 fontScale="92500" lnSpcReduction="10000"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000" b="1" spc="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Зоны налогового риска</a:t>
            </a:r>
            <a:endParaRPr sz="3000" b="1" spc="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hape 199">
            <a:extLst>
              <a:ext uri="{FF2B5EF4-FFF2-40B4-BE49-F238E27FC236}">
                <a16:creationId xmlns="" xmlns:a16="http://schemas.microsoft.com/office/drawing/2014/main" id="{42B05FE8-B338-1F48-969E-F28DFAB975C8}"/>
              </a:ext>
            </a:extLst>
          </p:cNvPr>
          <p:cNvSpPr/>
          <p:nvPr/>
        </p:nvSpPr>
        <p:spPr>
          <a:xfrm>
            <a:off x="4822963" y="1637451"/>
            <a:ext cx="4055165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hape 198">
            <a:extLst>
              <a:ext uri="{FF2B5EF4-FFF2-40B4-BE49-F238E27FC236}">
                <a16:creationId xmlns="" xmlns:a16="http://schemas.microsoft.com/office/drawing/2014/main" id="{43C5907F-D423-3642-8CBA-548DC6453BDA}"/>
              </a:ext>
            </a:extLst>
          </p:cNvPr>
          <p:cNvSpPr/>
          <p:nvPr/>
        </p:nvSpPr>
        <p:spPr>
          <a:xfrm>
            <a:off x="4851072" y="1030866"/>
            <a:ext cx="3833005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r>
              <a:rPr lang="ru-RU" sz="2300" spc="0" dirty="0" smtClean="0">
                <a:solidFill>
                  <a:srgbClr val="1E1E1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КРИТЕРИЕВ</a:t>
            </a:r>
            <a:endParaRPr sz="2300" spc="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b="118"/>
          <a:stretch>
            <a:fillRect/>
          </a:stretch>
        </p:blipFill>
        <p:spPr>
          <a:xfrm>
            <a:off x="0" y="944563"/>
            <a:ext cx="4267200" cy="4198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4785692" y="1256849"/>
            <a:ext cx="4181889" cy="4008790"/>
          </a:xfrm>
          <a:prstGeom prst="rect">
            <a:avLst/>
          </a:prstGeom>
          <a:noFill/>
          <a:effectLst>
            <a:glow rad="127000">
              <a:srgbClr val="00B0F0"/>
            </a:glow>
            <a:outerShdw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  <a:sp3d>
            <a:extrusionClr>
              <a:schemeClr val="tx1"/>
            </a:extrusionClr>
          </a:sp3d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1. Низкая налоговая нагрузка</a:t>
            </a: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2. Убытки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3. Значительные налоговые вычеты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4. Расходы растут стремительнее доходов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 5. Низкая заработная плата</a:t>
            </a:r>
            <a:endParaRPr lang="en-US" sz="1600" b="1" dirty="0">
              <a:solidFill>
                <a:srgbClr val="C00000"/>
              </a:solidFill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6. Приближение к «критичным» показателям при спецрежиме 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7. ИП: расходы = доходам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8. «Цепочка контрагентов» без деловой цели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 9. Игнорирование требований инспекции</a:t>
            </a:r>
            <a:endParaRPr lang="en-US" sz="1600" dirty="0"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dirty="0">
                <a:latin typeface="Segoe UI Semilight" pitchFamily="34" charset="0"/>
                <a:cs typeface="Segoe UI Semilight" pitchFamily="34" charset="0"/>
              </a:rPr>
              <a:t> 10. «Миграция» между инспекциями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11</a:t>
            </a:r>
            <a:r>
              <a:rPr lang="ru-RU" sz="1600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. </a:t>
            </a:r>
            <a:r>
              <a:rPr lang="ru-RU" sz="16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Отклонение уровня рентабельности</a:t>
            </a:r>
            <a:endParaRPr lang="en-US" sz="1600" b="1" dirty="0">
              <a:solidFill>
                <a:srgbClr val="C00000"/>
              </a:solidFill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12. Деятельность с высоким налоговым риском</a:t>
            </a:r>
            <a:endParaRPr lang="en-US" sz="1600" b="1" dirty="0">
              <a:solidFill>
                <a:srgbClr val="C00000"/>
              </a:solidFill>
              <a:latin typeface="Segoe UI Semilight" pitchFamily="34" charset="0"/>
              <a:cs typeface="Segoe UI Semilight" pitchFamily="34" charset="0"/>
            </a:endParaRPr>
          </a:p>
          <a:p>
            <a:pPr eaLnBrk="1" hangingPunct="1">
              <a:defRPr/>
            </a:pPr>
            <a:endParaRPr lang="en-US" sz="1100" dirty="0">
              <a:latin typeface="Segoe UI Semilight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957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86655" y="974199"/>
            <a:ext cx="54469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Налоговая нагрузка выступает основным индикатором налоговой дисциплины налогоплательщиков.</a:t>
            </a:r>
          </a:p>
          <a:p>
            <a:pPr algn="just"/>
            <a:r>
              <a:rPr lang="ru-RU" sz="1400" dirty="0" smtClean="0"/>
              <a:t>Рассчитывается как отношение уплаченных налогов (без агентских платежей) к доходам организации по отчету о финансовых результатах (без доходов от участия в других организациях).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Одним из общепринятых методов определения обоснованности налоговой нагрузки компании является ее сравнение со средними значениями по отраслям экономики.</a:t>
            </a:r>
          </a:p>
          <a:p>
            <a:pPr algn="just"/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В дальнейшем планируется реализовать возможность выбора масштаба деятельности организации.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 smtClean="0"/>
              <a:t>Сервис предназначен для организаций в целях повышения налоговой дисциплины и грамотности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593" y="0"/>
            <a:ext cx="5841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Налоговый калькулятор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 расчету налоговой нагрузки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для организаций на ОСН</a:t>
            </a:r>
          </a:p>
        </p:txBody>
      </p:sp>
      <p:pic>
        <p:nvPicPr>
          <p:cNvPr id="1026" name="Picture 2" descr="https://hyser.com.ua/wp-content/uploads/2016/12/1_0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3163"/>
            <a:ext cx="3601545" cy="42803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88566" y="4774168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https://pb.nalog.ru/calculator.html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s://blogs.klerk.ru/images/tmp/201902/5266529bc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323528" y="1437624"/>
            <a:ext cx="8712968" cy="3240360"/>
          </a:xfrm>
          <a:prstGeom prst="foldedCorner">
            <a:avLst>
              <a:gd name="adj" fmla="val 93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474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Побуждение налогоплательщика к добровольному уточнению налоговых обязательств, увеличению налоговой базы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63638"/>
            <a:ext cx="82089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1113588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Выдержка из Протокола рабочей группы по легализации налоговой базы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913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3281" y="966775"/>
            <a:ext cx="86409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•</a:t>
            </a:r>
            <a:r>
              <a:rPr lang="ru-RU" sz="1600" b="1" dirty="0" smtClean="0"/>
              <a:t>Недобросовестность налогоплательщика должна быть установлена </a:t>
            </a:r>
            <a:r>
              <a:rPr lang="ru-RU" sz="1600" b="1" u="sng" dirty="0" smtClean="0"/>
              <a:t>безусловными и однозначно истолкованными доказательствами. </a:t>
            </a:r>
          </a:p>
          <a:p>
            <a:pPr algn="just"/>
            <a:r>
              <a:rPr lang="ru-RU" sz="1600" b="1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•</a:t>
            </a:r>
            <a:r>
              <a:rPr lang="ru-RU" sz="1600" b="1" dirty="0" smtClean="0"/>
              <a:t>Непредставление контрагентами налогоплательщика отчетности </a:t>
            </a:r>
            <a:r>
              <a:rPr lang="ru-RU" sz="1600" b="1" u="sng" dirty="0" smtClean="0"/>
              <a:t>само по себе</a:t>
            </a:r>
            <a:r>
              <a:rPr lang="ru-RU" sz="1600" b="1" dirty="0" smtClean="0"/>
              <a:t>, вне связи с другими обстоятельствами дела, </a:t>
            </a:r>
            <a:r>
              <a:rPr lang="ru-RU" sz="1600" b="1" u="sng" dirty="0" smtClean="0"/>
              <a:t>не может служить объективным признаком недобросовестности налогоплательщика и служить основанием для отказа в принятии к вычету НДС</a:t>
            </a:r>
            <a:r>
              <a:rPr lang="ru-RU" sz="1600" b="1" dirty="0" smtClean="0"/>
              <a:t> </a:t>
            </a:r>
            <a:r>
              <a:rPr lang="ru-RU" sz="1600" dirty="0" smtClean="0"/>
              <a:t>(например, постановления ФАС СКО от 08.06.2012 № Ф08-2920/12,ФАС ЦО от 13.03.2012 № Ф10-408/12).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552" y="3111591"/>
            <a:ext cx="8424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•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Из ст. 54.1 НК РФ, п. 10 Постановления Пленума ВАС РФ от 12.10.2006 № 53 следует, что </a:t>
            </a:r>
            <a:r>
              <a:rPr lang="ru-RU" sz="1600" b="1" u="sng" dirty="0" smtClean="0"/>
              <a:t>нарушение контрагентом налогоплательщика законодательства о налогах и сборах, в частности непредставление контрагентом в установленный НК РФ срок декларации по НДС, само по себе не является основанием для отказа в вычете НДС</a:t>
            </a:r>
            <a:endParaRPr lang="ru-RU" sz="1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950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ли добровольно уточняться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6168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1151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YS Text"/>
              </a:rPr>
              <a:t>Новая «фишка» в налоговых проверках!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826"/>
            <a:ext cx="4552545" cy="41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3880" y="1779662"/>
            <a:ext cx="3980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Тематическая выездная проверка одного-двух 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кварталов.</a:t>
            </a:r>
          </a:p>
        </p:txBody>
      </p:sp>
    </p:spTree>
    <p:extLst>
      <p:ext uri="{BB962C8B-B14F-4D97-AF65-F5344CB8AC3E}">
        <p14:creationId xmlns:p14="http://schemas.microsoft.com/office/powerpoint/2010/main" val="21659088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8">
            <a:extLst>
              <a:ext uri="{FF2B5EF4-FFF2-40B4-BE49-F238E27FC236}">
                <a16:creationId xmlns:a16="http://schemas.microsoft.com/office/drawing/2014/main" xmlns="" id="{56E9FF0F-8B76-5747-9D0E-DEE806224526}"/>
              </a:ext>
            </a:extLst>
          </p:cNvPr>
          <p:cNvSpPr/>
          <p:nvPr/>
        </p:nvSpPr>
        <p:spPr>
          <a:xfrm>
            <a:off x="4728959" y="85436"/>
            <a:ext cx="4018824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t">
            <a:no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600" b="1" spc="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Последствия недостоверности сведений в ЕГРЮЛ</a:t>
            </a:r>
            <a:endParaRPr sz="1600" b="1" spc="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hape 199">
            <a:extLst>
              <a:ext uri="{FF2B5EF4-FFF2-40B4-BE49-F238E27FC236}">
                <a16:creationId xmlns:a16="http://schemas.microsoft.com/office/drawing/2014/main" xmlns="" id="{42B05FE8-B338-1F48-969E-F28DFAB975C8}"/>
              </a:ext>
            </a:extLst>
          </p:cNvPr>
          <p:cNvSpPr/>
          <p:nvPr/>
        </p:nvSpPr>
        <p:spPr>
          <a:xfrm>
            <a:off x="4822963" y="1637451"/>
            <a:ext cx="4055165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4785692" y="1256849"/>
            <a:ext cx="4181889" cy="392415"/>
          </a:xfrm>
          <a:prstGeom prst="rect">
            <a:avLst/>
          </a:prstGeom>
          <a:noFill/>
          <a:effectLst>
            <a:glow rad="127000">
              <a:srgbClr val="00B0F0"/>
            </a:glow>
            <a:outerShdw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  <a:sp3d>
            <a:extrusionClr>
              <a:schemeClr val="tx1"/>
            </a:extrusionClr>
          </a:sp3d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sz="1100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3732" name="Picture 4" descr="http://sc.respectrb.ru/wp-content/uploads/2018/11/%D0%95%D0%93%D0%A0%D0%AE%D0%9B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 cstate="print">
            <a:grayscl/>
          </a:blip>
          <a:srcRect l="24823" r="24823"/>
          <a:stretch>
            <a:fillRect/>
          </a:stretch>
        </p:blipFill>
        <p:spPr bwMode="auto">
          <a:xfrm>
            <a:off x="0" y="0"/>
            <a:ext cx="4594225" cy="5143500"/>
          </a:xfrm>
          <a:prstGeom prst="rect">
            <a:avLst/>
          </a:prstGeom>
          <a:noFill/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673875" y="607689"/>
            <a:ext cx="4278797" cy="43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При выявлении недостоверности сведений в ЕГРЮЛ налоговый орган </a:t>
            </a:r>
            <a:r>
              <a:rPr lang="ru-RU" sz="1100" b="1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вправе внести в него запись об установлении данного факта </a:t>
            </a: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(п.п. 4.2, 4.4 ст. 9, п. 6 ст. 11, </a:t>
            </a:r>
            <a:r>
              <a:rPr lang="ru-RU" sz="1100" dirty="0" err="1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пп</a:t>
            </a: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. "</a:t>
            </a:r>
            <a:r>
              <a:rPr lang="ru-RU" sz="1100" dirty="0" err="1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р</a:t>
            </a: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" и </a:t>
            </a:r>
            <a:r>
              <a:rPr lang="ru-RU" sz="1100" dirty="0" err="1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пп</a:t>
            </a: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. "ч" п. 1 ст. 23 Закона об </a:t>
            </a:r>
            <a:r>
              <a:rPr lang="ru-RU" sz="1100" dirty="0" err="1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госрегистрации</a:t>
            </a: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).</a:t>
            </a:r>
          </a:p>
          <a:p>
            <a:pPr algn="just" defTabSz="685800" fontAlgn="base" hangingPunct="1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Возможные последствия наличия «черной метки»:</a:t>
            </a:r>
            <a:endParaRPr lang="ru-RU" sz="1100" b="1" dirty="0" smtClean="0"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► наличие «метки» более 6 месяцев с момента внесения отметки - </a:t>
            </a:r>
            <a:r>
              <a:rPr lang="ru-RU" sz="1100" b="1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основание для исключения юридического лица из ЕГРЮЛ.</a:t>
            </a:r>
            <a:r>
              <a:rPr lang="ru-RU" sz="1100" dirty="0" smtClean="0">
                <a:solidFill>
                  <a:srgbClr val="0A0A0A"/>
                </a:solidFill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 Появляется </a:t>
            </a:r>
            <a:r>
              <a:rPr lang="ru-RU" sz="1100" b="1" dirty="0" smtClean="0">
                <a:solidFill>
                  <a:srgbClr val="0A0A0A"/>
                </a:solidFill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возможность привлечь контролирующее лицо к субсидиарной ответственности в упрощённом порядке </a:t>
            </a:r>
            <a:r>
              <a:rPr lang="ru-RU" sz="1100" dirty="0" smtClean="0">
                <a:solidFill>
                  <a:srgbClr val="0A0A0A"/>
                </a:solidFill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(то есть без банкротства);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►</a:t>
            </a:r>
            <a:r>
              <a:rPr lang="ru-RU" sz="1100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руководители/участники, владеющие не менее 50% доли в УК, в отношении которого стоит отметка о недостоверности, </a:t>
            </a:r>
            <a:r>
              <a:rPr lang="ru-RU" sz="1100" b="1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не смогут провести регистрационные действия в отношении других юридических лиц</a:t>
            </a:r>
            <a:r>
              <a:rPr lang="ru-RU" sz="1100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; 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►</a:t>
            </a:r>
            <a:r>
              <a:rPr lang="ru-RU" sz="1100" dirty="0" smtClean="0">
                <a:solidFill>
                  <a:srgbClr val="0A0A0A"/>
                </a:solidFill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пока «метка» не  удалена, </a:t>
            </a:r>
            <a:r>
              <a:rPr lang="ru-RU" sz="1100" b="1" dirty="0" smtClean="0">
                <a:solidFill>
                  <a:srgbClr val="0A0A0A"/>
                </a:solidFill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провести регистрацию, касающуюся других данных, затруднительно</a:t>
            </a:r>
            <a:r>
              <a:rPr lang="ru-RU" sz="1100" dirty="0" smtClean="0">
                <a:solidFill>
                  <a:srgbClr val="0A0A0A"/>
                </a:solidFill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,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►</a:t>
            </a:r>
            <a:r>
              <a:rPr lang="ru-RU" sz="1100" b="1" dirty="0" err="1" smtClean="0">
                <a:solidFill>
                  <a:schemeClr val="tx1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репутационные</a:t>
            </a:r>
            <a:r>
              <a:rPr lang="ru-RU" sz="1100" b="1" dirty="0" smtClean="0">
                <a:solidFill>
                  <a:schemeClr val="tx1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риски</a:t>
            </a:r>
            <a:r>
              <a:rPr lang="ru-RU" sz="1100" dirty="0" smtClean="0">
                <a:solidFill>
                  <a:schemeClr val="tx1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- расторжение, </a:t>
            </a:r>
            <a:r>
              <a:rPr lang="ru-RU" sz="1100" dirty="0" err="1" smtClean="0">
                <a:solidFill>
                  <a:schemeClr val="tx1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незаключение</a:t>
            </a:r>
            <a:r>
              <a:rPr lang="ru-RU" sz="1100" dirty="0" smtClean="0">
                <a:solidFill>
                  <a:schemeClr val="tx1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договоров с контрагентами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►</a:t>
            </a:r>
            <a:r>
              <a:rPr lang="ru-RU" sz="1100" b="1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блокировка счета или расторжение договора с банком.</a:t>
            </a:r>
            <a:r>
              <a:rPr lang="ru-RU" sz="1100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►</a:t>
            </a:r>
            <a:r>
              <a:rPr lang="ru-RU" sz="1100" b="1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руководителя компании могут привлечь к административной ответственности.</a:t>
            </a:r>
            <a:r>
              <a:rPr lang="ru-RU" sz="1100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Штраф от 5000 до 10 000 руб. Повторное совершение этого правонарушения влечет в отношении должностных лиц дисквалификацию на срок от 1года до 3 лет. 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333333"/>
                </a:solidFill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-</a:t>
            </a:r>
            <a:endParaRPr lang="ru-RU" sz="1100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9572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27583" y="1419498"/>
            <a:ext cx="7164290" cy="2597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Users\Natalyuk\AppData\Local\Microsoft\Windows\INetCache\Content.Outlook\C4APCOSX\IMG-20190404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827"/>
            <a:ext cx="9144000" cy="419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57523" y="4483713"/>
            <a:ext cx="498189" cy="3331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40885" y="4811949"/>
            <a:ext cx="518809" cy="331551"/>
          </a:xfrm>
          <a:prstGeom prst="rect">
            <a:avLst/>
          </a:prstGeom>
          <a:solidFill>
            <a:srgbClr val="C00000"/>
          </a:solidFill>
          <a:ln w="26425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22" y="149157"/>
            <a:ext cx="578471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/>
                </a:solidFill>
              </a:rPr>
              <a:t>Ст.54.1 НК РФ: камеральный контроль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7997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Скругленный прямоугольник 2"/>
          <p:cNvSpPr/>
          <p:nvPr/>
        </p:nvSpPr>
        <p:spPr>
          <a:xfrm>
            <a:off x="323527" y="1866530"/>
            <a:ext cx="7996864" cy="72211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6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91830" y="258763"/>
            <a:ext cx="5234258" cy="414337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defTabSz="841247">
              <a:lnSpc>
                <a:spcPts val="2200"/>
              </a:lnSpc>
              <a:defRPr sz="2208" b="1" spc="-92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Условия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обоснованной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налоговой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выгоды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 теста для налогоплательщика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37" name="Rectangle 1"/>
          <p:cNvSpPr txBox="1"/>
          <p:nvPr/>
        </p:nvSpPr>
        <p:spPr>
          <a:xfrm>
            <a:off x="426759" y="1919227"/>
            <a:ext cx="7313594" cy="66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ts val="1900"/>
              </a:lnSpc>
              <a:buSzPct val="100000"/>
              <a:buAutoNum type="arabicPeriod"/>
              <a:defRPr b="1"/>
            </a:pP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допускать</a:t>
            </a:r>
            <a:r>
              <a:rPr dirty="0"/>
              <a:t> </a:t>
            </a:r>
            <a:r>
              <a:rPr dirty="0" err="1"/>
              <a:t>искажений</a:t>
            </a:r>
            <a:r>
              <a:rPr dirty="0"/>
              <a:t> </a:t>
            </a:r>
            <a:r>
              <a:rPr dirty="0" err="1"/>
              <a:t>учета</a:t>
            </a:r>
            <a:r>
              <a:rPr dirty="0"/>
              <a:t> и </a:t>
            </a:r>
            <a:r>
              <a:rPr dirty="0" err="1"/>
              <a:t>отчетности</a:t>
            </a:r>
            <a:r>
              <a:rPr dirty="0"/>
              <a:t>, </a:t>
            </a:r>
            <a:r>
              <a:rPr dirty="0" err="1"/>
              <a:t>уменьшающих</a:t>
            </a:r>
            <a:r>
              <a:rPr dirty="0"/>
              <a:t> </a:t>
            </a:r>
            <a:r>
              <a:rPr dirty="0" err="1"/>
              <a:t>налоговую</a:t>
            </a:r>
            <a:r>
              <a:rPr dirty="0"/>
              <a:t> </a:t>
            </a:r>
            <a:r>
              <a:rPr dirty="0" err="1"/>
              <a:t>базу</a:t>
            </a:r>
            <a:r>
              <a:rPr dirty="0"/>
              <a:t> (</a:t>
            </a:r>
            <a:r>
              <a:rPr dirty="0">
                <a:solidFill>
                  <a:srgbClr val="C00000"/>
                </a:solidFill>
              </a:rPr>
              <a:t>УМЫСЕЛ</a:t>
            </a:r>
            <a:r>
              <a:rPr dirty="0"/>
              <a:t>)</a:t>
            </a:r>
          </a:p>
          <a:p>
            <a:pPr>
              <a:lnSpc>
                <a:spcPts val="700"/>
              </a:lnSpc>
              <a:defRPr sz="2100" b="1"/>
            </a:pPr>
            <a:r>
              <a:rPr dirty="0"/>
              <a:t> </a:t>
            </a:r>
          </a:p>
        </p:txBody>
      </p:sp>
      <p:sp>
        <p:nvSpPr>
          <p:cNvPr id="438" name="Скругленный прямоугольник 14"/>
          <p:cNvSpPr/>
          <p:nvPr/>
        </p:nvSpPr>
        <p:spPr>
          <a:xfrm>
            <a:off x="335498" y="2734398"/>
            <a:ext cx="7952468" cy="646333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9" name="Rectangle 1"/>
          <p:cNvSpPr txBox="1"/>
          <p:nvPr/>
        </p:nvSpPr>
        <p:spPr>
          <a:xfrm>
            <a:off x="438731" y="2734399"/>
            <a:ext cx="679756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 startAt="2"/>
              <a:defRPr b="1"/>
            </a:pPr>
            <a:r>
              <a:rPr dirty="0" err="1"/>
              <a:t>Целью</a:t>
            </a:r>
            <a:r>
              <a:rPr dirty="0"/>
              <a:t> </a:t>
            </a:r>
            <a:r>
              <a:rPr dirty="0" err="1"/>
              <a:t>сделки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неуплата</a:t>
            </a:r>
            <a:r>
              <a:rPr dirty="0"/>
              <a:t> и (</a:t>
            </a:r>
            <a:r>
              <a:rPr dirty="0" err="1"/>
              <a:t>или</a:t>
            </a:r>
            <a:r>
              <a:rPr dirty="0"/>
              <a:t>) </a:t>
            </a:r>
            <a:r>
              <a:rPr dirty="0" err="1"/>
              <a:t>зачет</a:t>
            </a:r>
            <a:r>
              <a:rPr dirty="0"/>
              <a:t> (</a:t>
            </a:r>
            <a:r>
              <a:rPr dirty="0" err="1"/>
              <a:t>возврат</a:t>
            </a:r>
            <a:r>
              <a:rPr dirty="0"/>
              <a:t>) </a:t>
            </a:r>
            <a:r>
              <a:rPr dirty="0" err="1"/>
              <a:t>сумм</a:t>
            </a:r>
            <a:r>
              <a:rPr dirty="0"/>
              <a:t> </a:t>
            </a:r>
            <a:r>
              <a:rPr dirty="0" err="1"/>
              <a:t>налога</a:t>
            </a:r>
            <a:r>
              <a:rPr dirty="0"/>
              <a:t> (</a:t>
            </a:r>
            <a:r>
              <a:rPr dirty="0">
                <a:solidFill>
                  <a:srgbClr val="C00000"/>
                </a:solidFill>
              </a:rPr>
              <a:t>ДЕЛОВАЯ ЦЕЛЬ</a:t>
            </a:r>
            <a:r>
              <a:rPr dirty="0"/>
              <a:t>)</a:t>
            </a:r>
          </a:p>
        </p:txBody>
      </p:sp>
      <p:sp>
        <p:nvSpPr>
          <p:cNvPr id="440" name="Скругленный прямоугольник 16"/>
          <p:cNvSpPr/>
          <p:nvPr/>
        </p:nvSpPr>
        <p:spPr>
          <a:xfrm>
            <a:off x="335498" y="3537520"/>
            <a:ext cx="7952468" cy="1254974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Rectangle 1"/>
          <p:cNvSpPr txBox="1"/>
          <p:nvPr/>
        </p:nvSpPr>
        <p:spPr>
          <a:xfrm>
            <a:off x="438731" y="3537520"/>
            <a:ext cx="679756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 startAt="3"/>
              <a:defRPr b="1"/>
            </a:pPr>
            <a:r>
              <a:rPr dirty="0" err="1"/>
              <a:t>Сделка</a:t>
            </a:r>
            <a:r>
              <a:rPr dirty="0"/>
              <a:t>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исполняться</a:t>
            </a:r>
            <a:r>
              <a:rPr dirty="0"/>
              <a:t> </a:t>
            </a:r>
            <a:r>
              <a:rPr dirty="0" err="1"/>
              <a:t>лицом</a:t>
            </a:r>
            <a:r>
              <a:rPr dirty="0"/>
              <a:t>, с </a:t>
            </a:r>
            <a:r>
              <a:rPr dirty="0" err="1"/>
              <a:t>которым</a:t>
            </a:r>
            <a:r>
              <a:rPr dirty="0"/>
              <a:t> </a:t>
            </a:r>
            <a:r>
              <a:rPr dirty="0" err="1"/>
              <a:t>заключен</a:t>
            </a:r>
            <a:r>
              <a:rPr dirty="0"/>
              <a:t> </a:t>
            </a:r>
            <a:r>
              <a:rPr dirty="0" err="1"/>
              <a:t>договор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лицом</a:t>
            </a:r>
            <a:r>
              <a:rPr dirty="0"/>
              <a:t>, </a:t>
            </a:r>
            <a:r>
              <a:rPr dirty="0" err="1"/>
              <a:t>которому</a:t>
            </a:r>
            <a:r>
              <a:rPr dirty="0"/>
              <a:t> </a:t>
            </a:r>
            <a:r>
              <a:rPr dirty="0" err="1"/>
              <a:t>обязательство</a:t>
            </a:r>
            <a:r>
              <a:rPr dirty="0"/>
              <a:t> </a:t>
            </a:r>
            <a:r>
              <a:rPr dirty="0" err="1"/>
              <a:t>передано</a:t>
            </a:r>
            <a:r>
              <a:rPr dirty="0"/>
              <a:t> </a:t>
            </a:r>
            <a:br>
              <a:rPr dirty="0"/>
            </a:b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договору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закону</a:t>
            </a:r>
            <a:r>
              <a:rPr dirty="0"/>
              <a:t> (</a:t>
            </a:r>
            <a:r>
              <a:rPr dirty="0">
                <a:solidFill>
                  <a:srgbClr val="C00000"/>
                </a:solidFill>
              </a:rPr>
              <a:t>РЕАЛЬНОСТЬ</a:t>
            </a:r>
            <a:r>
              <a:rPr dirty="0"/>
              <a:t>)</a:t>
            </a:r>
          </a:p>
        </p:txBody>
      </p:sp>
      <p:sp>
        <p:nvSpPr>
          <p:cNvPr id="442" name="Rectangle 1"/>
          <p:cNvSpPr txBox="1"/>
          <p:nvPr/>
        </p:nvSpPr>
        <p:spPr>
          <a:xfrm>
            <a:off x="459660" y="1038240"/>
            <a:ext cx="7313594" cy="70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900"/>
              </a:lnSpc>
            </a:pP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учета</a:t>
            </a:r>
            <a:r>
              <a:rPr dirty="0"/>
              <a:t> </a:t>
            </a:r>
            <a:r>
              <a:rPr dirty="0" err="1"/>
              <a:t>расходов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применения</a:t>
            </a:r>
            <a:r>
              <a:rPr dirty="0"/>
              <a:t> </a:t>
            </a:r>
            <a:r>
              <a:rPr dirty="0" err="1"/>
              <a:t>вычетов</a:t>
            </a:r>
            <a:r>
              <a:rPr dirty="0"/>
              <a:t> </a:t>
            </a:r>
            <a:r>
              <a:rPr dirty="0" err="1"/>
              <a:t>важно</a:t>
            </a:r>
            <a:r>
              <a:rPr dirty="0"/>
              <a:t> </a:t>
            </a:r>
            <a:r>
              <a:rPr dirty="0" err="1"/>
              <a:t>соблюдать</a:t>
            </a:r>
            <a:r>
              <a:rPr dirty="0"/>
              <a:t> </a:t>
            </a:r>
            <a:br>
              <a:rPr dirty="0"/>
            </a:br>
            <a:r>
              <a:rPr b="1" dirty="0" err="1"/>
              <a:t>следующие</a:t>
            </a:r>
            <a:r>
              <a:rPr b="1" dirty="0"/>
              <a:t> </a:t>
            </a:r>
            <a:r>
              <a:rPr b="1" dirty="0" err="1"/>
              <a:t>условия</a:t>
            </a:r>
            <a:r>
              <a:rPr dirty="0"/>
              <a:t>:</a:t>
            </a:r>
            <a:endParaRPr b="1" dirty="0"/>
          </a:p>
          <a:p>
            <a:pPr>
              <a:lnSpc>
                <a:spcPts val="700"/>
              </a:lnSpc>
              <a:defRPr sz="2100" b="1"/>
            </a:pP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Rectangle 10"/>
          <p:cNvSpPr/>
          <p:nvPr/>
        </p:nvSpPr>
        <p:spPr>
          <a:xfrm>
            <a:off x="0" y="0"/>
            <a:ext cx="9144000" cy="3171825"/>
          </a:xfrm>
          <a:prstGeom prst="rect">
            <a:avLst/>
          </a:prstGeom>
          <a:solidFill>
            <a:srgbClr val="1C212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50495" y="1391140"/>
            <a:ext cx="7218947" cy="4623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bg1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</a:rPr>
              <a:t>Заголовок ( на фоновой картинке)</a:t>
            </a:r>
            <a:endParaRPr lang="id-ID" sz="3000" dirty="0">
              <a:solidFill>
                <a:schemeClr val="bg1"/>
              </a:solidFill>
              <a:latin typeface="Segoe UI Semilight" panose="020B0402040204020203" pitchFamily="34" charset="0"/>
              <a:ea typeface="Lato" panose="020F050202020403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525" y="3223436"/>
            <a:ext cx="3975306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500" b="1" dirty="0" smtClean="0">
                <a:solidFill>
                  <a:schemeClr val="bg2">
                    <a:lumMod val="10000"/>
                  </a:schemeClr>
                </a:solidFill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►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РОСТ ДОНАЧИСЛЕНИЙ </a:t>
            </a:r>
            <a:r>
              <a:rPr lang="ru-RU" sz="1500" b="1" dirty="0" smtClean="0">
                <a:solidFill>
                  <a:schemeClr val="tx1"/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ПО ПРОВЕРКАМ</a:t>
            </a:r>
          </a:p>
          <a:p>
            <a:pPr>
              <a:lnSpc>
                <a:spcPct val="150000"/>
              </a:lnSpc>
            </a:pPr>
            <a:r>
              <a:rPr lang="id-ID" sz="1500" b="1" dirty="0" smtClean="0">
                <a:solidFill>
                  <a:schemeClr val="tx1"/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► </a:t>
            </a:r>
            <a:r>
              <a:rPr lang="ru-RU" sz="1500" b="1" dirty="0" smtClean="0">
                <a:solidFill>
                  <a:srgbClr val="C00000"/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РОСТ КОЛИЧЕСТВА ДЕЛ </a:t>
            </a:r>
            <a:r>
              <a:rPr lang="ru-RU" sz="1500" b="1" dirty="0" smtClean="0">
                <a:solidFill>
                  <a:schemeClr val="tx1"/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по УГОЛОВНОЙ и СУБСИДИАРНОЙ ОТВЕТСТВЕННОСТИ</a:t>
            </a: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7984" y="3239202"/>
            <a:ext cx="4293704" cy="24929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►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 ВЫЕМКИ, ОСМОТРЫ , </a:t>
            </a:r>
            <a:r>
              <a:rPr lang="ru-RU" sz="1500" b="1" dirty="0" smtClean="0">
                <a:solidFill>
                  <a:srgbClr val="C00000"/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ДОПРОСЫ</a:t>
            </a:r>
          </a:p>
          <a:p>
            <a:pPr>
              <a:lnSpc>
                <a:spcPct val="150000"/>
              </a:lnSpc>
            </a:pPr>
            <a:r>
              <a:rPr lang="id-ID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► </a:t>
            </a:r>
            <a:r>
              <a:rPr lang="ru-RU" sz="1500" b="1" dirty="0" smtClean="0">
                <a:solidFill>
                  <a:srgbClr val="C00000"/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ПОИСК УМЫСЛА </a:t>
            </a:r>
            <a:r>
              <a:rPr lang="ru-RU" sz="1500" b="1" dirty="0" smtClean="0"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В НЕУПЛАТЕ НАЛОГОВ</a:t>
            </a:r>
            <a:r>
              <a:rPr lang="id-ID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 </a:t>
            </a:r>
            <a:endParaRPr lang="ru-RU" sz="1500" b="1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  <a:ea typeface="Segoe UI" panose="020B0502040204020203" pitchFamily="34" charset="0"/>
              <a:cs typeface="Segoe UI Semilight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►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ТЕСТ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Segoe UI" panose="020B0502040204020203" pitchFamily="34" charset="0"/>
                <a:cs typeface="Segoe UI Semilight" pitchFamily="34" charset="0"/>
              </a:rPr>
              <a:t> на необоснованную налоговую выгоду</a:t>
            </a:r>
            <a:endParaRPr lang="ru-RU" sz="1500" b="1" dirty="0" smtClean="0">
              <a:latin typeface="Arial Black" pitchFamily="34" charset="0"/>
              <a:ea typeface="Segoe UI" panose="020B0502040204020203" pitchFamily="34" charset="0"/>
              <a:cs typeface="Segoe UI Semilight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500" b="1" dirty="0" smtClean="0"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4" descr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317555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4428211" y="2433251"/>
            <a:ext cx="33727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id-ID" b="1" dirty="0" smtClean="0">
                <a:solidFill>
                  <a:schemeClr val="bg2">
                    <a:lumMod val="10000"/>
                  </a:schemeClr>
                </a:solidFill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62166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hape 198">
            <a:extLst>
              <a:ext uri="{FF2B5EF4-FFF2-40B4-BE49-F238E27FC236}">
                <a16:creationId xmlns="" xmlns:a16="http://schemas.microsoft.com/office/drawing/2014/main" id="{56E9FF0F-8B76-5747-9D0E-DEE806224526}"/>
              </a:ext>
            </a:extLst>
          </p:cNvPr>
          <p:cNvSpPr/>
          <p:nvPr/>
        </p:nvSpPr>
        <p:spPr>
          <a:xfrm>
            <a:off x="194885" y="169967"/>
            <a:ext cx="3689903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spc="0" dirty="0" smtClean="0">
                <a:solidFill>
                  <a:schemeClr val="bg1"/>
                </a:solidFill>
                <a:latin typeface="Arial Black" pitchFamily="34" charset="0"/>
                <a:cs typeface="Segoe UI Semilight" panose="020B0402040204020203" pitchFamily="34" charset="0"/>
              </a:rPr>
              <a:t>УМЫСЕЛ В НЕУПЛАТЕ НАЛОГОВ</a:t>
            </a:r>
            <a:endParaRPr sz="1800" b="1" spc="0" dirty="0">
              <a:solidFill>
                <a:schemeClr val="bg1"/>
              </a:solidFill>
              <a:latin typeface="Arial Black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hape 199">
            <a:extLst>
              <a:ext uri="{FF2B5EF4-FFF2-40B4-BE49-F238E27FC236}">
                <a16:creationId xmlns="" xmlns:a16="http://schemas.microsoft.com/office/drawing/2014/main" id="{42B05FE8-B338-1F48-969E-F28DFAB975C8}"/>
              </a:ext>
            </a:extLst>
          </p:cNvPr>
          <p:cNvSpPr/>
          <p:nvPr/>
        </p:nvSpPr>
        <p:spPr>
          <a:xfrm>
            <a:off x="4822963" y="1637451"/>
            <a:ext cx="4055165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4785692" y="1256849"/>
            <a:ext cx="4181889" cy="392415"/>
          </a:xfrm>
          <a:prstGeom prst="rect">
            <a:avLst/>
          </a:prstGeom>
          <a:noFill/>
          <a:effectLst>
            <a:glow rad="127000">
              <a:srgbClr val="00B0F0"/>
            </a:glow>
            <a:outerShdw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  <a:sp3d>
            <a:extrusionClr>
              <a:schemeClr val="tx1"/>
            </a:extrusionClr>
          </a:sp3d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36758" y="1076431"/>
            <a:ext cx="4957911" cy="3107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defTabSz="685800" hangingPunct="1">
              <a:lnSpc>
                <a:spcPts val="1800"/>
              </a:lnSpc>
              <a:spcBef>
                <a:spcPct val="0"/>
              </a:spcBef>
              <a:defRPr/>
            </a:pPr>
            <a:endParaRPr lang="ru-RU" b="1" kern="12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Picture 2" descr="Picture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grayscl/>
            <a:extLst/>
          </a:blip>
          <a:stretch>
            <a:fillRect/>
          </a:stretch>
        </p:blipFill>
        <p:spPr>
          <a:xfrm>
            <a:off x="0" y="908050"/>
            <a:ext cx="4554538" cy="423545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Прямоугольник 19"/>
          <p:cNvSpPr/>
          <p:nvPr/>
        </p:nvSpPr>
        <p:spPr>
          <a:xfrm>
            <a:off x="4664692" y="767806"/>
            <a:ext cx="437744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 sz="3600" b="1">
                <a:solidFill>
                  <a:srgbClr val="262626"/>
                </a:solidFill>
              </a:defRPr>
            </a:pPr>
            <a:endParaRPr lang="ru-RU" sz="2400" dirty="0" smtClean="0">
              <a:latin typeface="Segoe UI Semilight" pitchFamily="34" charset="0"/>
              <a:cs typeface="Segoe UI Semilight" pitchFamily="34" charset="0"/>
            </a:endParaRPr>
          </a:p>
          <a:p>
            <a:pPr>
              <a:defRPr sz="3600" b="1">
                <a:solidFill>
                  <a:srgbClr val="262626"/>
                </a:solidFill>
              </a:defRPr>
            </a:pP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  <a:cs typeface="Segoe UI Semilight" pitchFamily="34" charset="0"/>
              </a:rPr>
              <a:t>Письмо ФНС России от 13.07.2017 № ЕД-4-2/13650@</a:t>
            </a:r>
            <a:endParaRPr lang="ru-RU" sz="1600" dirty="0">
              <a:solidFill>
                <a:srgbClr val="C00000"/>
              </a:solidFill>
              <a:latin typeface="Arial Black" pitchFamily="34" charset="0"/>
              <a:cs typeface="Segoe UI Semilight" pitchFamily="34" charset="0"/>
            </a:endParaRPr>
          </a:p>
        </p:txBody>
      </p:sp>
      <p:sp>
        <p:nvSpPr>
          <p:cNvPr id="21" name="Rectangle 1"/>
          <p:cNvSpPr txBox="1"/>
          <p:nvPr/>
        </p:nvSpPr>
        <p:spPr>
          <a:xfrm>
            <a:off x="4641229" y="1586398"/>
            <a:ext cx="4360793" cy="2536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90" rIns="34289" bIns="34290">
            <a:spAutoFit/>
          </a:bodyPr>
          <a:lstStyle/>
          <a:p>
            <a:pPr>
              <a:defRPr sz="2400"/>
            </a:pPr>
            <a:endParaRPr dirty="0"/>
          </a:p>
          <a:p>
            <a:pPr>
              <a:lnSpc>
                <a:spcPts val="525"/>
              </a:lnSpc>
              <a:defRPr sz="2400"/>
            </a:pPr>
            <a:endParaRPr dirty="0"/>
          </a:p>
          <a:p>
            <a:pPr marL="257175" indent="-257175" algn="just">
              <a:buSzPct val="100000"/>
              <a:buAutoNum type="arabicPeriod"/>
              <a:defRPr sz="2400" b="1"/>
            </a:pPr>
            <a:r>
              <a:rPr sz="1600" dirty="0" err="1">
                <a:latin typeface="Arial Black" pitchFamily="34" charset="0"/>
                <a:cs typeface="Segoe UI Semilight" pitchFamily="34" charset="0"/>
              </a:rPr>
              <a:t>Увеличение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штрафа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endParaRPr lang="ru-RU" sz="1600" dirty="0" smtClean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buSzPct val="100000"/>
              <a:defRPr sz="2400" b="1"/>
            </a:pPr>
            <a:r>
              <a:rPr lang="ru-RU" sz="1600" dirty="0" smtClean="0">
                <a:latin typeface="Arial Black" pitchFamily="34" charset="0"/>
                <a:cs typeface="Segoe UI Semilight" pitchFamily="34" charset="0"/>
              </a:rPr>
              <a:t>    </a:t>
            </a:r>
            <a:r>
              <a:rPr sz="1600" dirty="0" smtClean="0">
                <a:latin typeface="Arial Black" pitchFamily="34" charset="0"/>
                <a:cs typeface="Segoe UI Semilight" pitchFamily="34" charset="0"/>
              </a:rPr>
              <a:t>(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с 20%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до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40%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от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неуплаченной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суммы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налога</a:t>
            </a:r>
            <a:r>
              <a:rPr sz="1600" dirty="0" smtClean="0">
                <a:latin typeface="Arial Black" pitchFamily="34" charset="0"/>
                <a:cs typeface="Segoe UI Semilight" pitchFamily="34" charset="0"/>
              </a:rPr>
              <a:t>)</a:t>
            </a:r>
            <a:endParaRPr lang="ru-RU" sz="1600" dirty="0" smtClean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buSzPct val="100000"/>
              <a:defRPr sz="2400" b="1"/>
            </a:pPr>
            <a:endParaRPr sz="1600" dirty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lnSpc>
                <a:spcPts val="525"/>
              </a:lnSpc>
              <a:buSzPct val="100000"/>
              <a:buAutoNum type="arabicPeriod"/>
              <a:defRPr sz="2400"/>
            </a:pPr>
            <a:endParaRPr sz="1600" dirty="0">
              <a:latin typeface="Arial Black" pitchFamily="34" charset="0"/>
              <a:cs typeface="Segoe UI Semilight" pitchFamily="34" charset="0"/>
            </a:endParaRPr>
          </a:p>
          <a:p>
            <a:pPr marL="257175" indent="-257175" algn="just">
              <a:buSzPct val="100000"/>
              <a:buAutoNum type="arabicPeriod" startAt="2"/>
              <a:defRPr sz="2400" b="1"/>
            </a:pPr>
            <a:r>
              <a:rPr sz="1600" dirty="0" err="1">
                <a:latin typeface="Arial Black" pitchFamily="34" charset="0"/>
                <a:cs typeface="Segoe UI Semilight" pitchFamily="34" charset="0"/>
              </a:rPr>
              <a:t>Улучшение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уголовно-правовой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latin typeface="Arial Black" pitchFamily="34" charset="0"/>
                <a:cs typeface="Segoe UI Semilight" pitchFamily="34" charset="0"/>
              </a:rPr>
              <a:t>перспективы</a:t>
            </a:r>
            <a:r>
              <a:rPr sz="1600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b="1" dirty="0" err="1">
                <a:latin typeface="Arial Black" pitchFamily="34" charset="0"/>
                <a:cs typeface="Segoe UI Semilight" pitchFamily="34" charset="0"/>
              </a:rPr>
              <a:t>материалов</a:t>
            </a:r>
            <a:r>
              <a:rPr sz="1600" b="1" dirty="0">
                <a:latin typeface="Arial Black" pitchFamily="34" charset="0"/>
                <a:cs typeface="Segoe UI Semilight" pitchFamily="34" charset="0"/>
              </a:rPr>
              <a:t>, </a:t>
            </a:r>
            <a:r>
              <a:rPr sz="1600" b="1" dirty="0" err="1" smtClean="0">
                <a:latin typeface="Arial Black" pitchFamily="34" charset="0"/>
                <a:cs typeface="Segoe UI Semilight" pitchFamily="34" charset="0"/>
              </a:rPr>
              <a:t>которые</a:t>
            </a:r>
            <a:r>
              <a:rPr sz="1600" b="1" dirty="0" smtClean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b="1" dirty="0" err="1">
                <a:latin typeface="Arial Black" pitchFamily="34" charset="0"/>
                <a:cs typeface="Segoe UI Semilight" pitchFamily="34" charset="0"/>
              </a:rPr>
              <a:t>направляются</a:t>
            </a:r>
            <a:r>
              <a:rPr sz="1600" b="1" dirty="0">
                <a:latin typeface="Arial Black" pitchFamily="34" charset="0"/>
                <a:cs typeface="Segoe UI Semilight" pitchFamily="34" charset="0"/>
              </a:rPr>
              <a:t> в </a:t>
            </a:r>
            <a:r>
              <a:rPr sz="1600" b="1" dirty="0" err="1">
                <a:latin typeface="Arial Black" pitchFamily="34" charset="0"/>
                <a:cs typeface="Segoe UI Semilight" pitchFamily="34" charset="0"/>
              </a:rPr>
              <a:t>следственные</a:t>
            </a:r>
            <a:r>
              <a:rPr sz="1600" b="1" dirty="0"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b="1" dirty="0" err="1" smtClean="0">
                <a:latin typeface="Arial Black" pitchFamily="34" charset="0"/>
                <a:cs typeface="Segoe UI Semilight" pitchFamily="34" charset="0"/>
              </a:rPr>
              <a:t>органы</a:t>
            </a:r>
            <a:endParaRPr sz="1600" b="1" dirty="0">
              <a:latin typeface="Arial Black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9572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89625" y="1244189"/>
            <a:ext cx="4189379" cy="2369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Фиктивный документооборот-умысел!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Штраф по ч. 3 </a:t>
            </a:r>
            <a:r>
              <a:rPr lang="ru-RU" dirty="0" err="1" smtClean="0"/>
              <a:t>ст</a:t>
            </a:r>
            <a:r>
              <a:rPr lang="ru-RU" dirty="0" smtClean="0"/>
              <a:t> 122 НК РФ - </a:t>
            </a:r>
            <a:r>
              <a:rPr lang="ru-RU" b="1" dirty="0" smtClean="0"/>
              <a:t>40 %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Постановление АС </a:t>
            </a:r>
            <a:r>
              <a:rPr lang="ru-RU" dirty="0" err="1" smtClean="0"/>
              <a:t>Западно-Сибирского</a:t>
            </a:r>
            <a:r>
              <a:rPr lang="ru-RU" dirty="0" smtClean="0"/>
              <a:t> округа от 17.01.2019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№ Ф04-6283/2018</a:t>
            </a:r>
            <a:endParaRPr kumimoji="0" lang="ru-RU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https://www.bscsolutions.com/wp-content/uploads/2018/01/Document-Management-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40340"/>
            <a:ext cx="4487693" cy="42031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5538" y="204952"/>
            <a:ext cx="43906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Умысел: позиции налогового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и судебного органов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2" name="Прямоугольник 1"/>
          <p:cNvSpPr txBox="1"/>
          <p:nvPr/>
        </p:nvSpPr>
        <p:spPr>
          <a:xfrm>
            <a:off x="250889" y="1106939"/>
            <a:ext cx="4622415" cy="338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9" rIns="45718" bIns="45719">
            <a:spAutoFit/>
          </a:bodyPr>
          <a:lstStyle>
            <a:lvl1pPr>
              <a:defRPr b="1">
                <a:solidFill>
                  <a:srgbClr val="525B7E"/>
                </a:solidFill>
              </a:defRPr>
            </a:lvl1pPr>
          </a:lstStyle>
          <a:p>
            <a:r>
              <a:rPr sz="1600" dirty="0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ИП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  </a:t>
            </a:r>
            <a:r>
              <a:rPr sz="1600" dirty="0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-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управляющий</a:t>
            </a:r>
            <a:r>
              <a:rPr sz="1600" dirty="0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без</a:t>
            </a:r>
            <a:r>
              <a:rPr sz="1600" dirty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деловой</a:t>
            </a:r>
            <a:r>
              <a:rPr sz="1600" dirty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600" dirty="0" err="1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цели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!</a:t>
            </a:r>
            <a:endParaRPr sz="1600" dirty="0">
              <a:solidFill>
                <a:schemeClr val="bg1"/>
              </a:solidFill>
              <a:latin typeface="Arial Black" pitchFamily="34" charset="0"/>
              <a:cs typeface="Segoe UI Semilight" pitchFamily="34" charset="0"/>
            </a:endParaRPr>
          </a:p>
        </p:txBody>
      </p:sp>
      <p:sp>
        <p:nvSpPr>
          <p:cNvPr id="684" name="Прямоугольник 3"/>
          <p:cNvSpPr txBox="1"/>
          <p:nvPr/>
        </p:nvSpPr>
        <p:spPr>
          <a:xfrm>
            <a:off x="4928681" y="1131863"/>
            <a:ext cx="4105072" cy="3323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9" rIns="45718" bIns="45719">
            <a:spAutoFit/>
          </a:bodyPr>
          <a:lstStyle/>
          <a:p>
            <a:pPr>
              <a:defRPr sz="1400"/>
            </a:pPr>
            <a:r>
              <a:rPr sz="1500" b="1" dirty="0" err="1" smtClean="0">
                <a:latin typeface="Segoe UI Semilight" pitchFamily="34" charset="0"/>
                <a:cs typeface="Segoe UI Semilight" pitchFamily="34" charset="0"/>
              </a:rPr>
              <a:t>Определение</a:t>
            </a:r>
            <a:r>
              <a:rPr sz="1500" b="1" dirty="0" smtClean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>
                <a:latin typeface="Segoe UI Semilight" pitchFamily="34" charset="0"/>
                <a:cs typeface="Segoe UI Semilight" pitchFamily="34" charset="0"/>
              </a:rPr>
              <a:t>АС </a:t>
            </a:r>
            <a:r>
              <a:rPr lang="ru-RU" sz="1500" b="1" dirty="0" smtClean="0">
                <a:latin typeface="Segoe UI Semilight" pitchFamily="34" charset="0"/>
                <a:cs typeface="Segoe UI Semilight" pitchFamily="34" charset="0"/>
              </a:rPr>
              <a:t>СЗО</a:t>
            </a:r>
            <a:endParaRPr lang="en-US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pPr>
              <a:defRPr sz="1400"/>
            </a:pPr>
            <a:r>
              <a:rPr lang="ru-RU" sz="1500" b="1" dirty="0" smtClean="0">
                <a:latin typeface="Segoe UI Semilight" pitchFamily="34" charset="0"/>
                <a:cs typeface="Segoe UI Semilight" pitchFamily="34" charset="0"/>
              </a:rPr>
              <a:t>от </a:t>
            </a:r>
            <a:r>
              <a:rPr sz="1500" b="1" dirty="0" smtClean="0">
                <a:latin typeface="Segoe UI Semilight" pitchFamily="34" charset="0"/>
                <a:cs typeface="Segoe UI Semilight" pitchFamily="34" charset="0"/>
              </a:rPr>
              <a:t>30.08.2018 </a:t>
            </a:r>
            <a:r>
              <a:rPr lang="ru-RU" sz="1500" b="1" dirty="0" smtClean="0">
                <a:latin typeface="Segoe UI Semilight" pitchFamily="34" charset="0"/>
                <a:cs typeface="Segoe UI Semilight" pitchFamily="34" charset="0"/>
              </a:rPr>
              <a:t>Дело № </a:t>
            </a:r>
            <a:r>
              <a:rPr sz="1500" b="1" dirty="0" smtClean="0">
                <a:latin typeface="Segoe UI Semilight" pitchFamily="34" charset="0"/>
                <a:cs typeface="Segoe UI Semilight" pitchFamily="34" charset="0"/>
              </a:rPr>
              <a:t>А66-11895/2017</a:t>
            </a:r>
            <a:endParaRPr sz="1500" b="1" dirty="0">
              <a:latin typeface="Segoe UI Semilight" pitchFamily="34" charset="0"/>
              <a:cs typeface="Segoe UI Semilight" pitchFamily="34" charset="0"/>
            </a:endParaRPr>
          </a:p>
          <a:p>
            <a:pPr>
              <a:defRPr sz="1400"/>
            </a:pPr>
            <a:endParaRPr sz="1500" dirty="0"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400"/>
            </a:pP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Учредитель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ООО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регистрируется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в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качестве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ИП,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своим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решением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досрочно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прекращает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полномочия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генерального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директора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и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полномочия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единственного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исполнительного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органа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передает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себе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как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ИП-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управляющему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. </a:t>
            </a:r>
            <a:endParaRPr lang="ru-RU" sz="1500" dirty="0" smtClean="0"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400"/>
            </a:pPr>
            <a:endParaRPr sz="1500" dirty="0"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400"/>
            </a:pPr>
            <a:r>
              <a:rPr lang="ru-RU" sz="1500" b="1" dirty="0" smtClean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Деловая цель отсутствует!</a:t>
            </a:r>
            <a:endParaRPr sz="1500" b="1" dirty="0">
              <a:solidFill>
                <a:srgbClr val="C00000"/>
              </a:solidFill>
              <a:latin typeface="Segoe UI Semilight" pitchFamily="34" charset="0"/>
              <a:cs typeface="Segoe UI Semilight" pitchFamily="34" charset="0"/>
            </a:endParaRPr>
          </a:p>
          <a:p>
            <a:pPr>
              <a:defRPr sz="1400"/>
            </a:pPr>
            <a:endParaRPr sz="1500" dirty="0"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400" b="1"/>
            </a:pPr>
            <a:r>
              <a:rPr lang="ru-RU" sz="1500" dirty="0" smtClean="0">
                <a:latin typeface="Segoe UI Semilight" pitchFamily="34" charset="0"/>
                <a:cs typeface="Segoe UI Semilight" pitchFamily="34" charset="0"/>
              </a:rPr>
              <a:t>З</a:t>
            </a:r>
            <a:r>
              <a:rPr sz="1500" dirty="0" err="1" smtClean="0">
                <a:latin typeface="Segoe UI Semilight" pitchFamily="34" charset="0"/>
                <a:cs typeface="Segoe UI Semilight" pitchFamily="34" charset="0"/>
              </a:rPr>
              <a:t>ар</a:t>
            </a:r>
            <a:r>
              <a:rPr lang="ru-RU" sz="1500" dirty="0" err="1" smtClean="0">
                <a:latin typeface="Segoe UI Semilight" pitchFamily="34" charset="0"/>
                <a:cs typeface="Segoe UI Semilight" pitchFamily="34" charset="0"/>
              </a:rPr>
              <a:t>аботная</a:t>
            </a:r>
            <a:r>
              <a:rPr lang="ru-RU" sz="1500" dirty="0" smtClean="0">
                <a:latin typeface="Segoe UI Semilight" pitchFamily="34" charset="0"/>
                <a:cs typeface="Segoe UI Semilight" pitchFamily="34" charset="0"/>
              </a:rPr>
              <a:t> плата</a:t>
            </a:r>
            <a:r>
              <a:rPr sz="1500" dirty="0" smtClean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ru-RU" sz="1500" dirty="0" smtClean="0">
                <a:latin typeface="Segoe UI Semilight" pitchFamily="34" charset="0"/>
                <a:cs typeface="Segoe UI Semilight" pitchFamily="34" charset="0"/>
              </a:rPr>
              <a:t>руководителя </a:t>
            </a:r>
            <a:r>
              <a:rPr sz="1500" dirty="0" err="1" smtClean="0">
                <a:latin typeface="Segoe UI Semilight" pitchFamily="34" charset="0"/>
                <a:cs typeface="Segoe UI Semilight" pitchFamily="34" charset="0"/>
              </a:rPr>
              <a:t>составляла</a:t>
            </a:r>
            <a:r>
              <a:rPr sz="1500" dirty="0" smtClean="0">
                <a:latin typeface="Segoe UI Semilight" pitchFamily="34" charset="0"/>
                <a:cs typeface="Segoe UI Semilight" pitchFamily="34" charset="0"/>
              </a:rPr>
              <a:t> 30</a:t>
            </a:r>
            <a:r>
              <a:rPr lang="ru-RU" sz="1500" dirty="0" smtClean="0">
                <a:latin typeface="Segoe UI Semilight" pitchFamily="34" charset="0"/>
                <a:cs typeface="Segoe UI Semilight" pitchFamily="34" charset="0"/>
              </a:rPr>
              <a:t> 000 руб.</a:t>
            </a:r>
            <a:r>
              <a:rPr sz="1500" dirty="0" smtClean="0">
                <a:latin typeface="Segoe UI Semilight" pitchFamily="34" charset="0"/>
                <a:cs typeface="Segoe UI Semilight" pitchFamily="34" charset="0"/>
              </a:rPr>
              <a:t>, 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а ИП-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управляющего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- 3 </a:t>
            </a:r>
            <a:r>
              <a:rPr lang="ru-RU" sz="1500" dirty="0" smtClean="0">
                <a:latin typeface="Segoe UI Semilight" pitchFamily="34" charset="0"/>
                <a:cs typeface="Segoe UI Semilight" pitchFamily="34" charset="0"/>
              </a:rPr>
              <a:t>000 000 руб.</a:t>
            </a:r>
            <a:r>
              <a:rPr sz="1500" dirty="0" smtClean="0">
                <a:latin typeface="Segoe UI Semilight" pitchFamily="34" charset="0"/>
                <a:cs typeface="Segoe UI Semilight" pitchFamily="34" charset="0"/>
              </a:rPr>
              <a:t>,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при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этом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прибыль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lang="ru-RU" sz="1500" dirty="0" err="1" smtClean="0">
                <a:latin typeface="Segoe UI Semilight" pitchFamily="34" charset="0"/>
                <a:cs typeface="Segoe UI Semilight" pitchFamily="34" charset="0"/>
              </a:rPr>
              <a:t>компнании</a:t>
            </a:r>
            <a:r>
              <a:rPr sz="1500" dirty="0" smtClean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не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выросла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964" y="1729550"/>
            <a:ext cx="1498325" cy="19381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b="1" dirty="0" smtClean="0"/>
              <a:t>ИП -УПРАВЛЯЮЩИЙ</a:t>
            </a:r>
            <a:endParaRPr lang="ru-RU" sz="11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3889" y="1685670"/>
            <a:ext cx="1536970" cy="19381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b="1" dirty="0" smtClean="0"/>
              <a:t>ОРГАНИЗАЦИЯ</a:t>
            </a:r>
            <a:endParaRPr lang="ru-RU" sz="1100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1731347" y="1738644"/>
            <a:ext cx="1438690" cy="901976"/>
          </a:xfrm>
          <a:prstGeom prst="leftArrow">
            <a:avLst>
              <a:gd name="adj1" fmla="val 84711"/>
              <a:gd name="adj2" fmla="val 327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 err="1" smtClean="0"/>
              <a:t>Вознаграж-дение</a:t>
            </a:r>
            <a:endParaRPr lang="ru-RU" sz="1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802859" y="2753402"/>
            <a:ext cx="1448875" cy="894522"/>
          </a:xfrm>
          <a:prstGeom prst="rightArrow">
            <a:avLst>
              <a:gd name="adj1" fmla="val 84074"/>
              <a:gd name="adj2" fmla="val 3767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 smtClean="0"/>
              <a:t>Услуги по управлению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428" y="331076"/>
            <a:ext cx="32949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Деловая цель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8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49225"/>
            <a:ext cx="4902200" cy="646113"/>
          </a:xfrm>
          <a:prstGeom prst="rect">
            <a:avLst/>
          </a:prstGeom>
        </p:spPr>
        <p:txBody>
          <a:bodyPr tIns="34290" bIns="34290">
            <a:normAutofit/>
          </a:bodyPr>
          <a:lstStyle/>
          <a:p>
            <a:pPr defTabSz="603489">
              <a:defRPr sz="1584" spc="-66">
                <a:solidFill>
                  <a:srgbClr val="002060"/>
                </a:solidFill>
                <a:effectLst>
                  <a:outerShdw blurRad="25146" dist="25146" dir="2700000" rotWithShape="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800" dirty="0" err="1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Перевод</a:t>
            </a:r>
            <a:r>
              <a:rPr sz="1800" dirty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штатных</a:t>
            </a:r>
            <a:r>
              <a:rPr sz="1800" dirty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800" dirty="0" err="1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сотрудников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 </a:t>
            </a:r>
            <a:r>
              <a:rPr sz="1800" dirty="0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в </a:t>
            </a:r>
            <a:r>
              <a:rPr sz="1800" dirty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ИП</a:t>
            </a:r>
          </a:p>
        </p:txBody>
      </p:sp>
      <p:pic>
        <p:nvPicPr>
          <p:cNvPr id="649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22315" y="962408"/>
            <a:ext cx="1517380" cy="970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7328" y="2726591"/>
            <a:ext cx="1857710" cy="1296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Picture 4" descr="Picture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959360" y="2663957"/>
            <a:ext cx="2112425" cy="1369440"/>
          </a:xfrm>
          <a:prstGeom prst="rect">
            <a:avLst/>
          </a:prstGeom>
          <a:ln w="12700">
            <a:miter lim="400000"/>
          </a:ln>
        </p:spPr>
      </p:pic>
      <p:sp>
        <p:nvSpPr>
          <p:cNvPr id="652" name="TextBox 6"/>
          <p:cNvSpPr txBox="1"/>
          <p:nvPr/>
        </p:nvSpPr>
        <p:spPr>
          <a:xfrm>
            <a:off x="1576837" y="1828873"/>
            <a:ext cx="2088233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9" rIns="45718" bIns="45719">
            <a:spAutoFit/>
          </a:bodyPr>
          <a:lstStyle>
            <a:lvl1pPr algn="ctr">
              <a:defRPr b="1"/>
            </a:lvl1pPr>
          </a:lstStyle>
          <a:p>
            <a:r>
              <a:rPr dirty="0"/>
              <a:t>КОМПАНИЯ</a:t>
            </a:r>
          </a:p>
        </p:txBody>
      </p:sp>
      <p:sp>
        <p:nvSpPr>
          <p:cNvPr id="653" name="Стрелка вниз 11"/>
          <p:cNvSpPr/>
          <p:nvPr/>
        </p:nvSpPr>
        <p:spPr>
          <a:xfrm rot="2256144">
            <a:off x="1205170" y="1659926"/>
            <a:ext cx="342414" cy="102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72"/>
                </a:moveTo>
                <a:lnTo>
                  <a:pt x="4507" y="16972"/>
                </a:lnTo>
                <a:lnTo>
                  <a:pt x="4507" y="0"/>
                </a:lnTo>
                <a:lnTo>
                  <a:pt x="17093" y="0"/>
                </a:lnTo>
                <a:lnTo>
                  <a:pt x="17093" y="16972"/>
                </a:lnTo>
                <a:lnTo>
                  <a:pt x="21600" y="16972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8" tIns="45719" rIns="45718" b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4" name="Стрелка вправо 12"/>
          <p:cNvSpPr/>
          <p:nvPr/>
        </p:nvSpPr>
        <p:spPr>
          <a:xfrm>
            <a:off x="2248845" y="3119541"/>
            <a:ext cx="555330" cy="5940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8" tIns="45719" rIns="45718" b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5" name="Стрелка вверх 13"/>
          <p:cNvSpPr/>
          <p:nvPr/>
        </p:nvSpPr>
        <p:spPr>
          <a:xfrm rot="18817009">
            <a:off x="3644975" y="1633106"/>
            <a:ext cx="415659" cy="1054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502"/>
                </a:moveTo>
                <a:lnTo>
                  <a:pt x="10800" y="0"/>
                </a:lnTo>
                <a:lnTo>
                  <a:pt x="21600" y="5502"/>
                </a:lnTo>
                <a:lnTo>
                  <a:pt x="16200" y="5502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502"/>
                </a:lnTo>
                <a:close/>
              </a:path>
            </a:pathLst>
          </a:cu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8" tIns="45719" rIns="45718" b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6" name="TextBox 14"/>
          <p:cNvSpPr txBox="1"/>
          <p:nvPr/>
        </p:nvSpPr>
        <p:spPr>
          <a:xfrm>
            <a:off x="154963" y="4130748"/>
            <a:ext cx="2160242" cy="523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9" rIns="45718" bIns="45719">
            <a:spAutoFit/>
          </a:bodyPr>
          <a:lstStyle>
            <a:lvl1pPr>
              <a:defRPr sz="1400" b="1"/>
            </a:lvl1pPr>
          </a:lstStyle>
          <a:p>
            <a:pPr algn="ctr"/>
            <a:r>
              <a:rPr dirty="0"/>
              <a:t>ШТАТНЫЕ СОТРУДНИКИ</a:t>
            </a:r>
          </a:p>
        </p:txBody>
      </p:sp>
      <p:sp>
        <p:nvSpPr>
          <p:cNvPr id="657" name="TextBox 15"/>
          <p:cNvSpPr txBox="1"/>
          <p:nvPr/>
        </p:nvSpPr>
        <p:spPr>
          <a:xfrm>
            <a:off x="2929250" y="4067309"/>
            <a:ext cx="2376265" cy="738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9" rIns="45718" bIns="45719">
            <a:spAutoFit/>
          </a:bodyPr>
          <a:lstStyle/>
          <a:p>
            <a:pPr algn="ctr">
              <a:defRPr sz="1400" b="1"/>
            </a:pPr>
            <a:r>
              <a:rPr dirty="0"/>
              <a:t>ИНДИВИДУАЛЬНЫЕ ПРЕДПРИНИМАТЕЛИ</a:t>
            </a:r>
          </a:p>
          <a:p>
            <a:pPr algn="ctr">
              <a:defRPr sz="1400"/>
            </a:pPr>
            <a:r>
              <a:rPr dirty="0"/>
              <a:t>(УСНО)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67802" y="1281856"/>
            <a:ext cx="3689902" cy="28392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500" dirty="0" smtClean="0">
                <a:latin typeface="Segoe UI Semilight" pitchFamily="34" charset="0"/>
                <a:cs typeface="Segoe UI Semilight" pitchFamily="34" charset="0"/>
              </a:rPr>
              <a:t>Эта «схема» привлекает внимание, т.к. ФНС администрирует  налоги и взносы в фонды. </a:t>
            </a:r>
          </a:p>
          <a:p>
            <a:pPr algn="just"/>
            <a:endParaRPr lang="ru-RU" sz="1500" dirty="0" smtClean="0">
              <a:latin typeface="Segoe UI Semilight" pitchFamily="34" charset="0"/>
              <a:cs typeface="Segoe UI Semilight" pitchFamily="34" charset="0"/>
            </a:endParaRPr>
          </a:p>
          <a:p>
            <a:pPr algn="just"/>
            <a:r>
              <a:rPr lang="ru-RU" sz="1500" dirty="0" smtClean="0">
                <a:latin typeface="Segoe UI Semilight" pitchFamily="34" charset="0"/>
                <a:cs typeface="Segoe UI Semilight" pitchFamily="34" charset="0"/>
              </a:rPr>
              <a:t>Инспекторы опросят сотрудников, проанализируют документы, переписку, телефонные звонки и </a:t>
            </a:r>
            <a:r>
              <a:rPr lang="ru-RU" sz="1500" b="1" dirty="0" smtClean="0">
                <a:latin typeface="Segoe UI Semilight" pitchFamily="34" charset="0"/>
                <a:cs typeface="Segoe UI Semilight" pitchFamily="34" charset="0"/>
              </a:rPr>
              <a:t>докажут, что фактически работники состояли в трудовых отношениях с организацией, а целью их перевода на ИП было </a:t>
            </a:r>
            <a:r>
              <a:rPr lang="ru-RU" sz="1500" b="1" dirty="0" smtClean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уклонение от уплаты налогов и страховых платежей.</a:t>
            </a:r>
            <a:endParaRPr lang="ru-RU" sz="1500" b="1" dirty="0">
              <a:solidFill>
                <a:srgbClr val="C00000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Овал 5"/>
          <p:cNvGrpSpPr/>
          <p:nvPr/>
        </p:nvGrpSpPr>
        <p:grpSpPr>
          <a:xfrm>
            <a:off x="3758664" y="1468987"/>
            <a:ext cx="1387321" cy="1384993"/>
            <a:chOff x="-1" y="-352550"/>
            <a:chExt cx="2088234" cy="1857229"/>
          </a:xfrm>
        </p:grpSpPr>
        <p:sp>
          <p:nvSpPr>
            <p:cNvPr id="25" name="Овал"/>
            <p:cNvSpPr/>
            <p:nvPr/>
          </p:nvSpPr>
          <p:spPr>
            <a:xfrm>
              <a:off x="-1" y="-1"/>
              <a:ext cx="2088234" cy="1152130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ИП…"/>
            <p:cNvSpPr txBox="1"/>
            <p:nvPr/>
          </p:nvSpPr>
          <p:spPr>
            <a:xfrm>
              <a:off x="305813" y="-352550"/>
              <a:ext cx="1476606" cy="185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 dirty="0" smtClean="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 smtClean="0"/>
                <a:t>ИП</a:t>
              </a:r>
              <a:endParaRPr dirty="0"/>
            </a:p>
            <a:p>
              <a:pPr algn="ctr">
                <a:defRPr sz="1200">
                  <a:solidFill>
                    <a:srgbClr val="FFFFFF"/>
                  </a:solidFill>
                </a:defRPr>
              </a:pPr>
              <a:r>
                <a:rPr dirty="0" err="1"/>
                <a:t>бывшие</a:t>
              </a:r>
              <a:r>
                <a:rPr dirty="0"/>
                <a:t> </a:t>
              </a:r>
              <a:r>
                <a:rPr dirty="0" err="1"/>
                <a:t>управляющие</a:t>
              </a:r>
              <a:r>
                <a:rPr dirty="0"/>
                <a:t> </a:t>
              </a:r>
              <a:r>
                <a:rPr dirty="0" err="1"/>
                <a:t>магазинов</a:t>
              </a:r>
              <a:endParaRPr dirty="0"/>
            </a:p>
          </p:txBody>
        </p:sp>
      </p:grpSp>
      <p:grpSp>
        <p:nvGrpSpPr>
          <p:cNvPr id="3" name="Овал 5"/>
          <p:cNvGrpSpPr/>
          <p:nvPr/>
        </p:nvGrpSpPr>
        <p:grpSpPr>
          <a:xfrm>
            <a:off x="3629454" y="1697587"/>
            <a:ext cx="1387321" cy="1384993"/>
            <a:chOff x="-1" y="-352550"/>
            <a:chExt cx="2088234" cy="1857229"/>
          </a:xfrm>
        </p:grpSpPr>
        <p:sp>
          <p:nvSpPr>
            <p:cNvPr id="22" name="Овал"/>
            <p:cNvSpPr/>
            <p:nvPr/>
          </p:nvSpPr>
          <p:spPr>
            <a:xfrm>
              <a:off x="-1" y="-1"/>
              <a:ext cx="2088234" cy="1152130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ИП…"/>
            <p:cNvSpPr txBox="1"/>
            <p:nvPr/>
          </p:nvSpPr>
          <p:spPr>
            <a:xfrm>
              <a:off x="305813" y="-352550"/>
              <a:ext cx="1476606" cy="185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 dirty="0" smtClean="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 smtClean="0"/>
                <a:t>ИП</a:t>
              </a:r>
              <a:endParaRPr dirty="0"/>
            </a:p>
            <a:p>
              <a:pPr algn="ctr">
                <a:defRPr sz="1200">
                  <a:solidFill>
                    <a:srgbClr val="FFFFFF"/>
                  </a:solidFill>
                </a:defRPr>
              </a:pPr>
              <a:r>
                <a:rPr dirty="0" err="1"/>
                <a:t>бывшие</a:t>
              </a:r>
              <a:r>
                <a:rPr dirty="0"/>
                <a:t> </a:t>
              </a:r>
              <a:r>
                <a:rPr dirty="0" err="1"/>
                <a:t>управляющие</a:t>
              </a:r>
              <a:r>
                <a:rPr dirty="0"/>
                <a:t> </a:t>
              </a:r>
              <a:r>
                <a:rPr dirty="0" err="1"/>
                <a:t>магазинов</a:t>
              </a:r>
              <a:endParaRPr dirty="0"/>
            </a:p>
          </p:txBody>
        </p:sp>
      </p:grpSp>
      <p:sp>
        <p:nvSpPr>
          <p:cNvPr id="10" name="Shape 199"/>
          <p:cNvSpPr/>
          <p:nvPr/>
        </p:nvSpPr>
        <p:spPr>
          <a:xfrm>
            <a:off x="542637" y="1708486"/>
            <a:ext cx="8216222" cy="26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Овал"/>
          <p:cNvSpPr/>
          <p:nvPr/>
        </p:nvSpPr>
        <p:spPr>
          <a:xfrm>
            <a:off x="121803" y="2131943"/>
            <a:ext cx="1600152" cy="1018256"/>
          </a:xfrm>
          <a:prstGeom prst="ellipse">
            <a:avLst/>
          </a:prstGeom>
          <a:solidFill>
            <a:srgbClr val="C0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dirty="0" smtClean="0"/>
              <a:t>ООО </a:t>
            </a:r>
            <a:r>
              <a:rPr lang="ru-RU" dirty="0" err="1" smtClean="0"/>
              <a:t>Экспресс-Ритейл</a:t>
            </a:r>
            <a:endParaRPr dirty="0"/>
          </a:p>
        </p:txBody>
      </p:sp>
      <p:grpSp>
        <p:nvGrpSpPr>
          <p:cNvPr id="4" name="Двойная стрелка влево/вправо 6"/>
          <p:cNvGrpSpPr/>
          <p:nvPr/>
        </p:nvGrpSpPr>
        <p:grpSpPr>
          <a:xfrm>
            <a:off x="1799896" y="2072310"/>
            <a:ext cx="1614197" cy="1118152"/>
            <a:chOff x="0" y="0"/>
            <a:chExt cx="2232249" cy="1296145"/>
          </a:xfrm>
        </p:grpSpPr>
        <p:sp>
          <p:nvSpPr>
            <p:cNvPr id="15" name="Двойная стрелка"/>
            <p:cNvSpPr/>
            <p:nvPr/>
          </p:nvSpPr>
          <p:spPr>
            <a:xfrm>
              <a:off x="0" y="0"/>
              <a:ext cx="2232249" cy="1296145"/>
            </a:xfrm>
            <a:prstGeom prst="leftRightArrow">
              <a:avLst>
                <a:gd name="adj1" fmla="val 73016"/>
                <a:gd name="adj2" fmla="val 29217"/>
              </a:avLst>
            </a:prstGeom>
            <a:solidFill>
              <a:schemeClr val="accent3"/>
            </a:solidFill>
            <a:ln w="26425" cap="flat">
              <a:solidFill>
                <a:srgbClr val="999F5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 b="1"/>
              </a:pPr>
              <a:endParaRPr/>
            </a:p>
          </p:txBody>
        </p:sp>
        <p:sp>
          <p:nvSpPr>
            <p:cNvPr id="16" name="Услуги по обеспечению торгового процесса"/>
            <p:cNvSpPr txBox="1"/>
            <p:nvPr/>
          </p:nvSpPr>
          <p:spPr>
            <a:xfrm>
              <a:off x="276506" y="166433"/>
              <a:ext cx="1679235" cy="963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 b="1"/>
              </a:lvl1pPr>
            </a:lstStyle>
            <a:p>
              <a:r>
                <a:rPr sz="1200" dirty="0" err="1">
                  <a:solidFill>
                    <a:schemeClr val="tx1"/>
                  </a:solidFill>
                </a:rPr>
                <a:t>Услуги</a:t>
              </a:r>
              <a:r>
                <a:rPr sz="1200" dirty="0">
                  <a:solidFill>
                    <a:schemeClr val="tx1"/>
                  </a:solidFill>
                </a:rPr>
                <a:t> </a:t>
              </a:r>
              <a:r>
                <a:rPr sz="1200" dirty="0" err="1">
                  <a:solidFill>
                    <a:schemeClr val="tx1"/>
                  </a:solidFill>
                </a:rPr>
                <a:t>по</a:t>
              </a:r>
              <a:r>
                <a:rPr sz="1200" dirty="0">
                  <a:solidFill>
                    <a:schemeClr val="tx1"/>
                  </a:solidFill>
                </a:rPr>
                <a:t> </a:t>
              </a:r>
              <a:r>
                <a:rPr sz="1200" dirty="0" err="1">
                  <a:solidFill>
                    <a:schemeClr val="tx1"/>
                  </a:solidFill>
                </a:rPr>
                <a:t>обеспечению</a:t>
              </a:r>
              <a:r>
                <a:rPr sz="1200" dirty="0">
                  <a:solidFill>
                    <a:schemeClr val="tx1"/>
                  </a:solidFill>
                </a:rPr>
                <a:t> </a:t>
              </a:r>
              <a:r>
                <a:rPr sz="1200" dirty="0" err="1">
                  <a:solidFill>
                    <a:schemeClr val="tx1"/>
                  </a:solidFill>
                </a:rPr>
                <a:t>торгового</a:t>
              </a:r>
              <a:r>
                <a:rPr sz="1200" dirty="0">
                  <a:solidFill>
                    <a:schemeClr val="tx1"/>
                  </a:solidFill>
                </a:rPr>
                <a:t> </a:t>
              </a:r>
              <a:r>
                <a:rPr sz="1200" dirty="0" err="1">
                  <a:solidFill>
                    <a:schemeClr val="tx1"/>
                  </a:solidFill>
                </a:rPr>
                <a:t>процесса</a:t>
              </a:r>
              <a:endParaRPr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Овал 5"/>
          <p:cNvGrpSpPr/>
          <p:nvPr/>
        </p:nvGrpSpPr>
        <p:grpSpPr>
          <a:xfrm>
            <a:off x="3522610" y="2189093"/>
            <a:ext cx="1387321" cy="859179"/>
            <a:chOff x="-1" y="-1"/>
            <a:chExt cx="2088234" cy="1152130"/>
          </a:xfrm>
        </p:grpSpPr>
        <p:sp>
          <p:nvSpPr>
            <p:cNvPr id="18" name="Овал"/>
            <p:cNvSpPr/>
            <p:nvPr/>
          </p:nvSpPr>
          <p:spPr>
            <a:xfrm>
              <a:off x="-1" y="-1"/>
              <a:ext cx="2088234" cy="1152130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ИП…"/>
            <p:cNvSpPr txBox="1"/>
            <p:nvPr/>
          </p:nvSpPr>
          <p:spPr>
            <a:xfrm>
              <a:off x="305813" y="3419"/>
              <a:ext cx="1476606" cy="11452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/>
                <a:t>ИП</a:t>
              </a:r>
            </a:p>
            <a:p>
              <a:pPr algn="ctr">
                <a:defRPr sz="1200">
                  <a:solidFill>
                    <a:srgbClr val="FFFFFF"/>
                  </a:solidFill>
                </a:defRPr>
              </a:pPr>
              <a:r>
                <a:rPr sz="1050" dirty="0" err="1"/>
                <a:t>бывшие</a:t>
              </a:r>
              <a:r>
                <a:rPr sz="1050" dirty="0"/>
                <a:t> </a:t>
              </a:r>
              <a:r>
                <a:rPr sz="1050" dirty="0" err="1"/>
                <a:t>управляющие</a:t>
              </a:r>
              <a:r>
                <a:rPr sz="1050" dirty="0"/>
                <a:t> </a:t>
              </a:r>
              <a:r>
                <a:rPr sz="1050" dirty="0" err="1"/>
                <a:t>магазинов</a:t>
              </a:r>
              <a:endParaRPr sz="1050" dirty="0"/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5248160" y="1777249"/>
            <a:ext cx="3719720" cy="2862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9" rIns="45718" bIns="45719">
            <a:spAutoFit/>
          </a:bodyPr>
          <a:lstStyle/>
          <a:p>
            <a:pPr algn="just"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500" dirty="0">
                <a:latin typeface="Segoe UI Semilight" pitchFamily="34" charset="0"/>
                <a:cs typeface="Segoe UI Semilight" pitchFamily="34" charset="0"/>
              </a:rPr>
              <a:t>●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результаты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допросов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: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работники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сами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приняли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решение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перехода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на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ИП,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работники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магазинов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знали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,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что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они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работают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у ИП (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прием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на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работу</a:t>
            </a:r>
            <a:r>
              <a:rPr sz="1500" dirty="0" smtClean="0">
                <a:latin typeface="Segoe UI Semilight" pitchFamily="34" charset="0"/>
                <a:cs typeface="Segoe UI Semilight" pitchFamily="34" charset="0"/>
              </a:rPr>
              <a:t>);</a:t>
            </a:r>
            <a:endParaRPr lang="ru-RU" sz="1500" dirty="0" smtClean="0"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endParaRPr sz="1500" dirty="0"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500" dirty="0">
                <a:latin typeface="Segoe UI Semilight" pitchFamily="34" charset="0"/>
                <a:cs typeface="Segoe UI Semilight" pitchFamily="34" charset="0"/>
              </a:rPr>
              <a:t>●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увеличение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прибыльности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магазинов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после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перехода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на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ИП</a:t>
            </a:r>
            <a:r>
              <a:rPr sz="1500" dirty="0" smtClean="0">
                <a:latin typeface="Segoe UI Semilight" pitchFamily="34" charset="0"/>
                <a:cs typeface="Segoe UI Semilight" pitchFamily="34" charset="0"/>
              </a:rPr>
              <a:t>;</a:t>
            </a:r>
            <a:endParaRPr lang="ru-RU" sz="1500" dirty="0" smtClean="0"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endParaRPr sz="1500" dirty="0"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500" dirty="0">
                <a:latin typeface="Segoe UI Semilight" pitchFamily="34" charset="0"/>
                <a:cs typeface="Segoe UI Semilight" pitchFamily="34" charset="0"/>
              </a:rPr>
              <a:t>● </a:t>
            </a:r>
            <a:r>
              <a:rPr sz="1500" b="1" dirty="0">
                <a:latin typeface="Segoe UI Semilight" pitchFamily="34" charset="0"/>
                <a:cs typeface="Segoe UI Semilight" pitchFamily="34" charset="0"/>
              </a:rPr>
              <a:t>у </a:t>
            </a:r>
            <a:r>
              <a:rPr sz="1500" b="1" dirty="0" err="1">
                <a:latin typeface="Segoe UI Semilight" pitchFamily="34" charset="0"/>
                <a:cs typeface="Segoe UI Semilight" pitchFamily="34" charset="0"/>
              </a:rPr>
              <a:t>Общества</a:t>
            </a:r>
            <a:r>
              <a:rPr sz="15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latin typeface="Segoe UI Semilight" pitchFamily="34" charset="0"/>
                <a:cs typeface="Segoe UI Semilight" pitchFamily="34" charset="0"/>
              </a:rPr>
              <a:t>есть</a:t>
            </a:r>
            <a:r>
              <a:rPr sz="15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Регламент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со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стимулирующей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работников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b="1" dirty="0" err="1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программой</a:t>
            </a:r>
            <a:r>
              <a:rPr sz="1500" b="1" dirty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 </a:t>
            </a:r>
            <a:endParaRPr lang="ru-RU" sz="1500" b="1" dirty="0" smtClean="0">
              <a:solidFill>
                <a:srgbClr val="C00000"/>
              </a:solidFill>
              <a:latin typeface="Segoe UI Semilight" pitchFamily="34" charset="0"/>
              <a:cs typeface="Segoe UI Semilight" pitchFamily="34" charset="0"/>
            </a:endParaRPr>
          </a:p>
          <a:p>
            <a:pPr algn="just"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500" dirty="0" smtClean="0">
                <a:latin typeface="Segoe UI Semilight" pitchFamily="34" charset="0"/>
                <a:cs typeface="Segoe UI Semilight" pitchFamily="34" charset="0"/>
              </a:rPr>
              <a:t>(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требования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для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возможности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открытия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своего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1500" dirty="0" err="1">
                <a:latin typeface="Segoe UI Semilight" pitchFamily="34" charset="0"/>
                <a:cs typeface="Segoe UI Semilight" pitchFamily="34" charset="0"/>
              </a:rPr>
              <a:t>бизнеса</a:t>
            </a:r>
            <a:r>
              <a:rPr sz="1500" dirty="0">
                <a:latin typeface="Segoe UI Semilight" pitchFamily="34" charset="0"/>
                <a:cs typeface="Segoe UI Semilight" pitchFamily="34" charset="0"/>
              </a:rPr>
              <a:t>).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46452" y="883233"/>
            <a:ext cx="3676706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>
                <a:latin typeface="Arial Black" pitchFamily="34" charset="0"/>
                <a:cs typeface="Segoe UI Semilight" pitchFamily="34" charset="0"/>
              </a:rPr>
              <a:t>Решение АС г.Москвы от 27.12.2018 года № А40-253112/17-20-5931</a:t>
            </a:r>
            <a:endParaRPr lang="ru-RU" b="1" dirty="0">
              <a:latin typeface="Arial Black" pitchFamily="34" charset="0"/>
              <a:cs typeface="Segoe UI Semilight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9658" y="199971"/>
            <a:ext cx="4750904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 b="1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Перевод бывших работников в ИП – положительная практика</a:t>
            </a:r>
            <a:endParaRPr lang="ru-RU" dirty="0">
              <a:solidFill>
                <a:schemeClr val="bg1"/>
              </a:solidFill>
              <a:latin typeface="Arial Black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4379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Box 1"/>
          <p:cNvSpPr txBox="1"/>
          <p:nvPr/>
        </p:nvSpPr>
        <p:spPr>
          <a:xfrm>
            <a:off x="1547663" y="1491629"/>
            <a:ext cx="576064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ДРОБЛЕНИЕ БИЗНЕСА-МИФ  или РЕАЛЬНОСТЬ?</a:t>
            </a:r>
          </a:p>
        </p:txBody>
      </p:sp>
      <p:pic>
        <p:nvPicPr>
          <p:cNvPr id="494" name="Рисунок 3" descr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6" descr="Pictur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40340"/>
            <a:ext cx="4591878" cy="420316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98"/>
          <p:cNvSpPr/>
          <p:nvPr/>
        </p:nvSpPr>
        <p:spPr>
          <a:xfrm>
            <a:off x="155643" y="1041354"/>
            <a:ext cx="3287948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endParaRPr sz="2000" b="1" spc="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Shape 199"/>
          <p:cNvSpPr/>
          <p:nvPr/>
        </p:nvSpPr>
        <p:spPr>
          <a:xfrm>
            <a:off x="542637" y="1708486"/>
            <a:ext cx="4511411" cy="26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5605669" y="1569726"/>
            <a:ext cx="3414092" cy="323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9" rIns="45718" bIns="45719">
            <a:spAutoFit/>
          </a:bodyPr>
          <a:lstStyle/>
          <a:p>
            <a:pPr>
              <a:defRPr sz="1200"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endParaRPr sz="15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3216" y="277793"/>
            <a:ext cx="347723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 b="1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Segoe UI Semilight" pitchFamily="34" charset="0"/>
              </a:rPr>
              <a:t>Дробление бизнеса</a:t>
            </a:r>
            <a:endParaRPr lang="ru-RU" dirty="0">
              <a:solidFill>
                <a:schemeClr val="bg1"/>
              </a:solidFill>
              <a:latin typeface="Arial Black" pitchFamily="34" charset="0"/>
              <a:cs typeface="Segoe UI Semiligh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3336" y="1628956"/>
            <a:ext cx="4364477" cy="246990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endParaRPr lang="en-US" dirty="0" smtClean="0">
              <a:latin typeface="Segoe UI Semilight" pitchFamily="34" charset="0"/>
              <a:cs typeface="Segoe UI Semilight" pitchFamily="34" charset="0"/>
            </a:endParaRPr>
          </a:p>
          <a:p>
            <a:pPr algn="just"/>
            <a:r>
              <a:rPr lang="ru-RU" sz="2000" b="1" dirty="0" smtClean="0">
                <a:latin typeface="Segoe UI Semilight" pitchFamily="34" charset="0"/>
                <a:cs typeface="Segoe UI Semilight" pitchFamily="34" charset="0"/>
              </a:rPr>
              <a:t>ФНС России поручила инспекциям </a:t>
            </a:r>
            <a:r>
              <a:rPr lang="ru-RU" sz="20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>усилить контроль за налогоплательщиками, которые </a:t>
            </a:r>
            <a:r>
              <a:rPr lang="ru-RU" sz="2000" b="1" u="sng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>искусственно дробят бизнес, чтобы сохранить право на применение специальных налоговых режимов</a:t>
            </a:r>
            <a:r>
              <a:rPr lang="ru-RU" sz="20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9385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Arial Black" pitchFamily="34" charset="0"/>
                <a:cs typeface="Segoe UI Semilight" pitchFamily="34" charset="0"/>
              </a:rPr>
              <a:t>Письмо ФНС от 29.12.2018 года № ЕД-4-2/25984</a:t>
            </a:r>
            <a:endParaRPr lang="ru-RU" b="1" dirty="0">
              <a:latin typeface="Arial Black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437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6" name="TextBox 5"/>
          <p:cNvSpPr txBox="1"/>
          <p:nvPr/>
        </p:nvSpPr>
        <p:spPr>
          <a:xfrm>
            <a:off x="189518" y="148526"/>
            <a:ext cx="393608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002060"/>
                </a:solidFill>
              </a:defRPr>
            </a:pPr>
            <a:r>
              <a:rPr dirty="0">
                <a:solidFill>
                  <a:schemeClr val="bg1"/>
                </a:solidFill>
              </a:rPr>
              <a:t>ФНС: </a:t>
            </a:r>
            <a:r>
              <a:rPr dirty="0" err="1">
                <a:solidFill>
                  <a:schemeClr val="bg1"/>
                </a:solidFill>
              </a:rPr>
              <a:t>формальное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дробление</a:t>
            </a:r>
            <a:r>
              <a:rPr dirty="0">
                <a:solidFill>
                  <a:schemeClr val="bg1"/>
                </a:solidFill>
              </a:rPr>
              <a:t> </a:t>
            </a:r>
          </a:p>
          <a:p>
            <a:pPr>
              <a:defRPr sz="2000" b="1">
                <a:solidFill>
                  <a:srgbClr val="002060"/>
                </a:solidFill>
              </a:defRPr>
            </a:pPr>
            <a:r>
              <a:rPr dirty="0" err="1">
                <a:solidFill>
                  <a:schemeClr val="bg1"/>
                </a:solidFill>
              </a:rPr>
              <a:t>бизнеса</a:t>
            </a:r>
            <a:r>
              <a:rPr dirty="0">
                <a:solidFill>
                  <a:schemeClr val="bg1"/>
                </a:solidFill>
              </a:rPr>
              <a:t> – </a:t>
            </a:r>
            <a:r>
              <a:rPr dirty="0" err="1">
                <a:solidFill>
                  <a:schemeClr val="bg1"/>
                </a:solidFill>
              </a:rPr>
              <a:t>опасная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схема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7" name="TextBox 7"/>
          <p:cNvSpPr txBox="1"/>
          <p:nvPr/>
        </p:nvSpPr>
        <p:spPr>
          <a:xfrm>
            <a:off x="4601505" y="1006250"/>
            <a:ext cx="437465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/>
            </a:lvl1pPr>
          </a:lstStyle>
          <a:p>
            <a:r>
              <a:rPr dirty="0" err="1"/>
              <a:t>Письмо</a:t>
            </a:r>
            <a:r>
              <a:rPr dirty="0"/>
              <a:t> ФНС </a:t>
            </a:r>
            <a:r>
              <a:rPr dirty="0" err="1"/>
              <a:t>России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11.08.2017 № СА-4-7/15895</a:t>
            </a:r>
          </a:p>
        </p:txBody>
      </p:sp>
      <p:pic>
        <p:nvPicPr>
          <p:cNvPr id="498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78210" y="2065402"/>
            <a:ext cx="4331783" cy="2166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66" name="Picture 2" descr="https://profedutech.ru/images/2018/11/01/___vid17588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3856"/>
            <a:ext cx="4494179" cy="420964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856" y="1907505"/>
            <a:ext cx="81113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особом Мнении к Определению КС РФ от 4 июля 2017 года № 1440-О судья Константин </a:t>
            </a:r>
            <a:r>
              <a:rPr lang="ru-RU" dirty="0" err="1" smtClean="0"/>
              <a:t>Арановский</a:t>
            </a:r>
            <a:r>
              <a:rPr lang="ru-RU" dirty="0" smtClean="0"/>
              <a:t> указал, что </a:t>
            </a:r>
            <a:r>
              <a:rPr lang="ru-RU" b="1" dirty="0" smtClean="0">
                <a:solidFill>
                  <a:srgbClr val="C00000"/>
                </a:solidFill>
              </a:rPr>
              <a:t>налоговое законодательство допускает возможность выбора того или иного метода ведения бизнеса в рамках закона. </a:t>
            </a:r>
          </a:p>
          <a:p>
            <a:pPr algn="just"/>
            <a:r>
              <a:rPr lang="ru-RU" dirty="0" smtClean="0"/>
              <a:t>Судья отметил, что </a:t>
            </a:r>
            <a:r>
              <a:rPr lang="ru-RU" b="1" u="sng" dirty="0" smtClean="0">
                <a:solidFill>
                  <a:srgbClr val="C00000"/>
                </a:solidFill>
              </a:rPr>
              <a:t>однозначная квалификация дробления как налоговой схемы опасна и недальновидна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"/>
            <a:ext cx="9144000" cy="5021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240" y="998783"/>
            <a:ext cx="892328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Распоряжения Правительства РФ от 28.04.2018 №791-р, от 28.12.2018 № 2963-р </a:t>
            </a:r>
          </a:p>
          <a:p>
            <a:endParaRPr lang="ru-RU" dirty="0" smtClean="0"/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Franklin Gothic Heavy"/>
              </a:rPr>
              <a:t>►</a:t>
            </a:r>
            <a:r>
              <a:rPr lang="ru-RU" sz="1600" dirty="0" smtClean="0"/>
              <a:t>идентификация каждой единицы товара — присвоение товарам уникальных кодов;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►</a:t>
            </a:r>
            <a:r>
              <a:rPr lang="ru-RU" sz="1600" b="1" dirty="0" smtClean="0"/>
              <a:t>создание информационной системы маркировки, в которой будет храниться вся информация, генерируемая всеми участниками системы маркировки в процессе жизненного цикла товара</a:t>
            </a:r>
            <a:r>
              <a:rPr lang="ru-RU" sz="1600" dirty="0" smtClean="0"/>
              <a:t>;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► </a:t>
            </a:r>
            <a:r>
              <a:rPr lang="ru-RU" sz="1600" dirty="0" smtClean="0"/>
              <a:t>создание Единого каталога товаров.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006" y="159654"/>
            <a:ext cx="5565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Единая система сплошной маркировки и </a:t>
            </a:r>
            <a:r>
              <a:rPr lang="ru-RU" b="1" dirty="0" err="1" smtClean="0">
                <a:solidFill>
                  <a:schemeClr val="bg1"/>
                </a:solidFill>
              </a:rPr>
              <a:t>прослеживаемости</a:t>
            </a:r>
            <a:r>
              <a:rPr lang="ru-RU" b="1" dirty="0" smtClean="0">
                <a:solidFill>
                  <a:schemeClr val="bg1"/>
                </a:solidFill>
              </a:rPr>
              <a:t> товаров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069" y="2969389"/>
            <a:ext cx="874986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К 2024 году </a:t>
            </a:r>
            <a:r>
              <a:rPr lang="ru-RU" sz="1600" dirty="0" smtClean="0"/>
              <a:t>должна быть создана сквозная система маркировки товаров контрольными идентификационными знаками.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Основная масса потребительских товаров, которая продается, производится и импортируется в страну, должна быть промаркирована в единой системе.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e.profkiosk.ru/service_tbn2/ygwly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677" y="4080752"/>
            <a:ext cx="2023085" cy="8932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795" y="1466318"/>
            <a:ext cx="81665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 целью исключения необоснованных выводов о применении схемы дробления</a:t>
            </a:r>
          </a:p>
          <a:p>
            <a:pPr algn="just"/>
            <a:r>
              <a:rPr lang="ru-RU" sz="1600" dirty="0" smtClean="0"/>
              <a:t>бизнеса необходимо устанавливать: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►</a:t>
            </a:r>
            <a:r>
              <a:rPr lang="ru-RU" sz="1600" dirty="0" smtClean="0"/>
              <a:t>обстоятельства ведения налогоплательщиком и связанными с ним субъектами </a:t>
            </a:r>
            <a:r>
              <a:rPr lang="ru-RU" sz="1600" b="1" dirty="0" smtClean="0">
                <a:solidFill>
                  <a:srgbClr val="C00000"/>
                </a:solidFill>
              </a:rPr>
              <a:t>одного и того же вида деятельности</a:t>
            </a:r>
            <a:r>
              <a:rPr lang="ru-RU" sz="1600" dirty="0" smtClean="0"/>
              <a:t>,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► </a:t>
            </a:r>
            <a:r>
              <a:rPr lang="ru-RU" sz="1600" dirty="0" smtClean="0"/>
              <a:t>выявлять обстоятельства </a:t>
            </a:r>
            <a:r>
              <a:rPr lang="ru-RU" sz="1600" b="1" dirty="0" smtClean="0">
                <a:solidFill>
                  <a:srgbClr val="C00000"/>
                </a:solidFill>
              </a:rPr>
              <a:t>отсутствия реального участия таких субъектов в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деятельности осуществляемой самим налогоплательщиком</a:t>
            </a:r>
            <a:r>
              <a:rPr lang="ru-RU" sz="1600" dirty="0" smtClean="0"/>
              <a:t>, 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Franklin Gothic Heavy"/>
              </a:rPr>
              <a:t>►</a:t>
            </a:r>
            <a:r>
              <a:rPr lang="ru-RU" sz="1600" dirty="0" smtClean="0"/>
              <a:t>обстоятельства </a:t>
            </a:r>
            <a:r>
              <a:rPr lang="ru-RU" sz="1600" b="1" dirty="0" smtClean="0">
                <a:solidFill>
                  <a:srgbClr val="C00000"/>
                </a:solidFill>
              </a:rPr>
              <a:t>подконтрольности</a:t>
            </a:r>
            <a:r>
              <a:rPr lang="ru-RU" sz="1600" b="1" dirty="0" smtClean="0"/>
              <a:t> субъектов проверяемому налогоплательщику, что исключает наличие у формальных участников самостоятельных доходов по сделкам.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Письмо ФНС России от 11.08.2017 № СА-4-7/15895@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3" name="Прямоугольник 2"/>
          <p:cNvSpPr txBox="1"/>
          <p:nvPr/>
        </p:nvSpPr>
        <p:spPr>
          <a:xfrm>
            <a:off x="707492" y="1252601"/>
            <a:ext cx="2519612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Определение</a:t>
            </a:r>
            <a:r>
              <a:rPr dirty="0"/>
              <a:t>  ВС РФ </a:t>
            </a:r>
            <a:r>
              <a:rPr dirty="0" err="1"/>
              <a:t>от</a:t>
            </a:r>
            <a:r>
              <a:rPr dirty="0"/>
              <a:t> 05.09.2018 </a:t>
            </a:r>
          </a:p>
          <a:p>
            <a:pPr>
              <a:defRPr sz="20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№ 308-КГ18-12753 </a:t>
            </a:r>
          </a:p>
          <a:p>
            <a:pPr>
              <a:defRPr sz="20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делу</a:t>
            </a:r>
            <a:r>
              <a:rPr dirty="0"/>
              <a:t> </a:t>
            </a:r>
            <a:endParaRPr lang="ru-RU" dirty="0" smtClean="0"/>
          </a:p>
          <a:p>
            <a:pPr>
              <a:defRPr sz="20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smtClean="0"/>
              <a:t>№ </a:t>
            </a:r>
            <a:r>
              <a:rPr dirty="0"/>
              <a:t>А32-44581/2017</a:t>
            </a:r>
          </a:p>
        </p:txBody>
      </p:sp>
      <p:pic>
        <p:nvPicPr>
          <p:cNvPr id="504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32697" y="1184312"/>
            <a:ext cx="5034735" cy="31812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2"/>
          <p:cNvSpPr txBox="1"/>
          <p:nvPr/>
        </p:nvSpPr>
        <p:spPr>
          <a:xfrm>
            <a:off x="220583" y="303155"/>
            <a:ext cx="40543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Формальное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дробление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бизнеса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6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959796"/>
            <a:ext cx="9144000" cy="4183703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TextBox 2"/>
          <p:cNvSpPr txBox="1"/>
          <p:nvPr/>
        </p:nvSpPr>
        <p:spPr>
          <a:xfrm>
            <a:off x="220583" y="303155"/>
            <a:ext cx="40543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Формальное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дробление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бизнеса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7473" y="227023"/>
            <a:ext cx="530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Дробление и родственные отношения:</a:t>
            </a:r>
          </a:p>
          <a:p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удебная практика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678" y="1299079"/>
            <a:ext cx="85638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b="1" dirty="0" smtClean="0"/>
          </a:p>
          <a:p>
            <a:pPr marL="285750" indent="-285750"/>
            <a:r>
              <a:rPr lang="ru-RU" b="1" dirty="0" smtClean="0">
                <a:solidFill>
                  <a:srgbClr val="C00000"/>
                </a:solidFill>
              </a:rPr>
              <a:t>Отрицательная: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Определение ВС РФ от 19.01.2018 года № 307-КГ18-21360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Постановление 4 ААС СКО от 28.09.2018 года № А78-10829/2016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Определение Верховного суда от 25.02.2019 года № 306-КГ18-25938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/>
            <a:r>
              <a:rPr lang="ru-RU" b="1" dirty="0" smtClean="0">
                <a:solidFill>
                  <a:srgbClr val="C00000"/>
                </a:solidFill>
              </a:rPr>
              <a:t>Положительная в части корректировки НДС (налог в т. ч. в цене)</a:t>
            </a:r>
          </a:p>
          <a:p>
            <a:pPr marL="285750" indent="-285750"/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Постановление Первого ААС от 23.01.2019 № А43-34020/2017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865331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209394" y="1773621"/>
            <a:ext cx="4816366" cy="9538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9632" y="1042602"/>
            <a:ext cx="3928771" cy="40358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693680" y="4048585"/>
            <a:ext cx="3064817" cy="1029913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1797" y="157682"/>
            <a:ext cx="823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Дробление и корректировка налоговых обязательств: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пример из практики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8403" y="974310"/>
            <a:ext cx="490622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Постановление 1ААС от 23.01.2019 № 01АП-9729/2018 </a:t>
            </a:r>
          </a:p>
          <a:p>
            <a:r>
              <a:rPr lang="ru-RU" sz="1200" dirty="0" smtClean="0"/>
              <a:t>(дело №А43-34020/2017)</a:t>
            </a:r>
          </a:p>
          <a:p>
            <a:r>
              <a:rPr lang="ru-RU" sz="1200" b="1" dirty="0" smtClean="0"/>
              <a:t>ООО «Управляющая компания «Русское поле»</a:t>
            </a:r>
          </a:p>
          <a:p>
            <a:r>
              <a:rPr lang="ru-RU" sz="1200" b="1" dirty="0" smtClean="0"/>
              <a:t>ВНП-доначисление </a:t>
            </a:r>
            <a:r>
              <a:rPr lang="ru-RU" sz="1200" b="1" dirty="0" smtClean="0">
                <a:solidFill>
                  <a:srgbClr val="C00000"/>
                </a:solidFill>
              </a:rPr>
              <a:t>83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000 000 руб.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Решение суда: уменьшить НП и НДС до 31 000 000 руб.</a:t>
            </a:r>
          </a:p>
          <a:p>
            <a:pPr algn="just"/>
            <a:r>
              <a:rPr lang="ru-RU" sz="1100" b="1" dirty="0" smtClean="0">
                <a:solidFill>
                  <a:srgbClr val="C00000"/>
                </a:solidFill>
              </a:rPr>
              <a:t>Неверное исчисление НДС сверх выручки. </a:t>
            </a:r>
            <a:r>
              <a:rPr lang="ru-RU" sz="1100" dirty="0">
                <a:solidFill>
                  <a:schemeClr val="tx1"/>
                </a:solidFill>
              </a:rPr>
              <a:t>Исчисляя НДС сверх выручки, </a:t>
            </a:r>
            <a:r>
              <a:rPr lang="ru-RU" sz="1100" dirty="0" smtClean="0">
                <a:solidFill>
                  <a:schemeClr val="tx1"/>
                </a:solidFill>
              </a:rPr>
              <a:t>НО произвел </a:t>
            </a:r>
            <a:r>
              <a:rPr lang="ru-RU" sz="1100" dirty="0">
                <a:solidFill>
                  <a:schemeClr val="tx1"/>
                </a:solidFill>
              </a:rPr>
              <a:t>неверный расчет налогооблагаемой базы по </a:t>
            </a:r>
            <a:r>
              <a:rPr lang="ru-RU" sz="1100" dirty="0" smtClean="0">
                <a:solidFill>
                  <a:schemeClr val="tx1"/>
                </a:solidFill>
              </a:rPr>
              <a:t>НП. </a:t>
            </a:r>
            <a:r>
              <a:rPr lang="ru-RU" sz="1100" dirty="0">
                <a:solidFill>
                  <a:schemeClr val="tx1"/>
                </a:solidFill>
              </a:rPr>
              <a:t>При уменьшении дохода на величину НДС совокупный результат хозяйственной деятельности всех </a:t>
            </a:r>
            <a:r>
              <a:rPr lang="ru-RU" sz="1100" dirty="0" smtClean="0">
                <a:solidFill>
                  <a:schemeClr val="tx1"/>
                </a:solidFill>
              </a:rPr>
              <a:t>контрагентов УК является </a:t>
            </a:r>
            <a:r>
              <a:rPr lang="ru-RU" sz="1100" dirty="0">
                <a:solidFill>
                  <a:schemeClr val="tx1"/>
                </a:solidFill>
              </a:rPr>
              <a:t>отрицательным, то есть </a:t>
            </a:r>
            <a:r>
              <a:rPr lang="ru-RU" sz="1100" dirty="0" smtClean="0">
                <a:solidFill>
                  <a:schemeClr val="tx1"/>
                </a:solidFill>
              </a:rPr>
              <a:t>убыточным.</a:t>
            </a:r>
            <a:endParaRPr lang="ru-RU" sz="11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100" b="1" dirty="0" smtClean="0"/>
              <a:t>Позиция НО: </a:t>
            </a:r>
            <a:r>
              <a:rPr lang="ru-RU" sz="1100" dirty="0" smtClean="0"/>
              <a:t>занижение </a:t>
            </a:r>
            <a:r>
              <a:rPr lang="ru-RU" sz="1100" dirty="0"/>
              <a:t>Обществом доходов от реализации товара через взаимозависимых и подконтрольных </a:t>
            </a:r>
            <a:r>
              <a:rPr lang="ru-RU" sz="1100" dirty="0" smtClean="0"/>
              <a:t>«</a:t>
            </a:r>
            <a:r>
              <a:rPr lang="ru-RU" sz="1100" dirty="0" err="1" smtClean="0"/>
              <a:t>спецрежимников</a:t>
            </a:r>
            <a:r>
              <a:rPr lang="ru-RU" sz="1100" dirty="0" smtClean="0"/>
              <a:t>» путем </a:t>
            </a:r>
            <a:r>
              <a:rPr lang="ru-RU" sz="1100" dirty="0"/>
              <a:t>применения схемы «дробления бизнеса». </a:t>
            </a:r>
            <a:r>
              <a:rPr lang="ru-RU" sz="1100" b="1" dirty="0" smtClean="0"/>
              <a:t>Нет деловой цели, только налоговая выгода.</a:t>
            </a:r>
            <a:endParaRPr lang="ru-RU" sz="1100" b="1" dirty="0">
              <a:solidFill>
                <a:srgbClr val="C00000"/>
              </a:solidFill>
            </a:endParaRPr>
          </a:p>
          <a:p>
            <a:pPr algn="just"/>
            <a:r>
              <a:rPr lang="ru-RU" sz="1100" dirty="0" smtClean="0"/>
              <a:t>ООО «УК «Русское поле» - реализация продукции, продвижение продукции, реклама товарного знака по ТВ, радио, рекламные акции.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Признаки: </a:t>
            </a:r>
          </a:p>
          <a:p>
            <a:pPr algn="just"/>
            <a:r>
              <a:rPr lang="ru-RU" sz="1100" b="1" dirty="0" smtClean="0">
                <a:solidFill>
                  <a:srgbClr val="C00000"/>
                </a:solidFill>
              </a:rPr>
              <a:t>-взаимозависимость УК и 7 ООО (родственные отношения учредителей, руководителей);</a:t>
            </a:r>
          </a:p>
          <a:p>
            <a:pPr algn="just"/>
            <a:r>
              <a:rPr lang="ru-RU" sz="1100" b="1" dirty="0" smtClean="0">
                <a:solidFill>
                  <a:srgbClr val="C00000"/>
                </a:solidFill>
              </a:rPr>
              <a:t>-одна вывеска, использование 7 ООО оборудования УК</a:t>
            </a:r>
          </a:p>
          <a:p>
            <a:pPr algn="just"/>
            <a:r>
              <a:rPr lang="ru-RU" sz="1100" b="1" dirty="0" smtClean="0">
                <a:solidFill>
                  <a:srgbClr val="C00000"/>
                </a:solidFill>
              </a:rPr>
              <a:t>-допросы работников: трудоустройство и контроль цен УК, перевод работников между 7 ООО</a:t>
            </a:r>
          </a:p>
          <a:p>
            <a:pPr algn="just"/>
            <a:r>
              <a:rPr lang="ru-RU" sz="1100" b="1" dirty="0" smtClean="0">
                <a:solidFill>
                  <a:srgbClr val="C00000"/>
                </a:solidFill>
              </a:rPr>
              <a:t>-один вид деятельности</a:t>
            </a:r>
          </a:p>
          <a:p>
            <a:pPr algn="just"/>
            <a:r>
              <a:rPr lang="ru-RU" sz="1100" b="1" dirty="0" smtClean="0"/>
              <a:t>…</a:t>
            </a:r>
            <a:endParaRPr lang="ru-RU" sz="1100" b="1" dirty="0"/>
          </a:p>
        </p:txBody>
      </p:sp>
      <p:sp>
        <p:nvSpPr>
          <p:cNvPr id="8" name="Овал 7"/>
          <p:cNvSpPr/>
          <p:nvPr/>
        </p:nvSpPr>
        <p:spPr>
          <a:xfrm>
            <a:off x="372066" y="1350378"/>
            <a:ext cx="1179261" cy="7504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Золотая курочка</a:t>
            </a:r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>
            <a:off x="384679" y="2228591"/>
            <a:ext cx="1154036" cy="75043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Куриный рай</a:t>
            </a:r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2908210" y="2246206"/>
            <a:ext cx="1179261" cy="75043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Девять полей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08210" y="1368797"/>
            <a:ext cx="1179261" cy="75043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Пять</a:t>
            </a:r>
          </a:p>
          <a:p>
            <a:pPr algn="ctr"/>
            <a:r>
              <a:rPr lang="ru-RU" sz="1200" dirty="0" smtClean="0"/>
              <a:t>полей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1636459" y="2234245"/>
            <a:ext cx="1179261" cy="75043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Гребешок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1636459" y="3162133"/>
            <a:ext cx="1179261" cy="7504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Александров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1636459" y="1359588"/>
            <a:ext cx="1179261" cy="75043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Семь полей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3609" y="1042602"/>
            <a:ext cx="1900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Розничная торговля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672770" y="2942320"/>
            <a:ext cx="4010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Один товарный знак «Павловская курочка»</a:t>
            </a:r>
            <a:endParaRPr lang="ru-RU" sz="1100" dirty="0"/>
          </a:p>
        </p:txBody>
      </p:sp>
      <p:sp>
        <p:nvSpPr>
          <p:cNvPr id="17" name="Овал 16"/>
          <p:cNvSpPr/>
          <p:nvPr/>
        </p:nvSpPr>
        <p:spPr>
          <a:xfrm>
            <a:off x="1617537" y="4271303"/>
            <a:ext cx="1179261" cy="7504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УК «Русское поле»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3928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7427" y="1101092"/>
            <a:ext cx="8489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b="1" dirty="0" smtClean="0"/>
              <a:t>Определение Верховного суда от 25.02.2019 года № 306-КГ18-25938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552" y="331076"/>
            <a:ext cx="438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Судебная практика отрицательная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3662" y="1474078"/>
            <a:ext cx="36970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Взаимозависимость и общие торговые площади двух ИП (ЕНВД)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повод заявить о незаконном дроблении бизнеса и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доначислить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налоги по общей системе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налогобложения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5897" y="1797269"/>
            <a:ext cx="4327634" cy="27589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0262" y="2680138"/>
            <a:ext cx="1489841" cy="9932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ИП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невестка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53710" y="2690648"/>
            <a:ext cx="1489841" cy="9932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ИП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свекр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5703" y="1915510"/>
            <a:ext cx="2743200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 один арендодатель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8407" y="4012324"/>
            <a:ext cx="288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Один вид деятельности  </a:t>
            </a:r>
          </a:p>
          <a:p>
            <a:pPr algn="ctr"/>
            <a:r>
              <a:rPr lang="ru-RU" sz="1200" b="1" dirty="0" smtClean="0"/>
              <a:t>торговля запчастями</a:t>
            </a:r>
            <a:endParaRPr lang="ru-RU" sz="12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10959" y="2886680"/>
            <a:ext cx="39019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единое торговое пространство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складские помещения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кассовая зона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единый вход для покупателей и одна вывеска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на содержание имущества несла невестка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активов и ОС у свекра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9570" y="1072644"/>
            <a:ext cx="44931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Решение АС Волгоградской области от 28.01.2019 по делу № А12-36250/2018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(апелляция 29.04.2019)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Цена вопроса: 18 000 000 руб.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Позиция 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Схема дробления путем включения в цепочку по «рознице» взаимозависимого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спецрежимника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адрес, адрес регистрации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-ООО единственный поставщик для ИП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-Подбор персонала для ИП осуществляет ООО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-Большая дебиторская задолженность ИП перед ООО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 суда: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установлены обстоятельства,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свидетельствующие,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 основной целью совершения сделки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неуплата (неполная уплата)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поскольку потери бюджета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совершении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ООО операций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ИП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отсутствуют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Получение заявителем того же результата экономической деятельности при совершении иных, не запрещенных законодательством, сделок (операций) не может рассматриваться в качестве самостоятельного основания для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отказа. </a:t>
            </a:r>
          </a:p>
          <a:p>
            <a:pPr algn="just"/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Дробление и родственные отношения: </a:t>
            </a:r>
          </a:p>
          <a:p>
            <a:r>
              <a:rPr lang="ru-RU" b="1" dirty="0" smtClean="0"/>
              <a:t>положительная судебная практика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1443" y="4174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3960" y="1072644"/>
            <a:ext cx="4174709" cy="37326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47551" y="1095983"/>
            <a:ext cx="2056874" cy="12054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 </a:t>
            </a:r>
            <a:r>
              <a:rPr lang="ru-RU" sz="1100" b="1" dirty="0" smtClean="0"/>
              <a:t>ООО «</a:t>
            </a:r>
            <a:r>
              <a:rPr lang="ru-RU" sz="1100" b="1" dirty="0" err="1" smtClean="0"/>
              <a:t>Оптима</a:t>
            </a:r>
            <a:r>
              <a:rPr lang="ru-RU" sz="1100" b="1" dirty="0" smtClean="0"/>
              <a:t>-торг»</a:t>
            </a:r>
          </a:p>
          <a:p>
            <a:pPr algn="ctr"/>
            <a:r>
              <a:rPr lang="ru-RU" sz="1100" dirty="0" err="1" smtClean="0"/>
              <a:t>учр.Вавилов</a:t>
            </a:r>
            <a:endParaRPr lang="ru-RU" sz="1100" dirty="0" smtClean="0"/>
          </a:p>
          <a:p>
            <a:pPr algn="ctr"/>
            <a:r>
              <a:rPr lang="ru-RU" sz="1100" dirty="0" err="1"/>
              <a:t>р</a:t>
            </a:r>
            <a:r>
              <a:rPr lang="ru-RU" sz="1100" dirty="0" err="1" smtClean="0"/>
              <a:t>ук.Вавилова</a:t>
            </a:r>
            <a:r>
              <a:rPr lang="ru-RU" sz="1100" dirty="0" smtClean="0"/>
              <a:t> (жена)</a:t>
            </a:r>
          </a:p>
          <a:p>
            <a:pPr algn="ctr"/>
            <a:r>
              <a:rPr lang="ru-RU" sz="1100" dirty="0" smtClean="0"/>
              <a:t>опт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ОСНО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85567" y="3459372"/>
            <a:ext cx="1993812" cy="119693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ИП Вавилов</a:t>
            </a:r>
          </a:p>
          <a:p>
            <a:pPr algn="ctr"/>
            <a:r>
              <a:rPr lang="ru-RU" sz="1100" dirty="0" smtClean="0"/>
              <a:t>розница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ЕНВД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185567" y="2366489"/>
            <a:ext cx="763051" cy="1144995"/>
          </a:xfrm>
          <a:prstGeom prst="downArrow">
            <a:avLst>
              <a:gd name="adj1" fmla="val 665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solidFill>
                  <a:schemeClr val="tx1"/>
                </a:solidFill>
              </a:rPr>
              <a:t>Пос</a:t>
            </a:r>
            <a:endParaRPr lang="ru-RU" sz="900" b="1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 err="1">
                <a:solidFill>
                  <a:schemeClr val="tx1"/>
                </a:solidFill>
              </a:rPr>
              <a:t>т</a:t>
            </a:r>
            <a:r>
              <a:rPr lang="ru-RU" sz="900" b="1" dirty="0" err="1" smtClean="0">
                <a:solidFill>
                  <a:schemeClr val="tx1"/>
                </a:solidFill>
              </a:rPr>
              <a:t>авка</a:t>
            </a:r>
            <a:endParaRPr lang="ru-RU" sz="9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900" b="1" dirty="0" err="1" smtClean="0">
                <a:solidFill>
                  <a:schemeClr val="tx1"/>
                </a:solidFill>
              </a:rPr>
              <a:t>това</a:t>
            </a:r>
            <a:endParaRPr lang="ru-RU" sz="900" b="1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ров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2339601" y="2345908"/>
            <a:ext cx="745183" cy="1081933"/>
          </a:xfrm>
          <a:prstGeom prst="upArrow">
            <a:avLst>
              <a:gd name="adj1" fmla="val 686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Транспорт</a:t>
            </a:r>
          </a:p>
          <a:p>
            <a:pPr algn="ctr"/>
            <a:r>
              <a:rPr lang="ru-RU" sz="900" b="1" dirty="0" err="1">
                <a:solidFill>
                  <a:schemeClr val="tx1"/>
                </a:solidFill>
              </a:rPr>
              <a:t>ные</a:t>
            </a:r>
            <a:endParaRPr lang="ru-RU" sz="900" b="1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</a:rPr>
              <a:t> услуги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128" y="1217098"/>
            <a:ext cx="2648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Взаимозависимые</a:t>
            </a:r>
          </a:p>
          <a:p>
            <a:r>
              <a:rPr lang="ru-RU" sz="1100" b="1" dirty="0" smtClean="0">
                <a:solidFill>
                  <a:srgbClr val="C00000"/>
                </a:solidFill>
              </a:rPr>
              <a:t> лица</a:t>
            </a:r>
            <a:endParaRPr lang="ru-RU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898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Дробление и родственные отношения: </a:t>
            </a:r>
          </a:p>
          <a:p>
            <a:r>
              <a:rPr lang="ru-RU" sz="1600" b="1" dirty="0" smtClean="0"/>
              <a:t>ПОЛОЖИТЕЛЬНАЯ судебная практика</a:t>
            </a:r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12596" y="896183"/>
            <a:ext cx="47289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Постановление Пятнадцатого ААС от 03.04.2019 года по делу № А53-16343/2018     </a:t>
            </a:r>
            <a:r>
              <a:rPr lang="ru-RU" sz="1600" b="1" dirty="0" smtClean="0">
                <a:solidFill>
                  <a:srgbClr val="C00000"/>
                </a:solidFill>
              </a:rPr>
              <a:t>+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33 000 000 руб.</a:t>
            </a:r>
          </a:p>
          <a:p>
            <a:pPr algn="just"/>
            <a:endParaRPr lang="ru-RU" sz="1400" dirty="0" smtClean="0">
              <a:solidFill>
                <a:srgbClr val="C00000"/>
              </a:solidFill>
            </a:endParaRPr>
          </a:p>
          <a:p>
            <a:pPr algn="just"/>
            <a:r>
              <a:rPr lang="ru-RU" sz="1200" b="1" dirty="0" smtClean="0"/>
              <a:t>Позиция НО: </a:t>
            </a:r>
            <a:r>
              <a:rPr lang="ru-RU" sz="1200" dirty="0" smtClean="0"/>
              <a:t>ООО и ИП являются аффилированными лицами, анализ распределения расходов от реализации товаров создало схему, прикрытие фактической деятельность 1 субъекта – самого ООО. Экономия на НП и НДС (ИП на ЕНВД).</a:t>
            </a:r>
          </a:p>
          <a:p>
            <a:pPr algn="just"/>
            <a:r>
              <a:rPr lang="ru-RU" sz="1200" b="1" dirty="0" smtClean="0"/>
              <a:t>-Один </a:t>
            </a:r>
            <a:r>
              <a:rPr lang="en-US" sz="1200" b="1" dirty="0" smtClean="0"/>
              <a:t>IP-</a:t>
            </a:r>
            <a:r>
              <a:rPr lang="ru-RU" sz="1200" b="1" dirty="0" smtClean="0"/>
              <a:t>адрес, бухгалтер, контактный номер телефона</a:t>
            </a:r>
          </a:p>
          <a:p>
            <a:pPr algn="just"/>
            <a:r>
              <a:rPr lang="ru-RU" sz="1200" b="1" dirty="0" smtClean="0"/>
              <a:t>-Общие ресурсы</a:t>
            </a:r>
          </a:p>
          <a:p>
            <a:pPr algn="just"/>
            <a:r>
              <a:rPr lang="ru-RU" sz="1200" b="1" dirty="0" smtClean="0"/>
              <a:t>-Нет деловой цели сделок, только налоговая выгода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Вывод суда: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-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учитывая разные виды деятельности, невозможно делать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вывод об искусственном "дроблении бизнеса" с целью ННВ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- у ИП были и другие поставщики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</a:rPr>
              <a:t>у ИП есть необходимый персонал, имущество, взятое в аренду, и расчетные банковские счета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4366" y="1064173"/>
            <a:ext cx="3933495" cy="37521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66649" y="1253358"/>
            <a:ext cx="1899745" cy="119817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ООО «ЯНА»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Отец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ПРОИЗВОДСТВО МЕБЕЛИ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4097" y="3526222"/>
            <a:ext cx="1899745" cy="119817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ИП Канина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ЕНВД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Дочь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РОЗНИЧНАЯ ПРОДАЖА МЕБЕЛИ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489" y="1340069"/>
            <a:ext cx="33107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 smtClean="0">
                <a:solidFill>
                  <a:srgbClr val="C00000"/>
                </a:solidFill>
              </a:rPr>
              <a:t>Аффилированные</a:t>
            </a:r>
            <a:endParaRPr lang="ru-RU" sz="1100" b="1" dirty="0" smtClean="0">
              <a:solidFill>
                <a:srgbClr val="C00000"/>
              </a:solidFill>
            </a:endParaRPr>
          </a:p>
          <a:p>
            <a:r>
              <a:rPr lang="ru-RU" sz="1100" b="1" dirty="0" smtClean="0">
                <a:solidFill>
                  <a:srgbClr val="C00000"/>
                </a:solidFill>
              </a:rPr>
              <a:t> лица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40069" y="2546131"/>
            <a:ext cx="1450428" cy="938048"/>
          </a:xfrm>
          <a:prstGeom prst="downArrow">
            <a:avLst>
              <a:gd name="adj1" fmla="val 79348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поставка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0651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9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3362" y="1996819"/>
            <a:ext cx="3059932" cy="2776219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TextBox 1"/>
          <p:cNvSpPr txBox="1"/>
          <p:nvPr/>
        </p:nvSpPr>
        <p:spPr>
          <a:xfrm>
            <a:off x="141411" y="952014"/>
            <a:ext cx="280831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b="1" dirty="0" err="1" smtClean="0"/>
              <a:t>Д</a:t>
            </a:r>
            <a:r>
              <a:rPr b="1" dirty="0" err="1" smtClean="0"/>
              <a:t>робление</a:t>
            </a:r>
            <a:r>
              <a:rPr b="1" dirty="0" smtClean="0"/>
              <a:t> </a:t>
            </a:r>
            <a:r>
              <a:rPr b="1" dirty="0"/>
              <a:t>и </a:t>
            </a:r>
            <a:r>
              <a:rPr b="1" dirty="0" err="1"/>
              <a:t>допросы</a:t>
            </a:r>
            <a:endParaRPr b="1" dirty="0"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Постановление</a:t>
            </a:r>
            <a:r>
              <a:rPr dirty="0"/>
              <a:t> АС ЗСО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от</a:t>
            </a:r>
            <a:r>
              <a:rPr dirty="0"/>
              <a:t> 22.11.2018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№ А67-4208-2017</a:t>
            </a:r>
          </a:p>
        </p:txBody>
      </p:sp>
      <p:sp>
        <p:nvSpPr>
          <p:cNvPr id="511" name="TextBox 2"/>
          <p:cNvSpPr txBox="1"/>
          <p:nvPr/>
        </p:nvSpPr>
        <p:spPr>
          <a:xfrm>
            <a:off x="4083269" y="924239"/>
            <a:ext cx="5060731" cy="403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>
                <a:solidFill>
                  <a:srgbClr val="2F2F2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Налоговой</a:t>
            </a:r>
            <a:r>
              <a:rPr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инспекции</a:t>
            </a:r>
            <a:r>
              <a:rPr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помогли</a:t>
            </a:r>
            <a:r>
              <a:rPr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работники</a:t>
            </a:r>
            <a:r>
              <a:rPr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компании</a:t>
            </a:r>
            <a:r>
              <a:rPr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1600" dirty="0">
                <a:latin typeface="Times New Roman" pitchFamily="18" charset="0"/>
                <a:cs typeface="Times New Roman" pitchFamily="18" charset="0"/>
              </a:rPr>
            </a:br>
            <a:r>
              <a:rPr sz="1600" b="1" i="1" dirty="0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«</a:t>
            </a:r>
            <a:r>
              <a:rPr sz="1600" b="1" i="1" dirty="0" err="1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Мы</a:t>
            </a:r>
            <a:r>
              <a:rPr sz="1600" b="1" i="1" dirty="0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 </a:t>
            </a:r>
            <a:r>
              <a:rPr sz="1600" b="1" i="1" dirty="0" err="1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не</a:t>
            </a:r>
            <a:r>
              <a:rPr sz="1600" b="1" i="1" dirty="0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 </a:t>
            </a:r>
            <a:r>
              <a:rPr sz="1600" b="1" i="1" dirty="0" err="1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знали</a:t>
            </a:r>
            <a:r>
              <a:rPr sz="1600" b="1" i="1" dirty="0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, </a:t>
            </a:r>
            <a:r>
              <a:rPr sz="1600" b="1" i="1" dirty="0" err="1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где</a:t>
            </a:r>
            <a:r>
              <a:rPr sz="1600" b="1" i="1" dirty="0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 </a:t>
            </a:r>
            <a:r>
              <a:rPr sz="1600" b="1" i="1" dirty="0" err="1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будем</a:t>
            </a:r>
            <a:r>
              <a:rPr sz="1600" b="1" i="1" dirty="0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 </a:t>
            </a:r>
            <a:r>
              <a:rPr sz="1600" b="1" i="1" dirty="0" err="1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работать</a:t>
            </a:r>
            <a:r>
              <a:rPr sz="1600" b="1" i="1" dirty="0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, и </a:t>
            </a:r>
            <a:r>
              <a:rPr sz="1600" b="1" i="1" dirty="0" err="1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кто</a:t>
            </a:r>
            <a:r>
              <a:rPr sz="1600" b="1" i="1" dirty="0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 </a:t>
            </a:r>
            <a:r>
              <a:rPr sz="1600" b="1" i="1" dirty="0" err="1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будет</a:t>
            </a:r>
            <a:r>
              <a:rPr sz="1600" b="1" i="1" dirty="0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 </a:t>
            </a:r>
            <a:r>
              <a:rPr sz="1600" b="1" i="1" dirty="0" err="1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нашим</a:t>
            </a:r>
            <a:r>
              <a:rPr sz="1600" b="1" i="1" dirty="0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 </a:t>
            </a:r>
            <a:r>
              <a:rPr sz="1600" b="1" i="1" dirty="0" err="1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работодателем</a:t>
            </a:r>
            <a:r>
              <a:rPr sz="1600" b="1" i="1" dirty="0">
                <a:latin typeface="Times New Roman" pitchFamily="18" charset="0"/>
                <a:ea typeface="Roboto Regular"/>
                <a:cs typeface="Times New Roman" pitchFamily="18" charset="0"/>
                <a:sym typeface="Roboto Regular"/>
              </a:rPr>
              <a:t>».</a:t>
            </a:r>
          </a:p>
          <a:p>
            <a:pPr>
              <a:defRPr sz="14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Зарплату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нам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выдавал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сотрудники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участников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схемы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знали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лицо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директора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defRPr sz="14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Нам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говорили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зачем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переводили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сотрудников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одной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другую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Просто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подписывали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defRPr sz="14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носили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одинаковую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 err="1">
                <a:latin typeface="Times New Roman" pitchFamily="18" charset="0"/>
                <a:cs typeface="Times New Roman" pitchFamily="18" charset="0"/>
              </a:rPr>
              <a:t>спецодежду</a:t>
            </a:r>
            <a:r>
              <a:rPr sz="1600" b="1" i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defRPr sz="14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1400">
                <a:solidFill>
                  <a:srgbClr val="2F2F2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Определении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ВС РФ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15.01.2018 г. №307-КГ17-20300 (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№А42-6484/2016)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генеральный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признался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создал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ООО «2»,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ООО «1»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слетело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с УСН.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492" y="27942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>
                <a:solidFill>
                  <a:schemeClr val="bg1"/>
                </a:solidFill>
              </a:rPr>
              <a:t>ДОПРОСЫ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7" name="Скругленный прямоугольник 3"/>
          <p:cNvSpPr/>
          <p:nvPr/>
        </p:nvSpPr>
        <p:spPr>
          <a:xfrm>
            <a:off x="1907703" y="1426723"/>
            <a:ext cx="5541405" cy="894857"/>
          </a:xfrm>
          <a:prstGeom prst="roundRect">
            <a:avLst>
              <a:gd name="adj" fmla="val 16667"/>
            </a:avLst>
          </a:prstGeom>
          <a:solidFill>
            <a:srgbClr val="AAB0C8"/>
          </a:solidFill>
          <a:ln>
            <a:solidFill>
              <a:srgbClr val="373D5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8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87313"/>
            <a:ext cx="5980113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000" dirty="0" smtClean="0">
                <a:solidFill>
                  <a:schemeClr val="bg1"/>
                </a:solidFill>
              </a:rPr>
              <a:t>Допросы покупателей в раскрытии схем дробления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519" name="Объект 2"/>
          <p:cNvSpPr txBox="1">
            <a:spLocks noGrp="1"/>
          </p:cNvSpPr>
          <p:nvPr>
            <p:ph type="body" sz="quarter" idx="4294967295"/>
          </p:nvPr>
        </p:nvSpPr>
        <p:spPr>
          <a:xfrm>
            <a:off x="3439346" y="1623028"/>
            <a:ext cx="2386012" cy="292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50391">
              <a:lnSpc>
                <a:spcPct val="80000"/>
              </a:lnSpc>
              <a:spcBef>
                <a:spcPts val="300"/>
              </a:spcBef>
              <a:buSzTx/>
              <a:buNone/>
              <a:defRPr sz="1488" b="1"/>
            </a:lvl1pPr>
          </a:lstStyle>
          <a:p>
            <a:r>
              <a:rPr dirty="0"/>
              <a:t>ПОКУПАТЕЛИ</a:t>
            </a:r>
          </a:p>
        </p:txBody>
      </p:sp>
      <p:sp>
        <p:nvSpPr>
          <p:cNvPr id="520" name="Стрелка вниз 6"/>
          <p:cNvSpPr/>
          <p:nvPr/>
        </p:nvSpPr>
        <p:spPr>
          <a:xfrm rot="10800000" flipH="1">
            <a:off x="1907706" y="2321578"/>
            <a:ext cx="2157029" cy="1080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chemeClr val="accent5">
                  <a:hueOff val="-152106"/>
                  <a:satOff val="-6869"/>
                  <a:lumOff val="18972"/>
                </a:schemeClr>
              </a:gs>
              <a:gs pos="45000">
                <a:srgbClr val="E6CCC5"/>
              </a:gs>
              <a:gs pos="100000">
                <a:schemeClr val="accent5">
                  <a:hueOff val="-173998"/>
                  <a:satOff val="6983"/>
                  <a:lumOff val="32508"/>
                </a:schemeClr>
              </a:gs>
            </a:gsLst>
            <a:path path="circle">
              <a:fillToRect l="37721" t="-19636" r="62278" b="119636"/>
            </a:path>
          </a:gradFill>
          <a:ln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1" name="Объект 2"/>
          <p:cNvSpPr txBox="1"/>
          <p:nvPr/>
        </p:nvSpPr>
        <p:spPr>
          <a:xfrm>
            <a:off x="2084511" y="2678184"/>
            <a:ext cx="1832993" cy="291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612648">
              <a:lnSpc>
                <a:spcPct val="80000"/>
              </a:lnSpc>
              <a:spcBef>
                <a:spcPts val="300"/>
              </a:spcBef>
              <a:defRPr sz="1474" b="1" baseline="29014"/>
            </a:lvl1pPr>
          </a:lstStyle>
          <a:p>
            <a:r>
              <a:t>149 млн. руб.</a:t>
            </a:r>
          </a:p>
        </p:txBody>
      </p:sp>
      <p:sp>
        <p:nvSpPr>
          <p:cNvPr id="522" name="Стрелка вниз 8"/>
          <p:cNvSpPr/>
          <p:nvPr/>
        </p:nvSpPr>
        <p:spPr>
          <a:xfrm rot="10800000" flipH="1">
            <a:off x="5292080" y="2321578"/>
            <a:ext cx="2157029" cy="1080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-178979"/>
                  <a:satOff val="-15591"/>
                  <a:lumOff val="10269"/>
                </a:schemeClr>
              </a:gs>
              <a:gs pos="45000">
                <a:srgbClr val="FFEFCA"/>
              </a:gs>
              <a:gs pos="100000">
                <a:schemeClr val="accent4">
                  <a:hueOff val="-228788"/>
                  <a:satOff val="7246"/>
                  <a:lumOff val="21324"/>
                </a:schemeClr>
              </a:gs>
            </a:gsLst>
            <a:path path="circle">
              <a:fillToRect l="37721" t="-19636" r="62278" b="119636"/>
            </a:path>
          </a:gra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3" name="Объект 2"/>
          <p:cNvSpPr txBox="1"/>
          <p:nvPr/>
        </p:nvSpPr>
        <p:spPr>
          <a:xfrm>
            <a:off x="5468889" y="2678184"/>
            <a:ext cx="1832993" cy="291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612648">
              <a:lnSpc>
                <a:spcPct val="80000"/>
              </a:lnSpc>
              <a:spcBef>
                <a:spcPts val="300"/>
              </a:spcBef>
              <a:defRPr sz="1474" b="1" baseline="29014"/>
            </a:lvl1pPr>
          </a:lstStyle>
          <a:p>
            <a:r>
              <a:t>149 млн. руб.</a:t>
            </a:r>
          </a:p>
        </p:txBody>
      </p:sp>
      <p:grpSp>
        <p:nvGrpSpPr>
          <p:cNvPr id="2" name="Скругленный прямоугольник 10"/>
          <p:cNvGrpSpPr/>
          <p:nvPr/>
        </p:nvGrpSpPr>
        <p:grpSpPr>
          <a:xfrm>
            <a:off x="1907706" y="3315135"/>
            <a:ext cx="2157029" cy="1081844"/>
            <a:chOff x="0" y="0"/>
            <a:chExt cx="2157028" cy="1081842"/>
          </a:xfrm>
        </p:grpSpPr>
        <p:sp>
          <p:nvSpPr>
            <p:cNvPr id="524" name="Закругленный прямоугольник"/>
            <p:cNvSpPr/>
            <p:nvPr/>
          </p:nvSpPr>
          <p:spPr>
            <a:xfrm>
              <a:off x="0" y="0"/>
              <a:ext cx="2157029" cy="10818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5">
                    <a:hueOff val="-152106"/>
                    <a:satOff val="-6869"/>
                    <a:lumOff val="18972"/>
                  </a:schemeClr>
                </a:gs>
                <a:gs pos="45000">
                  <a:srgbClr val="E6CCC5"/>
                </a:gs>
                <a:gs pos="100000">
                  <a:schemeClr val="accent5">
                    <a:hueOff val="-173998"/>
                    <a:satOff val="6983"/>
                    <a:lumOff val="32508"/>
                  </a:schemeClr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5" name="Текст"/>
            <p:cNvSpPr txBox="1"/>
            <p:nvPr/>
          </p:nvSpPr>
          <p:spPr>
            <a:xfrm>
              <a:off x="52811" y="297818"/>
              <a:ext cx="2051406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527" name="Объект 2"/>
          <p:cNvSpPr txBox="1"/>
          <p:nvPr/>
        </p:nvSpPr>
        <p:spPr>
          <a:xfrm>
            <a:off x="1907706" y="3676899"/>
            <a:ext cx="2157029" cy="291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676655">
              <a:lnSpc>
                <a:spcPct val="80000"/>
              </a:lnSpc>
              <a:spcBef>
                <a:spcPts val="300"/>
              </a:spcBef>
              <a:defRPr sz="1480" b="1" baseline="29297"/>
            </a:lvl1pPr>
          </a:lstStyle>
          <a:p>
            <a:r>
              <a:t>ООО «ПМК-11» на УСН</a:t>
            </a:r>
          </a:p>
        </p:txBody>
      </p:sp>
      <p:sp>
        <p:nvSpPr>
          <p:cNvPr id="528" name="Скругленный прямоугольник 12"/>
          <p:cNvSpPr/>
          <p:nvPr/>
        </p:nvSpPr>
        <p:spPr>
          <a:xfrm>
            <a:off x="5295293" y="3298856"/>
            <a:ext cx="2157029" cy="109812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4">
                  <a:hueOff val="-178979"/>
                  <a:satOff val="-15591"/>
                  <a:lumOff val="10269"/>
                </a:schemeClr>
              </a:gs>
              <a:gs pos="45000">
                <a:srgbClr val="FFEFCA"/>
              </a:gs>
              <a:gs pos="100000">
                <a:schemeClr val="accent4">
                  <a:hueOff val="-228788"/>
                  <a:satOff val="7246"/>
                  <a:lumOff val="21324"/>
                </a:schemeClr>
              </a:gs>
            </a:gsLst>
            <a:path path="circle">
              <a:fillToRect l="37721" t="-19636" r="62278" b="119636"/>
            </a:path>
          </a:gra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" name="Объект 2"/>
          <p:cNvSpPr txBox="1"/>
          <p:nvPr/>
        </p:nvSpPr>
        <p:spPr>
          <a:xfrm>
            <a:off x="5295293" y="3528556"/>
            <a:ext cx="215702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2700" b="1" baseline="30000"/>
            </a:lvl1pPr>
          </a:lstStyle>
          <a:p>
            <a:r>
              <a:rPr sz="1800" dirty="0"/>
              <a:t>ООО «</a:t>
            </a:r>
            <a:r>
              <a:rPr sz="1800" dirty="0" err="1"/>
              <a:t>Соликамская</a:t>
            </a:r>
            <a:r>
              <a:rPr sz="1800" dirty="0"/>
              <a:t> ПМК-11» </a:t>
            </a:r>
            <a:r>
              <a:rPr sz="1800" dirty="0" err="1"/>
              <a:t>на</a:t>
            </a:r>
            <a:r>
              <a:rPr sz="1800" dirty="0"/>
              <a:t> УСН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486331" y="2421018"/>
            <a:ext cx="2352958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ID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ПРОСЛЕЖИВАЕМОСТИ ТОВАРА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5004233" y="2380117"/>
            <a:ext cx="482097" cy="335718"/>
          </a:xfrm>
          <a:prstGeom prst="mathEqual">
            <a:avLst>
              <a:gd name="adj1" fmla="val 18732"/>
              <a:gd name="adj2" fmla="val 14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6450" y="2421018"/>
            <a:ext cx="1967782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№ ТОВАРНОЙ ПОЗИЦИИ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570" y="2421018"/>
            <a:ext cx="1998405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№ ДЕКЛАРАЦИИ НА ТОВАРЫ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люс 26"/>
          <p:cNvSpPr/>
          <p:nvPr/>
        </p:nvSpPr>
        <p:spPr>
          <a:xfrm>
            <a:off x="2681975" y="2400853"/>
            <a:ext cx="354477" cy="312578"/>
          </a:xfrm>
          <a:prstGeom prst="mathPlus">
            <a:avLst>
              <a:gd name="adj1" fmla="val 12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vert="horz" lIns="68568" tIns="34284" rIns="68568" bIns="34284" rtlCol="0" anchor="ctr">
            <a:normAutofit/>
          </a:bodyPr>
          <a:lstStyle/>
          <a:p>
            <a:fld id="{95C69D2A-BEB4-4658-8CCE-F08F956F67BF}" type="slidenum">
              <a:rPr lang="ru-RU" smtClean="0">
                <a:solidFill>
                  <a:prstClr val="white"/>
                </a:solidFill>
                <a:cs typeface="Arial" panose="020B0604020202020204" pitchFamily="34" charset="0"/>
              </a:rPr>
              <a:pPr/>
              <a:t>4</a:t>
            </a:fld>
            <a:endParaRPr lang="ru-RU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5385"/>
            <a:ext cx="5853113" cy="374650"/>
          </a:xfrm>
        </p:spPr>
        <p:txBody>
          <a:bodyPr tIns="34290" bIns="34290">
            <a:noAutofit/>
          </a:bodyPr>
          <a:lstStyle/>
          <a:p>
            <a:pPr algn="ctr"/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ПРОСЛЕЖИВАЕМОСТИ </a:t>
            </a:r>
            <a:b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ИМПОРТНЫХ ТОВАРОВ</a:t>
            </a:r>
            <a:endParaRPr lang="ru-RU" sz="1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1187383" y="3865027"/>
            <a:ext cx="1035042" cy="392714"/>
          </a:xfrm>
          <a:prstGeom prst="rightArrow">
            <a:avLst>
              <a:gd name="adj1" fmla="val 50000"/>
              <a:gd name="adj2" fmla="val 54812"/>
            </a:avLst>
          </a:prstGeom>
          <a:solidFill>
            <a:srgbClr val="D6E1F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28259" y="4594105"/>
            <a:ext cx="1626309" cy="308092"/>
          </a:xfrm>
          <a:prstGeom prst="roundRect">
            <a:avLst/>
          </a:prstGeom>
          <a:solidFill>
            <a:srgbClr val="D6E1F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ФТС РОССИИ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87727" y="3597864"/>
            <a:ext cx="3591733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РЕАЛИЗАЦИЯ ТОВАРОВ ПРОСЛЕЖИВАЕМОСТИ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ЦЕПОЧКИ ДВИЖЕНИЯ ТОВАРОВ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РИСКИ И РАСХОЖДЕНИЯ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СТАТИСТИЧЕСКИЕ ПОКАЗАТЕЛИ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2760" y="2926420"/>
            <a:ext cx="3095417" cy="50013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НАЦИОНАЛЬНЫЙ И НАДНАЦИОНАЛЬНЫЙ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3568" y="1059585"/>
            <a:ext cx="7884876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ЦЕЛИ СИСТЕМЫ: </a:t>
            </a:r>
          </a:p>
          <a:p>
            <a:pPr marL="257175" indent="-257175">
              <a:spcAft>
                <a:spcPts val="90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УВЕЛИЧЕНИЕ СРЕДНЕЙ ТАМОЖЕННОЙ СТОИМОСТИ ПРОСЛЕЖИВАЕМЫХ ТОВАРОВ</a:t>
            </a:r>
          </a:p>
          <a:p>
            <a:pPr marL="257175" indent="-257175">
              <a:spcAft>
                <a:spcPts val="90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ОБЕЛЕНИЕ СЕКТОРОВ ЭКОНОМИКИ, СВЯЗАННЫХ С ПРОСЛЕЖИВАЕМЫМИ ТОВАРАМИ</a:t>
            </a:r>
          </a:p>
          <a:p>
            <a:pPr marL="257175" indent="-257175">
              <a:spcAft>
                <a:spcPts val="90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ПОВЫШЕНИЕ КОНКУРЕНТОСПОСОБНОСТИ ОТЕЧЕСТВЕННОГО ПРОИЗВОДСТВА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22720" y="2939022"/>
            <a:ext cx="1949893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2 СЕГМЕНТА СИСТЕМЫ: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49865" y="3248072"/>
            <a:ext cx="7504575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ФНС </a:t>
            </a:r>
            <a:r>
              <a:rPr lang="ru-RU" sz="1400" b="1" dirty="0" smtClean="0">
                <a:solidFill>
                  <a:srgbClr val="002060"/>
                </a:solidFill>
              </a:rPr>
              <a:t>РОССИИ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5561" y="3877424"/>
            <a:ext cx="91082" cy="341560"/>
          </a:xfrm>
          <a:prstGeom prst="rect">
            <a:avLst/>
          </a:prstGeom>
        </p:spPr>
        <p:txBody>
          <a:bodyPr vert="horz" wrap="square" lIns="78230" tIns="39115" rIns="78230" bIns="39115" rtlCol="0" anchor="ctr">
            <a:noAutofit/>
          </a:bodyPr>
          <a:lstStyle/>
          <a:p>
            <a:pPr defTabSz="782292">
              <a:spcBef>
                <a:spcPct val="0"/>
              </a:spcBef>
            </a:pPr>
            <a:r>
              <a:rPr lang="ru-RU" sz="700" b="1" dirty="0" smtClean="0">
                <a:solidFill>
                  <a:srgbClr val="005AA9"/>
                </a:solidFill>
              </a:rPr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16776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«Дробление»: ПОЛОЖИТЕЛЬНАЯ судебная практика</a:t>
            </a:r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56912" y="98442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Постановление Девятого ААС от 13.03.2019 по делу № А40-21352/18</a:t>
            </a:r>
          </a:p>
          <a:p>
            <a:endParaRPr lang="ru-RU" sz="1400" b="1" dirty="0" smtClean="0"/>
          </a:p>
          <a:p>
            <a:pPr algn="just"/>
            <a:r>
              <a:rPr lang="ru-RU" sz="1400" b="1" dirty="0" smtClean="0"/>
              <a:t>Позиция </a:t>
            </a:r>
            <a:r>
              <a:rPr lang="ru-RU" sz="1400" b="1" dirty="0" err="1" smtClean="0"/>
              <a:t>НО:</a:t>
            </a:r>
            <a:r>
              <a:rPr lang="ru-RU" sz="1400" dirty="0" err="1" smtClean="0"/>
              <a:t>в</a:t>
            </a:r>
            <a:r>
              <a:rPr lang="ru-RU" sz="1400" dirty="0" smtClean="0"/>
              <a:t> результате применения схемы обществом получена ННВ через</a:t>
            </a:r>
          </a:p>
          <a:p>
            <a:pPr algn="just"/>
            <a:r>
              <a:rPr lang="ru-RU" sz="1400" dirty="0" smtClean="0"/>
              <a:t>подконтрольные организации (ООО «</a:t>
            </a:r>
            <a:r>
              <a:rPr lang="ru-RU" sz="1400" dirty="0" err="1" smtClean="0"/>
              <a:t>Артекс</a:t>
            </a:r>
            <a:r>
              <a:rPr lang="ru-RU" sz="1400" dirty="0" smtClean="0"/>
              <a:t> Сервис» и ООО «</a:t>
            </a:r>
            <a:r>
              <a:rPr lang="ru-RU" sz="1400" dirty="0" err="1" smtClean="0"/>
              <a:t>Артекс</a:t>
            </a:r>
            <a:r>
              <a:rPr lang="ru-RU" sz="1400" dirty="0" smtClean="0"/>
              <a:t>»)</a:t>
            </a:r>
          </a:p>
          <a:p>
            <a:pPr algn="just"/>
            <a:r>
              <a:rPr lang="ru-RU" sz="1400" dirty="0" smtClean="0"/>
              <a:t>Выручка от реализации ООО «</a:t>
            </a:r>
            <a:r>
              <a:rPr lang="ru-RU" sz="1400" dirty="0" err="1" smtClean="0"/>
              <a:t>Артекс</a:t>
            </a:r>
            <a:r>
              <a:rPr lang="ru-RU" sz="1400" dirty="0" smtClean="0"/>
              <a:t> Сервис» и ООО «</a:t>
            </a:r>
            <a:r>
              <a:rPr lang="ru-RU" sz="1400" dirty="0" err="1" smtClean="0"/>
              <a:t>Артекс</a:t>
            </a:r>
            <a:r>
              <a:rPr lang="ru-RU" sz="1400" dirty="0" smtClean="0"/>
              <a:t>» признана выручкой общества. Доначисление НП и НДС.</a:t>
            </a:r>
            <a:endParaRPr lang="ru-RU" sz="1400" b="1" dirty="0" smtClean="0"/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Вывод суда: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-</a:t>
            </a:r>
            <a:r>
              <a:rPr lang="ru-RU" sz="1400" b="1" dirty="0" smtClean="0"/>
              <a:t>условия дилерского договора: «</a:t>
            </a:r>
            <a:r>
              <a:rPr lang="ru-RU" sz="1400" dirty="0" smtClean="0"/>
              <a:t>Продажа и обслуживание продукции других производителей должна осуществляться в отдельных салонах и помещениях»</a:t>
            </a:r>
          </a:p>
          <a:p>
            <a:pPr algn="just"/>
            <a:r>
              <a:rPr lang="ru-RU" sz="1400" b="1" dirty="0" smtClean="0"/>
              <a:t>-свои банковские счета</a:t>
            </a:r>
          </a:p>
          <a:p>
            <a:pPr algn="just"/>
            <a:r>
              <a:rPr lang="ru-RU" sz="1400" b="1" dirty="0" smtClean="0"/>
              <a:t>-несли реальные расходы для деятельности</a:t>
            </a:r>
          </a:p>
          <a:p>
            <a:pPr algn="just"/>
            <a:r>
              <a:rPr lang="ru-RU" sz="1400" b="1" dirty="0" smtClean="0"/>
              <a:t>-реальная деятельность - показания клиентов</a:t>
            </a:r>
            <a:endParaRPr lang="ru-RU" sz="1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655" y="1142999"/>
            <a:ext cx="4272455" cy="368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0883" y="1615967"/>
            <a:ext cx="2286000" cy="1119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ОАО «ТК АРТЕКС»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продажа, гарантийное обслуживание авто </a:t>
            </a:r>
            <a:r>
              <a:rPr lang="en-US" sz="1200" dirty="0" smtClean="0">
                <a:solidFill>
                  <a:schemeClr val="tx1"/>
                </a:solidFill>
              </a:rPr>
              <a:t>Jaguar </a:t>
            </a:r>
            <a:r>
              <a:rPr lang="ru-RU" sz="1200" dirty="0" smtClean="0">
                <a:solidFill>
                  <a:schemeClr val="tx1"/>
                </a:solidFill>
              </a:rPr>
              <a:t>и </a:t>
            </a:r>
            <a:r>
              <a:rPr lang="en-US" sz="1200" dirty="0" smtClean="0">
                <a:solidFill>
                  <a:schemeClr val="tx1"/>
                </a:solidFill>
              </a:rPr>
              <a:t>Land Rover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9186" y="3271345"/>
            <a:ext cx="1986455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ООО «</a:t>
            </a:r>
            <a:r>
              <a:rPr lang="ru-RU" sz="1200" b="1" dirty="0" err="1" smtClean="0">
                <a:solidFill>
                  <a:schemeClr val="tx1"/>
                </a:solidFill>
              </a:rPr>
              <a:t>Артекс</a:t>
            </a:r>
            <a:r>
              <a:rPr lang="ru-RU" sz="12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ЕНВД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тех.обслуживание и ремонт авто других марок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93883" y="3266090"/>
            <a:ext cx="1996965" cy="1166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ООО «АРТЕКС СЕРВИС» ЕНВД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только кузовной ремонт авто других марок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089" y="1158767"/>
            <a:ext cx="338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дилерский договор о продаже и обслуживании с ООО «Ягуар </a:t>
            </a:r>
            <a:r>
              <a:rPr lang="ru-RU" sz="1200" dirty="0" err="1" smtClean="0">
                <a:solidFill>
                  <a:schemeClr val="tx1"/>
                </a:solidFill>
              </a:rPr>
              <a:t>Ленд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Ровер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9966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697"/>
            <a:ext cx="9144000" cy="418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«Дробление»: ПОЛОЖИТЕЛЬНАЯ СУДЕБНАЯ 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42985602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0" y="968375"/>
            <a:ext cx="9144000" cy="43624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700" b="1" dirty="0" smtClean="0">
                <a:solidFill>
                  <a:schemeClr val="tx1"/>
                </a:solidFill>
              </a:rPr>
              <a:t>   Выводы суда зависят от того, какой именно IP-адрес (</a:t>
            </a:r>
            <a:r>
              <a:rPr lang="ru-RU" sz="1700" b="1" dirty="0" smtClean="0">
                <a:solidFill>
                  <a:srgbClr val="C00000"/>
                </a:solidFill>
              </a:rPr>
              <a:t>статический или динамический</a:t>
            </a:r>
            <a:r>
              <a:rPr lang="ru-RU" sz="1700" b="1" dirty="0" smtClean="0">
                <a:solidFill>
                  <a:schemeClr val="tx1"/>
                </a:solidFill>
              </a:rPr>
              <a:t>) использовали стороны сделки для подключения к системе «клиент – банк». </a:t>
            </a:r>
          </a:p>
          <a:p>
            <a:pPr algn="just">
              <a:buNone/>
            </a:pPr>
            <a:r>
              <a:rPr lang="ru-RU" sz="1700" dirty="0" smtClean="0"/>
              <a:t>  </a:t>
            </a:r>
          </a:p>
          <a:p>
            <a:pPr algn="just">
              <a:buNone/>
            </a:pPr>
            <a:r>
              <a:rPr lang="ru-RU" sz="1700" dirty="0" smtClean="0"/>
              <a:t>   Идентичность </a:t>
            </a:r>
            <a:r>
              <a:rPr lang="ru-RU" sz="1700" b="1" i="1" dirty="0" smtClean="0"/>
              <a:t>статического</a:t>
            </a:r>
            <a:r>
              <a:rPr lang="ru-RU" sz="1700" dirty="0" smtClean="0"/>
              <a:t> IP-адреса означает, что проверяемое лицо и его контрагент использовали один персональный компьютер для осуществления расчетов через систему «клиент – банк». Указанное обстоятельство в совокупности с другими доказательствами свидетельствует о согласованности действий сторон по сделке и их подконтрольности.</a:t>
            </a:r>
          </a:p>
          <a:p>
            <a:pPr algn="just"/>
            <a:endParaRPr lang="ru-RU" sz="1700" dirty="0" smtClean="0"/>
          </a:p>
          <a:p>
            <a:pPr algn="just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Arial Black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ЕДИНЫЙ  </a:t>
            </a:r>
            <a:r>
              <a:rPr lang="en-US" sz="1600" b="1" dirty="0" smtClean="0">
                <a:solidFill>
                  <a:srgbClr val="C00000"/>
                </a:solidFill>
                <a:latin typeface="Arial Black" pitchFamily="34" charset="0"/>
              </a:rPr>
              <a:t>IP-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адрес – не повод говорить об «однодневках», формальном дроблении, мнимых сделках и основанием для отказа в возмещении НДС.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0663"/>
            <a:ext cx="4162425" cy="4159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Совпадение 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IP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и 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MAC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адресов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193" y="1261242"/>
            <a:ext cx="86079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Если компании и ИП входят в группу взаимозависимых лиц, то это не лишает их права пользоваться </a:t>
            </a:r>
            <a:r>
              <a:rPr lang="ru-RU" sz="1600" b="1" dirty="0" err="1" smtClean="0"/>
              <a:t>спецрежимами</a:t>
            </a:r>
            <a:r>
              <a:rPr lang="ru-RU" sz="1600" dirty="0" smtClean="0"/>
              <a:t>. НО для обоснования этого права, поскольку речь идет о снижении налоговой нагрузки, то есть получении налоговой выгоды, придется: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sz="1600" b="1" dirty="0" smtClean="0"/>
              <a:t>документально подтвердить экономическую целесообразность «раздробленного» способа ведения бизнеса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sz="1600" b="1" dirty="0" smtClean="0"/>
              <a:t>дать рациональные объяснения своих действий и привести доказательства получения экономической выгоды в виде роста прибыли, снижения затрат и риска получения убытков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Franklin Gothic Heavy"/>
              </a:rPr>
              <a:t>●</a:t>
            </a:r>
            <a:r>
              <a:rPr lang="ru-RU" sz="1600" b="1" dirty="0" smtClean="0"/>
              <a:t>выделять в отдельные единицы следует бизнес-процессы полного цикла - тогда несложно доказать их реальную самостоятельность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«Дробление» : обоснование права применять </a:t>
            </a:r>
            <a:r>
              <a:rPr lang="ru-RU" b="1" dirty="0" err="1" smtClean="0"/>
              <a:t>спецрежим</a:t>
            </a:r>
            <a:endParaRPr lang="ru-RU" b="1" dirty="0" smtClean="0"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60400" y="915988"/>
            <a:ext cx="8483600" cy="166052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 </a:t>
            </a:r>
            <a:r>
              <a:rPr sz="2400" b="1" dirty="0" err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Выделение</a:t>
            </a:r>
            <a:r>
              <a:rPr sz="24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b="1" dirty="0" err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непрофильного</a:t>
            </a:r>
            <a:r>
              <a:rPr sz="24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b="1" dirty="0" err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бизнеса</a:t>
            </a:r>
            <a:r>
              <a:rPr sz="24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sz="2400" b="1" dirty="0" err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отдельное</a:t>
            </a:r>
            <a:r>
              <a:rPr sz="24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ООО – </a:t>
            </a:r>
            <a:r>
              <a:rPr sz="2400" b="1" dirty="0" err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законно</a:t>
            </a:r>
            <a:r>
              <a:rPr sz="24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sz="24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1" dirty="0">
              <a:solidFill>
                <a:srgbClr val="00206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Прямоугольник 3"/>
          <p:cNvSpPr txBox="1"/>
          <p:nvPr/>
        </p:nvSpPr>
        <p:spPr>
          <a:xfrm>
            <a:off x="507086" y="2028487"/>
            <a:ext cx="7704858" cy="2111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800" b="1"/>
            </a:pPr>
            <a:r>
              <a:t>Постановление Президиума ВАС РФ от 09.04.2013 N 15570/12 по делу № А60-40529/2011</a:t>
            </a:r>
            <a:r>
              <a:rPr b="0"/>
              <a:t> (п.5.1. Письма ФНС России от 11.08.2017 № СА-4-7/15895@)</a:t>
            </a:r>
          </a:p>
        </p:txBody>
      </p:sp>
      <p:grpSp>
        <p:nvGrpSpPr>
          <p:cNvPr id="2" name="Picture 2"/>
          <p:cNvGrpSpPr/>
          <p:nvPr/>
        </p:nvGrpSpPr>
        <p:grpSpPr>
          <a:xfrm>
            <a:off x="7380312" y="3939902"/>
            <a:ext cx="1296145" cy="972109"/>
            <a:chOff x="0" y="0"/>
            <a:chExt cx="1296144" cy="972108"/>
          </a:xfrm>
        </p:grpSpPr>
        <p:sp>
          <p:nvSpPr>
            <p:cNvPr id="535" name="Прямоугольник"/>
            <p:cNvSpPr/>
            <p:nvPr/>
          </p:nvSpPr>
          <p:spPr>
            <a:xfrm>
              <a:off x="0" y="0"/>
              <a:ext cx="1296145" cy="972109"/>
            </a:xfrm>
            <a:prstGeom prst="rect">
              <a:avLst/>
            </a:prstGeom>
            <a:solidFill>
              <a:srgbClr val="3535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36" name="image10.jpeg" descr="image10.jpe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1296145" cy="972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Прямоугольник 6"/>
          <p:cNvSpPr/>
          <p:nvPr/>
        </p:nvSpPr>
        <p:spPr>
          <a:xfrm>
            <a:off x="220266" y="242974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Законное  «дробление»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1" name="Рисунок 2" descr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53312"/>
            <a:ext cx="9144000" cy="41901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291662" y="331076"/>
            <a:ext cx="31531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Законное  «дробление»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1" name="Объект 2"/>
          <p:cNvSpPr txBox="1">
            <a:spLocks noGrp="1"/>
          </p:cNvSpPr>
          <p:nvPr>
            <p:ph type="body" sz="half" idx="4294967295"/>
          </p:nvPr>
        </p:nvSpPr>
        <p:spPr>
          <a:xfrm>
            <a:off x="4357688" y="954088"/>
            <a:ext cx="4786312" cy="3879850"/>
          </a:xfrm>
          <a:prstGeom prst="rect">
            <a:avLst/>
          </a:prstGeom>
        </p:spPr>
        <p:txBody>
          <a:bodyPr tIns="34290" bIns="3429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00"/>
              </a:spcBef>
              <a:buNone/>
              <a:defRPr sz="1800"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1500" dirty="0" err="1">
                <a:solidFill>
                  <a:schemeClr val="tx1"/>
                </a:solidFill>
              </a:rPr>
              <a:t>Ситуация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из практики</a:t>
            </a:r>
            <a:endParaRPr sz="15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  <a:defRPr sz="1800"/>
            </a:pPr>
            <a:endParaRPr sz="1500" dirty="0"/>
          </a:p>
          <a:p>
            <a:pPr>
              <a:lnSpc>
                <a:spcPct val="80000"/>
              </a:lnSpc>
              <a:spcBef>
                <a:spcPts val="300"/>
              </a:spcBef>
              <a:defRPr sz="1300"/>
            </a:pPr>
            <a:r>
              <a:rPr sz="1500" dirty="0" err="1">
                <a:solidFill>
                  <a:schemeClr val="tx1"/>
                </a:solidFill>
              </a:rPr>
              <a:t>Перевозчик</a:t>
            </a:r>
            <a:r>
              <a:rPr sz="1500" dirty="0">
                <a:solidFill>
                  <a:schemeClr val="tx1"/>
                </a:solidFill>
              </a:rPr>
              <a:t> (ООО-1) </a:t>
            </a:r>
            <a:r>
              <a:rPr sz="1500" dirty="0" err="1">
                <a:solidFill>
                  <a:schemeClr val="tx1"/>
                </a:solidFill>
              </a:rPr>
              <a:t>имеет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свой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автопарк</a:t>
            </a:r>
            <a:r>
              <a:rPr sz="1500" dirty="0">
                <a:solidFill>
                  <a:schemeClr val="tx1"/>
                </a:solidFill>
              </a:rPr>
              <a:t> и </a:t>
            </a:r>
            <a:r>
              <a:rPr sz="1500" dirty="0" err="1">
                <a:solidFill>
                  <a:schemeClr val="tx1"/>
                </a:solidFill>
              </a:rPr>
              <a:t>применяет</a:t>
            </a:r>
            <a:r>
              <a:rPr sz="1500" dirty="0">
                <a:solidFill>
                  <a:schemeClr val="tx1"/>
                </a:solidFill>
              </a:rPr>
              <a:t> УСН, </a:t>
            </a:r>
            <a:r>
              <a:rPr sz="1500" dirty="0" err="1">
                <a:solidFill>
                  <a:schemeClr val="tx1"/>
                </a:solidFill>
              </a:rPr>
              <a:t>но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многие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заказчики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не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хотят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работать</a:t>
            </a:r>
            <a:r>
              <a:rPr sz="1500" dirty="0">
                <a:solidFill>
                  <a:schemeClr val="tx1"/>
                </a:solidFill>
              </a:rPr>
              <a:t> с </a:t>
            </a:r>
            <a:r>
              <a:rPr sz="1500" dirty="0" err="1">
                <a:solidFill>
                  <a:schemeClr val="tx1"/>
                </a:solidFill>
              </a:rPr>
              <a:t>ним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без</a:t>
            </a:r>
            <a:r>
              <a:rPr sz="1500" dirty="0">
                <a:solidFill>
                  <a:schemeClr val="tx1"/>
                </a:solidFill>
              </a:rPr>
              <a:t> НДС.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endParaRPr sz="15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300"/>
            </a:pPr>
            <a:r>
              <a:rPr sz="1500" dirty="0" err="1">
                <a:solidFill>
                  <a:schemeClr val="tx1"/>
                </a:solidFill>
              </a:rPr>
              <a:t>Перевозчик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создал</a:t>
            </a:r>
            <a:r>
              <a:rPr sz="1500" dirty="0">
                <a:solidFill>
                  <a:schemeClr val="tx1"/>
                </a:solidFill>
              </a:rPr>
              <a:t> ООО-2 «с НДС», </a:t>
            </a:r>
            <a:r>
              <a:rPr sz="1500" dirty="0" err="1">
                <a:solidFill>
                  <a:schemeClr val="tx1"/>
                </a:solidFill>
              </a:rPr>
              <a:t>для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оказания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услуг</a:t>
            </a:r>
            <a:r>
              <a:rPr sz="1500" dirty="0">
                <a:solidFill>
                  <a:schemeClr val="tx1"/>
                </a:solidFill>
              </a:rPr>
              <a:t> «</a:t>
            </a:r>
            <a:r>
              <a:rPr sz="1500" dirty="0" err="1">
                <a:solidFill>
                  <a:schemeClr val="tx1"/>
                </a:solidFill>
              </a:rPr>
              <a:t>привередливым</a:t>
            </a:r>
            <a:r>
              <a:rPr sz="1500" dirty="0">
                <a:solidFill>
                  <a:schemeClr val="tx1"/>
                </a:solidFill>
              </a:rPr>
              <a:t>» </a:t>
            </a:r>
            <a:r>
              <a:rPr sz="1500" dirty="0" err="1">
                <a:solidFill>
                  <a:schemeClr val="tx1"/>
                </a:solidFill>
              </a:rPr>
              <a:t>клиентам</a:t>
            </a:r>
            <a:r>
              <a:rPr sz="15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endParaRPr sz="15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300"/>
            </a:pPr>
            <a:r>
              <a:rPr sz="1500" dirty="0" err="1">
                <a:solidFill>
                  <a:schemeClr val="tx1"/>
                </a:solidFill>
              </a:rPr>
              <a:t>Клиент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отказался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заключать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договор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без</a:t>
            </a:r>
            <a:r>
              <a:rPr sz="1500" dirty="0">
                <a:solidFill>
                  <a:schemeClr val="tx1"/>
                </a:solidFill>
              </a:rPr>
              <a:t> НДС с </a:t>
            </a:r>
            <a:r>
              <a:rPr sz="1500" dirty="0" err="1">
                <a:solidFill>
                  <a:schemeClr val="tx1"/>
                </a:solidFill>
              </a:rPr>
              <a:t>перевозчиком</a:t>
            </a:r>
            <a:r>
              <a:rPr sz="1500" dirty="0">
                <a:solidFill>
                  <a:schemeClr val="tx1"/>
                </a:solidFill>
              </a:rPr>
              <a:t> и </a:t>
            </a:r>
            <a:r>
              <a:rPr sz="1500" dirty="0" err="1">
                <a:solidFill>
                  <a:schemeClr val="tx1"/>
                </a:solidFill>
              </a:rPr>
              <a:t>договор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был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заключен</a:t>
            </a:r>
            <a:r>
              <a:rPr sz="1500" dirty="0">
                <a:solidFill>
                  <a:schemeClr val="tx1"/>
                </a:solidFill>
              </a:rPr>
              <a:t> с ООО-2 (с НДС). </a:t>
            </a:r>
            <a:r>
              <a:rPr sz="1500" b="1" u="sng" dirty="0" err="1">
                <a:solidFill>
                  <a:schemeClr val="tx1"/>
                </a:solidFill>
              </a:rPr>
              <a:t>Своего</a:t>
            </a:r>
            <a:r>
              <a:rPr sz="1500" b="1" u="sng" dirty="0">
                <a:solidFill>
                  <a:schemeClr val="tx1"/>
                </a:solidFill>
              </a:rPr>
              <a:t> </a:t>
            </a:r>
            <a:r>
              <a:rPr sz="1500" b="1" u="sng" dirty="0" err="1">
                <a:solidFill>
                  <a:schemeClr val="tx1"/>
                </a:solidFill>
              </a:rPr>
              <a:t>автотранспорта</a:t>
            </a:r>
            <a:r>
              <a:rPr sz="1500" b="1" u="sng" dirty="0">
                <a:solidFill>
                  <a:schemeClr val="tx1"/>
                </a:solidFill>
              </a:rPr>
              <a:t> у ООО-2 </a:t>
            </a:r>
            <a:r>
              <a:rPr sz="1500" b="1" u="sng" dirty="0" err="1">
                <a:solidFill>
                  <a:schemeClr val="tx1"/>
                </a:solidFill>
              </a:rPr>
              <a:t>нет</a:t>
            </a:r>
            <a:r>
              <a:rPr sz="1500" b="1" u="sng" dirty="0">
                <a:solidFill>
                  <a:schemeClr val="tx1"/>
                </a:solidFill>
              </a:rPr>
              <a:t>. </a:t>
            </a:r>
            <a:endParaRPr lang="ru-RU" sz="1500" b="1" u="sng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z="1300"/>
            </a:pPr>
            <a:endParaRPr lang="ru-RU" sz="1500" b="1" u="sng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225"/>
              </a:spcBef>
              <a:defRPr sz="1500" b="1">
                <a:solidFill>
                  <a:srgbClr val="002060"/>
                </a:solidFill>
              </a:defRPr>
            </a:pPr>
            <a:r>
              <a:rPr lang="ru-RU" sz="1500" dirty="0" smtClean="0">
                <a:solidFill>
                  <a:schemeClr val="tx1"/>
                </a:solidFill>
              </a:rPr>
              <a:t>В</a:t>
            </a:r>
            <a:r>
              <a:rPr sz="1500" dirty="0" smtClean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соответствии</a:t>
            </a:r>
            <a:r>
              <a:rPr sz="1500" dirty="0">
                <a:solidFill>
                  <a:schemeClr val="tx1"/>
                </a:solidFill>
              </a:rPr>
              <a:t> с </a:t>
            </a:r>
            <a:r>
              <a:rPr sz="1500" dirty="0" err="1">
                <a:solidFill>
                  <a:schemeClr val="tx1"/>
                </a:solidFill>
              </a:rPr>
              <a:t>условиями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догвора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услуги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перевозки</a:t>
            </a:r>
            <a:r>
              <a:rPr sz="1500" dirty="0">
                <a:solidFill>
                  <a:schemeClr val="tx1"/>
                </a:solidFill>
              </a:rPr>
              <a:t> ООО-2 </a:t>
            </a:r>
            <a:r>
              <a:rPr sz="1500" dirty="0" err="1">
                <a:solidFill>
                  <a:schemeClr val="tx1"/>
                </a:solidFill>
              </a:rPr>
              <a:t>должно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было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оказать</a:t>
            </a:r>
            <a:r>
              <a:rPr sz="1500" dirty="0">
                <a:solidFill>
                  <a:schemeClr val="tx1"/>
                </a:solidFill>
              </a:rPr>
              <a:t> </a:t>
            </a:r>
            <a:r>
              <a:rPr sz="1500" dirty="0" err="1">
                <a:solidFill>
                  <a:schemeClr val="tx1"/>
                </a:solidFill>
              </a:rPr>
              <a:t>лично</a:t>
            </a:r>
            <a:r>
              <a:rPr sz="1500" dirty="0" smtClean="0">
                <a:solidFill>
                  <a:schemeClr val="tx1"/>
                </a:solidFill>
              </a:rPr>
              <a:t>.</a:t>
            </a:r>
            <a:r>
              <a:rPr lang="ru-RU" sz="1500" dirty="0" smtClean="0"/>
              <a:t> </a:t>
            </a:r>
          </a:p>
          <a:p>
            <a:pPr>
              <a:lnSpc>
                <a:spcPct val="80000"/>
              </a:lnSpc>
              <a:spcBef>
                <a:spcPts val="225"/>
              </a:spcBef>
              <a:buNone/>
              <a:defRPr sz="1500" b="1">
                <a:solidFill>
                  <a:srgbClr val="002060"/>
                </a:solidFill>
              </a:defRPr>
            </a:pPr>
            <a:endParaRPr lang="ru-RU" sz="1500" dirty="0" smtClean="0"/>
          </a:p>
          <a:p>
            <a:pPr>
              <a:lnSpc>
                <a:spcPct val="80000"/>
              </a:lnSpc>
              <a:spcBef>
                <a:spcPts val="225"/>
              </a:spcBef>
              <a:buNone/>
              <a:defRPr sz="1500" b="1">
                <a:solidFill>
                  <a:srgbClr val="002060"/>
                </a:solidFill>
              </a:defRPr>
            </a:pPr>
            <a:r>
              <a:rPr lang="ru-RU" sz="1500" dirty="0" smtClean="0"/>
              <a:t>   </a:t>
            </a:r>
            <a:r>
              <a:rPr lang="ru-RU" sz="1500" dirty="0" smtClean="0">
                <a:solidFill>
                  <a:schemeClr val="tx1"/>
                </a:solidFill>
              </a:rPr>
              <a:t>Определение Верховного Суда РФ от 06.04.2018 № 309-КГ18-2370</a:t>
            </a:r>
            <a:endParaRPr sz="1500" dirty="0">
              <a:solidFill>
                <a:schemeClr val="tx1"/>
              </a:solidFill>
            </a:endParaRPr>
          </a:p>
        </p:txBody>
      </p:sp>
      <p:grpSp>
        <p:nvGrpSpPr>
          <p:cNvPr id="2" name="Скругленный прямоугольник 3"/>
          <p:cNvGrpSpPr/>
          <p:nvPr/>
        </p:nvGrpSpPr>
        <p:grpSpPr>
          <a:xfrm>
            <a:off x="2283033" y="1069380"/>
            <a:ext cx="1800202" cy="923328"/>
            <a:chOff x="0" y="-19633"/>
            <a:chExt cx="1800201" cy="923327"/>
          </a:xfrm>
        </p:grpSpPr>
        <p:sp>
          <p:nvSpPr>
            <p:cNvPr id="542" name="Закругленный прямоугольник"/>
            <p:cNvSpPr/>
            <p:nvPr/>
          </p:nvSpPr>
          <p:spPr>
            <a:xfrm>
              <a:off x="0" y="53263"/>
              <a:ext cx="1800201" cy="777535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642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543" name="Перевозчик…"/>
            <p:cNvSpPr txBox="1"/>
            <p:nvPr/>
          </p:nvSpPr>
          <p:spPr>
            <a:xfrm>
              <a:off x="37956" y="-19633"/>
              <a:ext cx="1724288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/>
              </a:pPr>
              <a:r>
                <a:rPr dirty="0" err="1"/>
                <a:t>Перевозчик</a:t>
              </a:r>
              <a:r>
                <a:rPr dirty="0"/>
                <a:t> </a:t>
              </a:r>
              <a:endParaRPr dirty="0">
                <a:solidFill>
                  <a:srgbClr val="FFFFFF"/>
                </a:solidFill>
              </a:endParaRPr>
            </a:p>
            <a:p>
              <a:pPr algn="ctr">
                <a:defRPr b="1"/>
              </a:pPr>
              <a:r>
                <a:rPr dirty="0" err="1"/>
                <a:t>на</a:t>
              </a:r>
              <a:r>
                <a:rPr dirty="0"/>
                <a:t> УСН</a:t>
              </a:r>
              <a:endParaRPr dirty="0">
                <a:solidFill>
                  <a:srgbClr val="FFFFFF"/>
                </a:solidFill>
              </a:endParaRPr>
            </a:p>
            <a:p>
              <a:pPr algn="ctr">
                <a:defRPr b="1"/>
              </a:pPr>
              <a:r>
                <a:rPr dirty="0"/>
                <a:t>(ООО-1)</a:t>
              </a:r>
            </a:p>
          </p:txBody>
        </p:sp>
      </p:grpSp>
      <p:grpSp>
        <p:nvGrpSpPr>
          <p:cNvPr id="3" name="Скругленный прямоугольник 4"/>
          <p:cNvGrpSpPr/>
          <p:nvPr/>
        </p:nvGrpSpPr>
        <p:grpSpPr>
          <a:xfrm>
            <a:off x="308872" y="2550061"/>
            <a:ext cx="1274443" cy="685801"/>
            <a:chOff x="0" y="0"/>
            <a:chExt cx="1274441" cy="685800"/>
          </a:xfrm>
        </p:grpSpPr>
        <p:sp>
          <p:nvSpPr>
            <p:cNvPr id="545" name="Закругленный прямоугольник"/>
            <p:cNvSpPr/>
            <p:nvPr/>
          </p:nvSpPr>
          <p:spPr>
            <a:xfrm>
              <a:off x="0" y="0"/>
              <a:ext cx="1274441" cy="6858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546" name="КЛИЕНТ"/>
            <p:cNvSpPr txBox="1"/>
            <p:nvPr/>
          </p:nvSpPr>
          <p:spPr>
            <a:xfrm>
              <a:off x="33477" y="158236"/>
              <a:ext cx="1207486" cy="369329"/>
            </a:xfrm>
            <a:prstGeom prst="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dirty="0"/>
                <a:t>КЛИЕНТ</a:t>
              </a:r>
            </a:p>
          </p:txBody>
        </p:sp>
      </p:grpSp>
      <p:grpSp>
        <p:nvGrpSpPr>
          <p:cNvPr id="4" name="Скругленный прямоугольник 5"/>
          <p:cNvGrpSpPr/>
          <p:nvPr/>
        </p:nvGrpSpPr>
        <p:grpSpPr>
          <a:xfrm>
            <a:off x="2273249" y="3674222"/>
            <a:ext cx="1800202" cy="793814"/>
            <a:chOff x="0" y="0"/>
            <a:chExt cx="1800201" cy="793813"/>
          </a:xfrm>
        </p:grpSpPr>
        <p:sp>
          <p:nvSpPr>
            <p:cNvPr id="548" name="Закругленный прямоугольник"/>
            <p:cNvSpPr/>
            <p:nvPr/>
          </p:nvSpPr>
          <p:spPr>
            <a:xfrm>
              <a:off x="0" y="0"/>
              <a:ext cx="1800201" cy="79381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6425" cap="flat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549" name="ООО-2 с НДС"/>
            <p:cNvSpPr txBox="1"/>
            <p:nvPr/>
          </p:nvSpPr>
          <p:spPr>
            <a:xfrm>
              <a:off x="38751" y="212242"/>
              <a:ext cx="172269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dirty="0"/>
                <a:t>ООО-2 с НДС</a:t>
              </a:r>
            </a:p>
          </p:txBody>
        </p:sp>
      </p:grpSp>
      <p:sp>
        <p:nvSpPr>
          <p:cNvPr id="555" name="Скругленная соединительная линия 15"/>
          <p:cNvSpPr/>
          <p:nvPr/>
        </p:nvSpPr>
        <p:spPr>
          <a:xfrm>
            <a:off x="1691447" y="2009266"/>
            <a:ext cx="1150985" cy="466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>
            <a:solidFill>
              <a:srgbClr val="000000"/>
            </a:solidFill>
            <a:prstDash val="dash"/>
            <a:tailEnd type="triangle"/>
          </a:ln>
        </p:spPr>
        <p:txBody>
          <a:bodyPr lIns="91438" tIns="45719" rIns="91438" bIns="45719"/>
          <a:lstStyle/>
          <a:p>
            <a:endParaRPr/>
          </a:p>
        </p:txBody>
      </p:sp>
      <p:sp>
        <p:nvSpPr>
          <p:cNvPr id="552" name="Скругленная соединительная линия 32"/>
          <p:cNvSpPr/>
          <p:nvPr/>
        </p:nvSpPr>
        <p:spPr>
          <a:xfrm rot="16200000" flipH="1">
            <a:off x="1220913" y="3200089"/>
            <a:ext cx="866908" cy="1080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>
            <a:solidFill>
              <a:srgbClr val="000000"/>
            </a:solidFill>
            <a:tailEnd type="triangle"/>
          </a:ln>
        </p:spPr>
        <p:txBody>
          <a:bodyPr lIns="45718" tIns="45719" rIns="45718" bIns="45719" anchor="ctr"/>
          <a:lstStyle/>
          <a:p>
            <a:endParaRPr/>
          </a:p>
        </p:txBody>
      </p:sp>
      <p:sp>
        <p:nvSpPr>
          <p:cNvPr id="553" name="TextBox 33"/>
          <p:cNvSpPr txBox="1"/>
          <p:nvPr/>
        </p:nvSpPr>
        <p:spPr>
          <a:xfrm>
            <a:off x="519619" y="1799952"/>
            <a:ext cx="1547666" cy="338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9" rIns="45718" bIns="45719">
            <a:spAutoFit/>
          </a:bodyPr>
          <a:lstStyle>
            <a:lvl1pPr>
              <a:defRPr b="1"/>
            </a:lvl1pPr>
          </a:lstStyle>
          <a:p>
            <a:r>
              <a:rPr sz="1600" dirty="0" err="1">
                <a:solidFill>
                  <a:srgbClr val="C00000"/>
                </a:solidFill>
              </a:rPr>
              <a:t>Перевозка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554" name="TextBox 34"/>
          <p:cNvSpPr txBox="1"/>
          <p:nvPr/>
        </p:nvSpPr>
        <p:spPr>
          <a:xfrm>
            <a:off x="142108" y="3780501"/>
            <a:ext cx="1685371" cy="58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9" rIns="45718" bIns="45719">
            <a:spAutoFit/>
          </a:bodyPr>
          <a:lstStyle/>
          <a:p>
            <a:pPr>
              <a:defRPr b="1"/>
            </a:pPr>
            <a:r>
              <a:rPr sz="1600" dirty="0" err="1">
                <a:solidFill>
                  <a:srgbClr val="C00000"/>
                </a:solidFill>
              </a:rPr>
              <a:t>Деньги</a:t>
            </a:r>
            <a:endParaRPr sz="1600" dirty="0">
              <a:solidFill>
                <a:srgbClr val="C00000"/>
              </a:solidFill>
            </a:endParaRPr>
          </a:p>
          <a:p>
            <a:pPr>
              <a:defRPr b="1"/>
            </a:pPr>
            <a:r>
              <a:rPr sz="1600" dirty="0" err="1">
                <a:solidFill>
                  <a:srgbClr val="C00000"/>
                </a:solidFill>
              </a:rPr>
              <a:t>за</a:t>
            </a:r>
            <a:r>
              <a:rPr sz="1600" dirty="0">
                <a:solidFill>
                  <a:srgbClr val="C00000"/>
                </a:solidFill>
              </a:rPr>
              <a:t> </a:t>
            </a:r>
            <a:r>
              <a:rPr sz="1600" dirty="0" err="1">
                <a:solidFill>
                  <a:srgbClr val="C00000"/>
                </a:solidFill>
              </a:rPr>
              <a:t>перевозку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18" name="Shape 198"/>
          <p:cNvSpPr/>
          <p:nvPr/>
        </p:nvSpPr>
        <p:spPr>
          <a:xfrm>
            <a:off x="494512" y="224231"/>
            <a:ext cx="8192288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Сторона договора</a:t>
            </a:r>
            <a:endParaRPr sz="24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" name="TextBox 15"/>
          <p:cNvSpPr txBox="1"/>
          <p:nvPr/>
        </p:nvSpPr>
        <p:spPr>
          <a:xfrm>
            <a:off x="4082256" y="1206229"/>
            <a:ext cx="4932041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/>
            </a:pPr>
            <a:r>
              <a:rPr dirty="0" err="1"/>
              <a:t>Ст</a:t>
            </a:r>
            <a:r>
              <a:rPr dirty="0"/>
              <a:t>. 54.1 НК РФ 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коварна</a:t>
            </a:r>
            <a:r>
              <a:rPr dirty="0"/>
              <a:t> и </a:t>
            </a:r>
            <a:r>
              <a:rPr dirty="0" err="1"/>
              <a:t>по</a:t>
            </a:r>
            <a:r>
              <a:rPr dirty="0"/>
              <a:t> </a:t>
            </a:r>
            <a:r>
              <a:rPr dirty="0" err="1"/>
              <a:t>отношению</a:t>
            </a:r>
            <a:r>
              <a:rPr dirty="0"/>
              <a:t> к </a:t>
            </a:r>
            <a:r>
              <a:rPr dirty="0" err="1"/>
              <a:t>добросовестным</a:t>
            </a:r>
            <a:r>
              <a:rPr dirty="0"/>
              <a:t> </a:t>
            </a:r>
            <a:r>
              <a:rPr dirty="0" err="1"/>
              <a:t>поставщикам</a:t>
            </a:r>
            <a:r>
              <a:rPr dirty="0"/>
              <a:t> и </a:t>
            </a:r>
            <a:r>
              <a:rPr dirty="0" err="1"/>
              <a:t>покупателям</a:t>
            </a:r>
            <a:r>
              <a:rPr dirty="0"/>
              <a:t>.</a:t>
            </a:r>
          </a:p>
          <a:p>
            <a:pPr>
              <a:defRPr sz="1400" b="1">
                <a:solidFill>
                  <a:srgbClr val="528693"/>
                </a:solidFill>
              </a:defRPr>
            </a:pPr>
            <a:r>
              <a:rPr dirty="0" err="1">
                <a:solidFill>
                  <a:srgbClr val="C00000"/>
                </a:solidFill>
              </a:rPr>
              <a:t>Важно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быть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уверенным</a:t>
            </a:r>
            <a:r>
              <a:rPr dirty="0">
                <a:solidFill>
                  <a:srgbClr val="C00000"/>
                </a:solidFill>
              </a:rPr>
              <a:t> в </a:t>
            </a:r>
            <a:r>
              <a:rPr dirty="0" err="1">
                <a:solidFill>
                  <a:srgbClr val="C00000"/>
                </a:solidFill>
              </a:rPr>
              <a:t>стороне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договора</a:t>
            </a:r>
            <a:r>
              <a:rPr dirty="0">
                <a:solidFill>
                  <a:srgbClr val="C00000"/>
                </a:solidFill>
              </a:rPr>
              <a:t>!</a:t>
            </a:r>
          </a:p>
          <a:p>
            <a:pPr>
              <a:defRPr sz="1400" b="1">
                <a:solidFill>
                  <a:srgbClr val="528693"/>
                </a:solidFill>
              </a:defRPr>
            </a:pPr>
            <a:endParaRPr dirty="0"/>
          </a:p>
          <a:p>
            <a:pPr>
              <a:defRPr sz="1400" b="1">
                <a:solidFill>
                  <a:srgbClr val="528693"/>
                </a:solidFill>
              </a:defRPr>
            </a:pPr>
            <a:r>
              <a:rPr b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Поставка</a:t>
            </a:r>
            <a:r>
              <a:rPr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реально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осуществлена</a:t>
            </a:r>
            <a:r>
              <a:rPr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группой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компаний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поставщика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денежные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средства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оплачены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закрывающие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документы</a:t>
            </a:r>
            <a:r>
              <a:rPr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подписаны</a:t>
            </a:r>
            <a:r>
              <a:rPr b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b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1400" b="1">
                <a:solidFill>
                  <a:srgbClr val="528693"/>
                </a:solidFill>
              </a:defRPr>
            </a:pPr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defRPr sz="1400" b="1">
                <a:solidFill>
                  <a:srgbClr val="C00000"/>
                </a:solidFill>
              </a:defRPr>
            </a:pPr>
            <a:r>
              <a:rPr dirty="0" smtClean="0"/>
              <a:t>ИП</a:t>
            </a:r>
            <a:r>
              <a:rPr dirty="0"/>
              <a:t>, </a:t>
            </a:r>
            <a:r>
              <a:rPr dirty="0" err="1"/>
              <a:t>являющийся</a:t>
            </a:r>
            <a:r>
              <a:rPr dirty="0"/>
              <a:t> </a:t>
            </a:r>
            <a:r>
              <a:rPr dirty="0" err="1"/>
              <a:t>стороной</a:t>
            </a:r>
            <a:r>
              <a:rPr dirty="0"/>
              <a:t> </a:t>
            </a:r>
            <a:r>
              <a:rPr dirty="0" err="1"/>
              <a:t>договора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 </a:t>
            </a:r>
            <a:r>
              <a:rPr dirty="0" err="1"/>
              <a:t>обладал</a:t>
            </a:r>
            <a:r>
              <a:rPr dirty="0"/>
              <a:t> </a:t>
            </a:r>
            <a:r>
              <a:rPr dirty="0" err="1"/>
              <a:t>ни</a:t>
            </a:r>
            <a:r>
              <a:rPr dirty="0"/>
              <a:t> </a:t>
            </a:r>
            <a:r>
              <a:rPr dirty="0" err="1"/>
              <a:t>материально-технической</a:t>
            </a:r>
            <a:r>
              <a:rPr dirty="0"/>
              <a:t> </a:t>
            </a:r>
            <a:r>
              <a:rPr dirty="0" err="1"/>
              <a:t>базой</a:t>
            </a:r>
            <a:r>
              <a:rPr dirty="0"/>
              <a:t>, </a:t>
            </a:r>
            <a:r>
              <a:rPr dirty="0" err="1"/>
              <a:t>ни</a:t>
            </a:r>
            <a:r>
              <a:rPr dirty="0"/>
              <a:t> </a:t>
            </a:r>
            <a:r>
              <a:rPr dirty="0" err="1"/>
              <a:t>сотрудниками</a:t>
            </a:r>
            <a:r>
              <a:rPr dirty="0"/>
              <a:t> и </a:t>
            </a:r>
            <a:r>
              <a:rPr dirty="0" err="1"/>
              <a:t>сам</a:t>
            </a:r>
            <a:r>
              <a:rPr dirty="0"/>
              <a:t> </a:t>
            </a:r>
            <a:r>
              <a:rPr dirty="0" err="1"/>
              <a:t>реально</a:t>
            </a:r>
            <a:r>
              <a:rPr dirty="0"/>
              <a:t> </a:t>
            </a:r>
            <a:r>
              <a:rPr dirty="0" err="1"/>
              <a:t>договор</a:t>
            </a:r>
            <a:r>
              <a:rPr dirty="0"/>
              <a:t> </a:t>
            </a:r>
            <a:r>
              <a:rPr dirty="0" err="1"/>
              <a:t>исполнить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 </a:t>
            </a:r>
            <a:r>
              <a:rPr dirty="0" err="1"/>
              <a:t>мог</a:t>
            </a:r>
            <a:r>
              <a:rPr dirty="0"/>
              <a:t>. </a:t>
            </a:r>
          </a:p>
          <a:p>
            <a:pPr algn="just">
              <a:defRPr sz="1400" b="1">
                <a:solidFill>
                  <a:srgbClr val="C00000"/>
                </a:solidFill>
              </a:defRPr>
            </a:pPr>
            <a:endParaRPr dirty="0"/>
          </a:p>
          <a:p>
            <a:pPr algn="just">
              <a:defRPr sz="1400"/>
            </a:pPr>
            <a:r>
              <a:rPr dirty="0" err="1"/>
              <a:t>Так</a:t>
            </a:r>
            <a:r>
              <a:rPr dirty="0"/>
              <a:t> ПОКУПАТЕЛЬ </a:t>
            </a:r>
            <a:r>
              <a:rPr dirty="0" err="1"/>
              <a:t>получает</a:t>
            </a:r>
            <a:r>
              <a:rPr dirty="0"/>
              <a:t> </a:t>
            </a:r>
            <a:r>
              <a:rPr dirty="0" err="1"/>
              <a:t>обвинение</a:t>
            </a:r>
            <a:r>
              <a:rPr dirty="0"/>
              <a:t> в </a:t>
            </a:r>
            <a:r>
              <a:rPr dirty="0" err="1"/>
              <a:t>нарушении</a:t>
            </a:r>
            <a:r>
              <a:rPr dirty="0"/>
              <a:t> </a:t>
            </a:r>
            <a:r>
              <a:rPr dirty="0" err="1"/>
              <a:t>положений</a:t>
            </a:r>
            <a:r>
              <a:rPr dirty="0"/>
              <a:t> </a:t>
            </a:r>
            <a:r>
              <a:rPr dirty="0" err="1"/>
              <a:t>ст</a:t>
            </a:r>
            <a:r>
              <a:rPr dirty="0"/>
              <a:t>. 54.1 НК РФ и </a:t>
            </a:r>
            <a:r>
              <a:rPr b="1" u="sng" dirty="0" err="1"/>
              <a:t>теряет</a:t>
            </a:r>
            <a:r>
              <a:rPr b="1" u="sng" dirty="0"/>
              <a:t> </a:t>
            </a:r>
            <a:r>
              <a:rPr b="1" u="sng" dirty="0" err="1"/>
              <a:t>право</a:t>
            </a:r>
            <a:r>
              <a:rPr b="1" u="sng" dirty="0"/>
              <a:t> </a:t>
            </a:r>
            <a:r>
              <a:rPr b="1" u="sng" dirty="0" err="1"/>
              <a:t>на</a:t>
            </a:r>
            <a:r>
              <a:rPr b="1" u="sng" dirty="0"/>
              <a:t> </a:t>
            </a:r>
            <a:r>
              <a:rPr b="1" u="sng" dirty="0" err="1"/>
              <a:t>вычеты</a:t>
            </a:r>
            <a:r>
              <a:rPr b="1" u="sng" dirty="0"/>
              <a:t> и </a:t>
            </a:r>
            <a:r>
              <a:rPr b="1" u="sng" dirty="0" err="1"/>
              <a:t>расходы</a:t>
            </a:r>
            <a:r>
              <a:rPr b="1" u="sng" dirty="0"/>
              <a:t> </a:t>
            </a:r>
            <a:r>
              <a:rPr b="1" u="sng" dirty="0" err="1"/>
              <a:t>по</a:t>
            </a:r>
            <a:r>
              <a:rPr b="1" u="sng" dirty="0"/>
              <a:t> </a:t>
            </a:r>
            <a:r>
              <a:rPr b="1" u="sng" dirty="0" err="1"/>
              <a:t>налогу</a:t>
            </a:r>
            <a:r>
              <a:rPr b="1" u="sng" dirty="0"/>
              <a:t> </a:t>
            </a:r>
            <a:r>
              <a:rPr b="1" u="sng" dirty="0" err="1"/>
              <a:t>на</a:t>
            </a:r>
            <a:r>
              <a:rPr b="1" u="sng" dirty="0"/>
              <a:t> </a:t>
            </a:r>
            <a:r>
              <a:rPr b="1" u="sng" dirty="0" err="1"/>
              <a:t>прибыль</a:t>
            </a:r>
            <a:r>
              <a:rPr b="1" u="sng" dirty="0"/>
              <a:t>.</a:t>
            </a:r>
          </a:p>
        </p:txBody>
      </p:sp>
      <p:sp>
        <p:nvSpPr>
          <p:cNvPr id="459" name="TextBox 16"/>
          <p:cNvSpPr txBox="1"/>
          <p:nvPr/>
        </p:nvSpPr>
        <p:spPr>
          <a:xfrm>
            <a:off x="293686" y="149548"/>
            <a:ext cx="372953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54.1 НК РФ :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dirty="0" err="1" smtClean="0">
                <a:solidFill>
                  <a:schemeClr val="bg1"/>
                </a:solidFill>
              </a:rPr>
              <a:t>пример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риска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для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покупателя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464" y="1238655"/>
            <a:ext cx="1673157" cy="322309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898" y="1465503"/>
            <a:ext cx="1121923" cy="127134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</a:rPr>
              <a:t>Поставщик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170" y="3025171"/>
            <a:ext cx="1121923" cy="127134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«Технический» ИП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52927" y="1979773"/>
            <a:ext cx="1170562" cy="19212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Покупатель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8502" y="1640732"/>
            <a:ext cx="1348903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Реальная поставка</a:t>
            </a:r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39047" y="3981856"/>
            <a:ext cx="1361872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Оплата по договору</a:t>
            </a:r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1627762" y="2094689"/>
            <a:ext cx="1128408" cy="12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1608306" y="3696511"/>
            <a:ext cx="1108954" cy="6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4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295525" y="949325"/>
            <a:ext cx="6848475" cy="415925"/>
          </a:xfrm>
          <a:prstGeom prst="rect">
            <a:avLst/>
          </a:prstGeom>
        </p:spPr>
        <p:txBody>
          <a:bodyPr tIns="34290" bIns="34290"/>
          <a:lstStyle/>
          <a:p>
            <a:pPr defTabSz="466332">
              <a:defRPr sz="816" spc="-5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ru-RU" sz="1800" spc="-51" dirty="0" smtClean="0">
                <a:solidFill>
                  <a:schemeClr val="tx1"/>
                </a:solidFill>
              </a:rPr>
              <a:t>Судебная практика</a:t>
            </a:r>
            <a:endParaRPr sz="1800" spc="-51" dirty="0">
              <a:solidFill>
                <a:schemeClr val="tx1"/>
              </a:solidFill>
            </a:endParaRPr>
          </a:p>
        </p:txBody>
      </p:sp>
      <p:sp>
        <p:nvSpPr>
          <p:cNvPr id="445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308100" y="1401763"/>
            <a:ext cx="7835900" cy="3300412"/>
          </a:xfrm>
          <a:prstGeom prst="rect">
            <a:avLst/>
          </a:prstGeom>
        </p:spPr>
        <p:txBody>
          <a:bodyPr tIns="34290" bIns="34290"/>
          <a:lstStyle/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2000" b="1">
                <a:solidFill>
                  <a:srgbClr val="00206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В</a:t>
            </a:r>
            <a:r>
              <a:rPr dirty="0" smtClean="0">
                <a:solidFill>
                  <a:srgbClr val="C00000"/>
                </a:solidFill>
              </a:rPr>
              <a:t>С </a:t>
            </a:r>
            <a:r>
              <a:rPr dirty="0">
                <a:solidFill>
                  <a:srgbClr val="C00000"/>
                </a:solidFill>
              </a:rPr>
              <a:t>РФ </a:t>
            </a:r>
            <a:r>
              <a:rPr lang="ru-RU" dirty="0" smtClean="0">
                <a:solidFill>
                  <a:srgbClr val="C00000"/>
                </a:solidFill>
              </a:rPr>
              <a:t>"</a:t>
            </a:r>
            <a:r>
              <a:rPr dirty="0" err="1" smtClean="0">
                <a:solidFill>
                  <a:srgbClr val="C00000"/>
                </a:solidFill>
              </a:rPr>
              <a:t>против</a:t>
            </a:r>
            <a:r>
              <a:rPr dirty="0" smtClean="0">
                <a:solidFill>
                  <a:srgbClr val="C00000"/>
                </a:solidFill>
              </a:rPr>
              <a:t> </a:t>
            </a:r>
            <a:r>
              <a:rPr dirty="0" err="1" smtClean="0">
                <a:solidFill>
                  <a:srgbClr val="C00000"/>
                </a:solidFill>
              </a:rPr>
              <a:t>посредников</a:t>
            </a:r>
            <a:r>
              <a:rPr lang="ru-RU" dirty="0" smtClean="0">
                <a:solidFill>
                  <a:srgbClr val="C00000"/>
                </a:solidFill>
              </a:rPr>
              <a:t>"</a:t>
            </a:r>
            <a:r>
              <a:rPr dirty="0" smtClean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в </a:t>
            </a:r>
            <a:r>
              <a:rPr dirty="0" err="1">
                <a:solidFill>
                  <a:srgbClr val="C00000"/>
                </a:solidFill>
              </a:rPr>
              <a:t>сделках</a:t>
            </a:r>
            <a:endParaRPr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dirty="0" err="1" smtClean="0">
                <a:solidFill>
                  <a:schemeClr val="tx1"/>
                </a:solidFill>
              </a:rPr>
              <a:t>Определение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ВС РФ </a:t>
            </a:r>
            <a:r>
              <a:rPr dirty="0" err="1">
                <a:solidFill>
                  <a:schemeClr val="tx1"/>
                </a:solidFill>
              </a:rPr>
              <a:t>от</a:t>
            </a:r>
            <a:r>
              <a:rPr dirty="0">
                <a:solidFill>
                  <a:schemeClr val="tx1"/>
                </a:solidFill>
              </a:rPr>
              <a:t> 10.04.2018 № </a:t>
            </a:r>
            <a:r>
              <a:rPr dirty="0" smtClean="0">
                <a:solidFill>
                  <a:schemeClr val="tx1"/>
                </a:solidFill>
              </a:rPr>
              <a:t>301-КГ18-2526</a:t>
            </a:r>
            <a:endParaRPr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endParaRPr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sz="2000" b="1">
                <a:solidFill>
                  <a:srgbClr val="002060"/>
                </a:solidFill>
              </a:defRPr>
            </a:pPr>
            <a:r>
              <a:rPr dirty="0" err="1">
                <a:solidFill>
                  <a:srgbClr val="C00000"/>
                </a:solidFill>
              </a:rPr>
              <a:t>Целесообразно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согласовывать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сторонами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договора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участие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третьего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 smtClean="0">
                <a:solidFill>
                  <a:srgbClr val="C00000"/>
                </a:solidFill>
              </a:rPr>
              <a:t>лица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dirty="0" err="1" smtClean="0">
                <a:solidFill>
                  <a:schemeClr val="tx1"/>
                </a:solidFill>
              </a:rPr>
              <a:t>Определение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ВС РФ 06.04.2018 № </a:t>
            </a:r>
            <a:r>
              <a:rPr dirty="0" smtClean="0">
                <a:solidFill>
                  <a:schemeClr val="tx1"/>
                </a:solidFill>
              </a:rPr>
              <a:t>309-КГ18-2370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" name="Picture 2"/>
          <p:cNvGrpSpPr/>
          <p:nvPr/>
        </p:nvGrpSpPr>
        <p:grpSpPr>
          <a:xfrm>
            <a:off x="1" y="1543050"/>
            <a:ext cx="767798" cy="504299"/>
            <a:chOff x="0" y="0"/>
            <a:chExt cx="971599" cy="728699"/>
          </a:xfrm>
        </p:grpSpPr>
        <p:sp>
          <p:nvSpPr>
            <p:cNvPr id="446" name="Прямоугольник"/>
            <p:cNvSpPr/>
            <p:nvPr/>
          </p:nvSpPr>
          <p:spPr>
            <a:xfrm>
              <a:off x="0" y="0"/>
              <a:ext cx="971600" cy="728700"/>
            </a:xfrm>
            <a:prstGeom prst="rect">
              <a:avLst/>
            </a:prstGeom>
            <a:solidFill>
              <a:srgbClr val="3535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47" name="image10.jpeg" descr="image10.jpe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971600" cy="7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9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" y="2961305"/>
            <a:ext cx="797615" cy="59821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98"/>
          <p:cNvSpPr/>
          <p:nvPr/>
        </p:nvSpPr>
        <p:spPr>
          <a:xfrm>
            <a:off x="494512" y="224231"/>
            <a:ext cx="8192288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Сторона договора</a:t>
            </a:r>
            <a:endParaRPr sz="24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7620000" cy="52863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Посредники</a:t>
            </a:r>
            <a:endParaRPr lang="ru-RU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7"/>
          <p:cNvGrpSpPr/>
          <p:nvPr/>
        </p:nvGrpSpPr>
        <p:grpSpPr>
          <a:xfrm>
            <a:off x="257194" y="1894322"/>
            <a:ext cx="8799572" cy="2700300"/>
            <a:chOff x="257194" y="2525763"/>
            <a:chExt cx="8799572" cy="36004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096072" y="2596030"/>
              <a:ext cx="1960694" cy="35283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57194" y="2525763"/>
              <a:ext cx="6480720" cy="3600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pic>
          <p:nvPicPr>
            <p:cNvPr id="11" name="Picture 2" descr="https://www.vectorportal.com/img_novi/office-building-with-tre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8054" y="3101826"/>
              <a:ext cx="1512168" cy="1512169"/>
            </a:xfrm>
            <a:prstGeom prst="rect">
              <a:avLst/>
            </a:prstGeom>
            <a:noFill/>
          </p:spPr>
        </p:pic>
        <p:pic>
          <p:nvPicPr>
            <p:cNvPr id="12" name="Picture 16" descr="http://cliparts.co/cliparts/BTa/EpA/BTaEpAGT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0107" y="3101827"/>
              <a:ext cx="1209734" cy="1296144"/>
            </a:xfrm>
            <a:prstGeom prst="rect">
              <a:avLst/>
            </a:prstGeom>
            <a:noFill/>
          </p:spPr>
        </p:pic>
        <p:pic>
          <p:nvPicPr>
            <p:cNvPr id="13" name="Picture 2" descr="https://www.vectorportal.com/img_novi/office-building-with-tre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90319" y="2991371"/>
              <a:ext cx="1584176" cy="1584177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89197" y="4682267"/>
              <a:ext cx="259228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КОМПАНИЯ</a:t>
              </a:r>
            </a:p>
            <a:p>
              <a:r>
                <a:rPr lang="ru-RU" b="1" dirty="0" smtClean="0">
                  <a:solidFill>
                    <a:srgbClr val="0070C0"/>
                  </a:solidFill>
                </a:rPr>
                <a:t>ПРОИЗВОДИТЕЛЬ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87592" y="4696414"/>
              <a:ext cx="208254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      КОМПАНИЯ</a:t>
              </a:r>
            </a:p>
            <a:p>
              <a:r>
                <a:rPr lang="ru-RU" b="1" dirty="0" smtClean="0"/>
                <a:t>     </a:t>
              </a:r>
              <a:r>
                <a:rPr lang="ru-RU" b="1" dirty="0" smtClean="0">
                  <a:solidFill>
                    <a:srgbClr val="0070C0"/>
                  </a:solidFill>
                </a:rPr>
                <a:t>ПОКУПАТЕЛЬ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62722" y="4691519"/>
              <a:ext cx="172819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КОМПАНИЯ</a:t>
              </a:r>
            </a:p>
            <a:p>
              <a:r>
                <a:rPr lang="ru-RU" b="1" dirty="0" smtClean="0">
                  <a:solidFill>
                    <a:srgbClr val="0070C0"/>
                  </a:solidFill>
                </a:rPr>
                <a:t>ПОСТАВЩИК</a:t>
              </a:r>
            </a:p>
            <a:p>
              <a:r>
                <a:rPr lang="ru-RU" b="1" dirty="0" smtClean="0">
                  <a:solidFill>
                    <a:srgbClr val="0070C0"/>
                  </a:solidFill>
                </a:rPr>
                <a:t>ПОСРЕДНИК</a:t>
              </a:r>
            </a:p>
          </p:txBody>
        </p:sp>
        <p:sp>
          <p:nvSpPr>
            <p:cNvPr id="17" name="Двойная стрелка влево/вправо 16"/>
            <p:cNvSpPr/>
            <p:nvPr/>
          </p:nvSpPr>
          <p:spPr>
            <a:xfrm>
              <a:off x="1940971" y="3749899"/>
              <a:ext cx="720080" cy="3600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Двойная стрелка влево/вправо 17"/>
            <p:cNvSpPr/>
            <p:nvPr/>
          </p:nvSpPr>
          <p:spPr>
            <a:xfrm>
              <a:off x="4245227" y="3759151"/>
              <a:ext cx="720080" cy="3600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https://www.vectorportal.com/img_novi/office-building-with-tre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3806" y="2922677"/>
              <a:ext cx="1584176" cy="1584177"/>
            </a:xfrm>
            <a:prstGeom prst="rect">
              <a:avLst/>
            </a:prstGeom>
            <a:noFill/>
          </p:spPr>
        </p:pic>
        <p:sp>
          <p:nvSpPr>
            <p:cNvPr id="20" name="Двойная стрелка влево/вправо 19"/>
            <p:cNvSpPr/>
            <p:nvPr/>
          </p:nvSpPr>
          <p:spPr>
            <a:xfrm>
              <a:off x="6574495" y="3811085"/>
              <a:ext cx="720080" cy="36004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13843" y="5578066"/>
              <a:ext cx="11606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Россия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13806" y="5043098"/>
              <a:ext cx="158417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Иностранное государство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476283" y="1127074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«Промежуточное звено»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" y="4722784"/>
            <a:ext cx="9144000" cy="22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558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73037" y="963179"/>
            <a:ext cx="425422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«Мы практически создали собственный </a:t>
            </a:r>
            <a:r>
              <a:rPr lang="ru-RU" sz="1400" b="1" dirty="0" smtClean="0">
                <a:solidFill>
                  <a:srgbClr val="C00000"/>
                </a:solidFill>
              </a:rPr>
              <a:t>«Интернет вещей», который теперь предоставляет информацию о розничных продажах в реальном времени со всей России</a:t>
            </a:r>
            <a:r>
              <a:rPr lang="ru-RU" sz="1400" dirty="0" smtClean="0"/>
              <a:t>. Количество кассовых аппаратов в стране увеличилось более чем вдвое, а поступления НДС в розничном секторе выросли на 38% за первый год работы» 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026" name="Picture 2" descr="http://bhnews.ru/wp-content/uploads/2018/09/rukovoditel-fns-rossii-mihail-mishustin-soobshhil-o-snizhenii-kolichestva-vyezdnyh-prove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53312"/>
            <a:ext cx="4831405" cy="41901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009" y="181583"/>
            <a:ext cx="42347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ПРОЗРАЧНЫЙ БИЗНЕС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8434" y="2824404"/>
            <a:ext cx="42218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«</a:t>
            </a:r>
            <a:r>
              <a:rPr lang="ru-RU" sz="1400" b="1" dirty="0" smtClean="0">
                <a:solidFill>
                  <a:srgbClr val="C00000"/>
                </a:solidFill>
              </a:rPr>
              <a:t>Служба создает виртуальную транзакционную среду</a:t>
            </a:r>
            <a:r>
              <a:rPr lang="ru-RU" sz="1400" dirty="0" smtClean="0"/>
              <a:t>. Это замкнутая цифровая экосистема, в которой все хозяйствующие субъекты будут совершать сделки, что сделает экономику прозрачной по умолчанию. Больше не нужно будет подавать налоговые декларации. </a:t>
            </a:r>
            <a:r>
              <a:rPr lang="ru-RU" sz="1400" b="1" dirty="0" smtClean="0">
                <a:solidFill>
                  <a:srgbClr val="C00000"/>
                </a:solidFill>
              </a:rPr>
              <a:t>ФНС России сможет автоматически исчислять и удерживать налоги даже в момент транзакций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1284" y="206375"/>
            <a:ext cx="7308715" cy="5286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Важные моменты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0" y="1200150"/>
            <a:ext cx="8229600" cy="3657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3779" y="1545021"/>
            <a:ext cx="85843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Franklin Gothic Heavy"/>
              </a:rPr>
              <a:t>     </a:t>
            </a:r>
            <a:r>
              <a:rPr lang="ru-RU" sz="2000" dirty="0" smtClean="0">
                <a:solidFill>
                  <a:srgbClr val="C00000"/>
                </a:solidFill>
              </a:rPr>
              <a:t>Наращивание </a:t>
            </a:r>
            <a:r>
              <a:rPr lang="ru-RU" sz="2000" dirty="0">
                <a:solidFill>
                  <a:srgbClr val="C00000"/>
                </a:solidFill>
              </a:rPr>
              <a:t>цены посредством привлечения в цепочку</a:t>
            </a:r>
          </a:p>
          <a:p>
            <a:r>
              <a:rPr lang="ru-RU" sz="2000" dirty="0">
                <a:solidFill>
                  <a:srgbClr val="C00000"/>
                </a:solidFill>
              </a:rPr>
              <a:t>  </a:t>
            </a:r>
            <a:r>
              <a:rPr lang="ru-RU" sz="2000" dirty="0" smtClean="0">
                <a:solidFill>
                  <a:srgbClr val="C00000"/>
                </a:solidFill>
              </a:rPr>
              <a:t>   подставных </a:t>
            </a:r>
            <a:r>
              <a:rPr lang="ru-RU" sz="2000" dirty="0">
                <a:solidFill>
                  <a:srgbClr val="C00000"/>
                </a:solidFill>
              </a:rPr>
              <a:t>фирм (транзитные, однодневки)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C00000"/>
                </a:solidFill>
                <a:latin typeface="Franklin Gothic Heavy"/>
              </a:rPr>
              <a:t>► </a:t>
            </a:r>
            <a:r>
              <a:rPr lang="ru-RU" sz="2000" b="1" dirty="0"/>
              <a:t>Реальность</a:t>
            </a:r>
            <a:r>
              <a:rPr lang="ru-RU" sz="2000" dirty="0"/>
              <a:t>/фиктивность </a:t>
            </a:r>
            <a:r>
              <a:rPr lang="ru-RU" sz="2000" b="1" dirty="0"/>
              <a:t>документооборота</a:t>
            </a:r>
          </a:p>
          <a:p>
            <a:r>
              <a:rPr lang="ru-RU" sz="2000" dirty="0">
                <a:solidFill>
                  <a:srgbClr val="C00000"/>
                </a:solidFill>
                <a:latin typeface="Franklin Gothic Heavy"/>
              </a:rPr>
              <a:t>►</a:t>
            </a:r>
            <a:r>
              <a:rPr lang="ru-RU" sz="2000" dirty="0">
                <a:latin typeface="Franklin Gothic Heavy"/>
              </a:rPr>
              <a:t> </a:t>
            </a:r>
            <a:r>
              <a:rPr lang="ru-RU" sz="2000" b="1" dirty="0"/>
              <a:t>Взаимозависимость компании-посредника</a:t>
            </a:r>
          </a:p>
          <a:p>
            <a:r>
              <a:rPr lang="ru-RU" sz="2000" dirty="0"/>
              <a:t>    (согласованность действий)</a:t>
            </a:r>
          </a:p>
          <a:p>
            <a:r>
              <a:rPr lang="ru-RU" sz="2000" dirty="0">
                <a:solidFill>
                  <a:srgbClr val="C00000"/>
                </a:solidFill>
                <a:latin typeface="Franklin Gothic Heavy"/>
              </a:rPr>
              <a:t>►</a:t>
            </a:r>
            <a:r>
              <a:rPr lang="ru-RU" sz="2000" dirty="0">
                <a:latin typeface="Franklin Gothic Heavy"/>
              </a:rPr>
              <a:t> </a:t>
            </a:r>
            <a:r>
              <a:rPr lang="ru-RU" sz="2000" b="1" dirty="0"/>
              <a:t>Деловая цель привлечения 3 лица</a:t>
            </a:r>
          </a:p>
          <a:p>
            <a:r>
              <a:rPr lang="ru-RU" sz="2000" dirty="0"/>
              <a:t>   (увеличение расходов, вычеты по НДС)</a:t>
            </a:r>
          </a:p>
          <a:p>
            <a:r>
              <a:rPr lang="ru-RU" sz="2000" dirty="0">
                <a:solidFill>
                  <a:srgbClr val="C00000"/>
                </a:solidFill>
                <a:latin typeface="Franklin Gothic Heavy"/>
              </a:rPr>
              <a:t>►</a:t>
            </a:r>
            <a:r>
              <a:rPr lang="ru-RU" sz="2000" dirty="0">
                <a:latin typeface="Franklin Gothic Heavy"/>
              </a:rPr>
              <a:t> </a:t>
            </a:r>
            <a:r>
              <a:rPr lang="ru-RU" sz="2000" b="1" dirty="0"/>
              <a:t>Реальность сделок</a:t>
            </a:r>
          </a:p>
          <a:p>
            <a:endParaRPr lang="ru-RU" dirty="0"/>
          </a:p>
        </p:txBody>
      </p:sp>
      <p:pic>
        <p:nvPicPr>
          <p:cNvPr id="6" name="Picture 4" descr="https://uk.toluna.com/dpolls_images/2018/06/15/1845651a-96b5-40db-bb20-40ce6d5ab2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288" y="3765966"/>
            <a:ext cx="1836712" cy="1377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79438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6407696" y="160356"/>
            <a:ext cx="2736304" cy="102687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35596" y="1635646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ООО «Ромашка»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Учредитель 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ИВАНОВ И.И.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36096" y="1635646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Завод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3435846"/>
            <a:ext cx="2232248" cy="93610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Индивидуальный предприниматель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ИВАНОВ И.И.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Двойная стрелка влево/вверх 6"/>
          <p:cNvSpPr/>
          <p:nvPr/>
        </p:nvSpPr>
        <p:spPr>
          <a:xfrm>
            <a:off x="5580112" y="2787774"/>
            <a:ext cx="1080120" cy="1224136"/>
          </a:xfrm>
          <a:prstGeom prst="leftUpArrow">
            <a:avLst>
              <a:gd name="adj1" fmla="val 7050"/>
              <a:gd name="adj2" fmla="val 20732"/>
              <a:gd name="adj3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Двойная стрелка влево/вверх 7"/>
          <p:cNvSpPr/>
          <p:nvPr/>
        </p:nvSpPr>
        <p:spPr>
          <a:xfrm flipH="1">
            <a:off x="2051720" y="2787774"/>
            <a:ext cx="1080120" cy="1224136"/>
          </a:xfrm>
          <a:prstGeom prst="leftUpArrow">
            <a:avLst>
              <a:gd name="adj1" fmla="val 7442"/>
              <a:gd name="adj2" fmla="val 20053"/>
              <a:gd name="adj3" fmla="val 235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1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Определение ВС РФ от 09.07.2018 № 306-КГ18-4329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H="1">
            <a:off x="2123728" y="987574"/>
            <a:ext cx="4104456" cy="432048"/>
          </a:xfrm>
          <a:prstGeom prst="curvedDownArrow">
            <a:avLst>
              <a:gd name="adj1" fmla="val 41714"/>
              <a:gd name="adj2" fmla="val 176966"/>
              <a:gd name="adj3" fmla="val 3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120359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Отгрузка товара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36383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Договор поставки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336383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Договор поставки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696" y="192781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</a:rPr>
              <a:t>доп.звена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в цепочке реализации товаров для снижение налоговых обязательств.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ЗАВЫШЕНИЕ РАСХОДОВ НА СУММУ НАЦЕНКИ ИП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32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8197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Оценка арбитражными судами доказательств по делам, связанным с получением </a:t>
            </a:r>
            <a:r>
              <a:rPr lang="ru-RU" b="1" dirty="0" smtClean="0">
                <a:solidFill>
                  <a:schemeClr val="bg1"/>
                </a:solidFill>
              </a:rPr>
              <a:t>ННВ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8197" y="1776610"/>
            <a:ext cx="1015300" cy="146232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/>
              <a:t>Поставщик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2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200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2174" y="1776610"/>
            <a:ext cx="1015300" cy="14130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dirty="0" err="1" smtClean="0"/>
              <a:t>Проверя-емый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налогопла-тельщик</a:t>
            </a:r>
            <a:endParaRPr lang="ru-RU" sz="1100" b="1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6491" y="1760179"/>
            <a:ext cx="1015300" cy="147875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dirty="0" err="1" smtClean="0"/>
              <a:t>Сомнитель</a:t>
            </a:r>
            <a:endParaRPr lang="ru-RU" sz="1100" b="1" dirty="0" smtClean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dirty="0" err="1" smtClean="0"/>
              <a:t>ный</a:t>
            </a:r>
            <a:r>
              <a:rPr lang="ru-RU" sz="1100" b="1" dirty="0" smtClean="0"/>
              <a:t> поставщик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580171" y="3443189"/>
            <a:ext cx="2936591" cy="548640"/>
          </a:xfrm>
          <a:prstGeom prst="curvedUp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1163497" y="2387094"/>
            <a:ext cx="452994" cy="224924"/>
          </a:xfrm>
          <a:prstGeom prst="left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619180" y="2370664"/>
            <a:ext cx="452994" cy="224924"/>
          </a:xfrm>
          <a:prstGeom prst="left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8629" y="3579010"/>
            <a:ext cx="145042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поставка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9484" y="1002687"/>
            <a:ext cx="4899923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Определение ВС РФ от 13.03.2019 № 305-КГ18-18404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</a:rPr>
              <a:t>на новое рассмотрение в суд 1 инстанции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Arial"/>
              </a:rPr>
              <a:t>История: </a:t>
            </a:r>
            <a:r>
              <a: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Arial"/>
              </a:rPr>
              <a:t>Компания проиграла в 3 инстанциях, ВС РФ «подарил надежду»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</a:rPr>
              <a:t>Цена вопроса: </a:t>
            </a:r>
            <a:r>
              <a:rPr lang="ru-RU" sz="1400" b="1" dirty="0" smtClean="0">
                <a:solidFill>
                  <a:srgbClr val="C00000"/>
                </a:solidFill>
              </a:rPr>
              <a:t>98 998 340 руб.</a:t>
            </a:r>
            <a:endParaRPr kumimoji="0" lang="ru-RU" sz="1400" b="1" i="0" u="none" strike="noStrike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FillTx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</a:rPr>
              <a:t>Позиция НО и судов: </a:t>
            </a:r>
            <a:r>
              <a:rPr lang="ru-RU" sz="1400" dirty="0" smtClean="0">
                <a:solidFill>
                  <a:schemeClr val="tx1"/>
                </a:solidFill>
              </a:rPr>
              <a:t>контрагент-искусственное звено в цепочке поставщиков для ННВ (расходы, вычеты)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</a:rPr>
              <a:t>Позиция ВС РФ: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► </a:t>
            </a:r>
            <a:r>
              <a:rPr lang="ru-RU" sz="1400" b="1" dirty="0" smtClean="0"/>
              <a:t>суды </a:t>
            </a:r>
            <a:r>
              <a:rPr lang="ru-RU" sz="1400" b="1" dirty="0"/>
              <a:t>пришли к неправомерному выводу о взаимозависимости и </a:t>
            </a:r>
            <a:r>
              <a:rPr lang="ru-RU" sz="1400" b="1" dirty="0" err="1"/>
              <a:t>аффилированности</a:t>
            </a:r>
            <a:r>
              <a:rPr lang="ru-RU" sz="1400" b="1" dirty="0"/>
              <a:t> </a:t>
            </a:r>
            <a:r>
              <a:rPr lang="ru-RU" sz="1400" b="1" dirty="0" smtClean="0"/>
              <a:t>общества </a:t>
            </a:r>
            <a:r>
              <a:rPr lang="ru-RU" sz="1400" b="1" dirty="0"/>
              <a:t>и контрагентов; </a:t>
            </a:r>
            <a:endParaRPr lang="ru-RU" sz="1400" b="1" dirty="0" smtClean="0"/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Times New Roman"/>
                <a:cs typeface="Times New Roman"/>
              </a:rPr>
              <a:t>► </a:t>
            </a:r>
            <a:r>
              <a:rPr lang="ru-RU" sz="1400" b="1" dirty="0" smtClean="0"/>
              <a:t>выводы </a:t>
            </a:r>
            <a:r>
              <a:rPr lang="ru-RU" sz="1400" b="1" dirty="0"/>
              <a:t>судов не соответствуют фактическим обстоятельствам, ряд обстоятельств не доказан</a:t>
            </a:r>
            <a:r>
              <a:rPr lang="ru-RU" sz="1400" b="1" dirty="0" smtClean="0"/>
              <a:t>;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Times New Roman"/>
                <a:cs typeface="Times New Roman"/>
              </a:rPr>
              <a:t>► </a:t>
            </a:r>
            <a:r>
              <a:rPr lang="ru-RU" sz="1400" b="1" dirty="0" smtClean="0"/>
              <a:t>суды </a:t>
            </a:r>
            <a:r>
              <a:rPr lang="ru-RU" sz="1400" b="1" dirty="0"/>
              <a:t>не дали надлежащей оценка показаниям генерального директора контрагента, полученных в ходе допроса в </a:t>
            </a:r>
            <a:r>
              <a:rPr lang="ru-RU" sz="1400" b="1" dirty="0" smtClean="0"/>
              <a:t>суде 1 </a:t>
            </a:r>
            <a:r>
              <a:rPr lang="ru-RU" sz="1400" b="1" dirty="0"/>
              <a:t>инстанции</a:t>
            </a:r>
            <a:r>
              <a:rPr lang="ru-RU" sz="1400" b="1" dirty="0" smtClean="0"/>
              <a:t>;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Times New Roman"/>
                <a:cs typeface="Times New Roman"/>
              </a:rPr>
              <a:t>► </a:t>
            </a:r>
            <a:r>
              <a:rPr lang="ru-RU" sz="1400" b="1" dirty="0" smtClean="0">
                <a:solidFill>
                  <a:srgbClr val="C00000"/>
                </a:solidFill>
              </a:rPr>
              <a:t>суды </a:t>
            </a:r>
            <a:r>
              <a:rPr lang="ru-RU" sz="1400" b="1" dirty="0">
                <a:solidFill>
                  <a:srgbClr val="C00000"/>
                </a:solidFill>
              </a:rPr>
              <a:t>пришли к неправомерному выводу о </a:t>
            </a:r>
            <a:r>
              <a:rPr lang="ru-RU" sz="1400" b="1" dirty="0" err="1">
                <a:solidFill>
                  <a:srgbClr val="C00000"/>
                </a:solidFill>
              </a:rPr>
              <a:t>непроявлении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должной </a:t>
            </a:r>
            <a:r>
              <a:rPr lang="ru-RU" sz="1400" b="1" dirty="0">
                <a:solidFill>
                  <a:srgbClr val="C00000"/>
                </a:solidFill>
              </a:rPr>
              <a:t>осмотрительности.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101351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411" y="163961"/>
            <a:ext cx="435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Посредники сами подтвердили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свою необходимость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597" y="1254935"/>
            <a:ext cx="8305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Постановление АС СЗО от 28.11.2018 года № А42-3303/2017</a:t>
            </a:r>
          </a:p>
          <a:p>
            <a:r>
              <a:rPr lang="ru-RU" sz="1400" dirty="0" smtClean="0"/>
              <a:t>ООО «</a:t>
            </a:r>
            <a:r>
              <a:rPr lang="ru-RU" sz="1400" dirty="0" err="1" smtClean="0"/>
              <a:t>Рыбоперерабатывающий</a:t>
            </a:r>
            <a:r>
              <a:rPr lang="ru-RU" sz="1400" dirty="0" smtClean="0"/>
              <a:t> </a:t>
            </a:r>
            <a:r>
              <a:rPr lang="ru-RU" sz="1400" dirty="0"/>
              <a:t>комплекс</a:t>
            </a:r>
            <a:r>
              <a:rPr lang="ru-RU" sz="1400" dirty="0" smtClean="0"/>
              <a:t>»</a:t>
            </a:r>
          </a:p>
          <a:p>
            <a:pPr algn="just"/>
            <a:r>
              <a:rPr lang="ru-RU" sz="1400" i="1" dirty="0"/>
              <a:t>«При разрешении спора судами принято во внимание, что руководители организаций - производителей продукции подтвердили реальность отношений с посредниками. Руководители посредников (контрагентов) подтвердили реальность отношений с Обществом, подписание счетов-фактур и других </a:t>
            </a:r>
            <a:r>
              <a:rPr lang="ru-RU" sz="1400" i="1" dirty="0" smtClean="0"/>
              <a:t>документов».</a:t>
            </a:r>
          </a:p>
          <a:p>
            <a:endParaRPr lang="ru-RU" sz="1400" dirty="0"/>
          </a:p>
          <a:p>
            <a:r>
              <a:rPr lang="ru-RU" sz="1400" dirty="0" smtClean="0"/>
              <a:t>Показания владельца арендованного проверяемым лицом склада могут помочь опровергнуть доводы налогового органа о невозможности поставок товара контрагентом либо его партнерами (</a:t>
            </a:r>
            <a:r>
              <a:rPr lang="ru-RU" sz="1400" b="1" dirty="0" smtClean="0"/>
              <a:t>Постановление АС УО от 19.12.2018 года № Ф09-8583/18).</a:t>
            </a:r>
          </a:p>
          <a:p>
            <a:endParaRPr lang="ru-RU" sz="1400" b="1" dirty="0"/>
          </a:p>
          <a:p>
            <a:r>
              <a:rPr lang="ru-RU" sz="1400" b="1" dirty="0" smtClean="0"/>
              <a:t>У контрагента недостаточно ОС, сотрудников</a:t>
            </a:r>
          </a:p>
          <a:p>
            <a:r>
              <a:rPr lang="ru-RU" sz="1400" b="1" dirty="0" smtClean="0"/>
              <a:t>+ Постановление АС ВВО от 18.12.2018 года № А39-9028/2017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Постановление АС ПО от 27.06.2018 года № Ф06-34087/2018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49268345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60388"/>
            <a:ext cx="914399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 результатам ВНП налоговый орган </a:t>
            </a:r>
            <a:r>
              <a:rPr lang="ru-RU" sz="1600" dirty="0" err="1" smtClean="0"/>
              <a:t>доначислил</a:t>
            </a:r>
            <a:r>
              <a:rPr lang="ru-RU" sz="1600" dirty="0" smtClean="0"/>
              <a:t> организации-производителю цемента </a:t>
            </a:r>
            <a:r>
              <a:rPr lang="ru-RU" sz="1600" b="1" dirty="0" smtClean="0">
                <a:solidFill>
                  <a:schemeClr val="tx1"/>
                </a:solidFill>
              </a:rPr>
              <a:t>более 50 000 000 руб.НДС.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Основание:</a:t>
            </a:r>
            <a:r>
              <a:rPr lang="ru-RU" sz="1600" b="1" dirty="0" smtClean="0"/>
              <a:t> </a:t>
            </a:r>
            <a:r>
              <a:rPr lang="ru-RU" sz="1600" dirty="0" smtClean="0"/>
              <a:t>необоснованные вычеты НДС, предъявленного при приобретении услуг по доставке цемента автомобильным транспортом. Т.к. </a:t>
            </a:r>
            <a:r>
              <a:rPr lang="ru-RU" sz="1600" b="1" dirty="0" smtClean="0"/>
              <a:t>организации-грузоперевозчики не могли оказать услуги перевозки, не имея необходимых кол-ва автотранспорта и штата водителей. Не были заключены договоры с 3 лицами.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Весомые доводы:</a:t>
            </a:r>
            <a:r>
              <a:rPr lang="ru-RU" sz="1600" dirty="0" smtClean="0"/>
              <a:t> обеспеченность контрагентов штатом водителей, автотранспортом и пр. </a:t>
            </a:r>
            <a:r>
              <a:rPr lang="ru-RU" sz="1600" b="1" dirty="0" smtClean="0"/>
              <a:t>не являлась критерием выбора контрагентов и не могла им являться</a:t>
            </a:r>
            <a:r>
              <a:rPr lang="ru-RU" sz="1600" dirty="0" smtClean="0"/>
              <a:t>, т.к. убеждаться в способности потенциальных контрагентов исполнять обязательства лично (</a:t>
            </a:r>
            <a:r>
              <a:rPr lang="ru-RU" sz="1600" u="sng" dirty="0" smtClean="0"/>
              <a:t>без привлечения третьих лиц</a:t>
            </a:r>
            <a:r>
              <a:rPr lang="ru-RU" sz="1600" dirty="0" smtClean="0"/>
              <a:t>) завод </a:t>
            </a:r>
            <a:r>
              <a:rPr lang="ru-RU" sz="1600" b="1" dirty="0" smtClean="0"/>
              <a:t>не мог ввиду отсутствия строго определенного объема планируемых к приобретению услуг</a:t>
            </a:r>
            <a:r>
              <a:rPr lang="ru-RU" sz="1600" dirty="0" smtClean="0"/>
              <a:t>;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ru-RU" sz="1600" dirty="0" smtClean="0"/>
              <a:t>завод обоснованно допускал, что оказание услуг </a:t>
            </a:r>
            <a:r>
              <a:rPr lang="ru-RU" sz="1600" b="1" dirty="0" smtClean="0"/>
              <a:t>будет обеспечиваться контрагентами, в т.ч. благодаря действиям, направленным на поиск и привлечение такой техники и обладающих соответствующей квалификацией водителей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ru-RU" sz="1600" b="1" dirty="0" smtClean="0">
                <a:solidFill>
                  <a:schemeClr val="tx1"/>
                </a:solidFill>
              </a:rPr>
              <a:t>нарушение законодательства контрагентами не может негативно отражаться на заводе</a:t>
            </a:r>
          </a:p>
          <a:p>
            <a:pPr algn="just"/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2181" y="115088"/>
            <a:ext cx="893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УСПЕХ в судебном споре по ННВ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(привлечение 3-их лиц к исполнению договора</a:t>
            </a:r>
            <a:r>
              <a:rPr lang="ru-RU" sz="2000" b="1" smtClean="0">
                <a:solidFill>
                  <a:schemeClr val="bg1"/>
                </a:solidFill>
              </a:rPr>
              <a:t>)</a:t>
            </a:r>
            <a:r>
              <a:rPr lang="ru-RU" sz="2000"/>
              <a:t> </a:t>
            </a:r>
            <a:r>
              <a:rPr lang="ru-RU" sz="2000" smtClean="0"/>
              <a:t>     </a:t>
            </a:r>
            <a:r>
              <a:rPr lang="ru-RU" sz="1600" smtClean="0">
                <a:solidFill>
                  <a:schemeClr val="bg1"/>
                </a:solidFill>
              </a:rPr>
              <a:t>Дело </a:t>
            </a:r>
            <a:r>
              <a:rPr lang="ru-RU" sz="1600" dirty="0">
                <a:solidFill>
                  <a:schemeClr val="bg1"/>
                </a:solidFill>
              </a:rPr>
              <a:t>№ А49-8880/2017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7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951570"/>
            <a:ext cx="9144000" cy="4191931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TextBox 5"/>
          <p:cNvSpPr txBox="1"/>
          <p:nvPr/>
        </p:nvSpPr>
        <p:spPr>
          <a:xfrm>
            <a:off x="85463" y="166296"/>
            <a:ext cx="394827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Судебная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практика</a:t>
            </a:r>
            <a:r>
              <a:rPr dirty="0">
                <a:solidFill>
                  <a:schemeClr val="bg1"/>
                </a:solidFill>
              </a:rPr>
              <a:t>: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допросы, подконтрольность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09" name="TextBox 7"/>
          <p:cNvSpPr txBox="1"/>
          <p:nvPr/>
        </p:nvSpPr>
        <p:spPr>
          <a:xfrm rot="847040">
            <a:off x="2270020" y="3551979"/>
            <a:ext cx="208823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Движение товара</a:t>
            </a:r>
          </a:p>
        </p:txBody>
      </p:sp>
      <p:sp>
        <p:nvSpPr>
          <p:cNvPr id="610" name="Двойная стрелка влево/вправо 10"/>
          <p:cNvSpPr/>
          <p:nvPr/>
        </p:nvSpPr>
        <p:spPr>
          <a:xfrm>
            <a:off x="5868144" y="2463737"/>
            <a:ext cx="792089" cy="16201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6425">
            <a:solidFill>
              <a:srgbClr val="535A7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1" name="Скругленный прямоугольник 11"/>
          <p:cNvSpPr/>
          <p:nvPr/>
        </p:nvSpPr>
        <p:spPr>
          <a:xfrm>
            <a:off x="6786309" y="2193707"/>
            <a:ext cx="2016225" cy="70207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444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2" name="TextBox 12"/>
          <p:cNvSpPr txBox="1"/>
          <p:nvPr/>
        </p:nvSpPr>
        <p:spPr>
          <a:xfrm>
            <a:off x="6894321" y="2221582"/>
            <a:ext cx="180020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 err="1"/>
              <a:t>Сомнительный</a:t>
            </a:r>
            <a:r>
              <a:rPr dirty="0"/>
              <a:t> </a:t>
            </a:r>
            <a:r>
              <a:rPr dirty="0" err="1"/>
              <a:t>контрагент</a:t>
            </a:r>
            <a:endParaRPr dirty="0"/>
          </a:p>
        </p:txBody>
      </p:sp>
      <p:pic>
        <p:nvPicPr>
          <p:cNvPr id="613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1519" y="3675272"/>
            <a:ext cx="2520282" cy="1354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Picture 6" descr="Picture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45833" y="3015836"/>
            <a:ext cx="1094814" cy="821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9844137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5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923925"/>
            <a:ext cx="7872413" cy="3778250"/>
          </a:xfrm>
          <a:prstGeom prst="rect">
            <a:avLst/>
          </a:prstGeom>
        </p:spPr>
        <p:txBody>
          <a:bodyPr tIns="34290" bIns="34290"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 b="1"/>
            </a:pPr>
            <a:endParaRPr lang="ru-RU" dirty="0" smtClean="0"/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 b="1"/>
            </a:pPr>
            <a:endParaRPr lang="ru-RU" dirty="0" smtClean="0"/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 b="1"/>
            </a:pPr>
            <a:endParaRPr lang="ru-RU" dirty="0" smtClean="0"/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 b="1"/>
            </a:pPr>
            <a:endParaRPr lang="ru-RU" dirty="0" smtClean="0"/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 b="1"/>
            </a:pPr>
            <a:endParaRPr lang="ru-RU" dirty="0" smtClean="0"/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 b="1"/>
            </a:pPr>
            <a:endParaRPr lang="ru-RU" dirty="0" smtClean="0"/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 b="1"/>
            </a:pPr>
            <a:endParaRPr lang="ru-RU" dirty="0" smtClean="0"/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 b="1"/>
            </a:pPr>
            <a:endParaRPr lang="ru-RU" dirty="0" smtClean="0"/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 b="1"/>
            </a:pPr>
            <a:endParaRPr lang="ru-RU" dirty="0" smtClean="0"/>
          </a:p>
          <a:p>
            <a:pPr algn="just">
              <a:buNone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АС Иркутской области 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24.01.2019  № А19-28073/2018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(ООО Руслан-11)</a:t>
            </a:r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 b="1"/>
            </a:pPr>
            <a:endParaRPr lang="ru-RU" dirty="0" smtClean="0"/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 b="1"/>
            </a:pPr>
            <a:endParaRPr sz="1100" dirty="0"/>
          </a:p>
        </p:txBody>
      </p:sp>
      <p:sp>
        <p:nvSpPr>
          <p:cNvPr id="8" name="Shape 198"/>
          <p:cNvSpPr/>
          <p:nvPr/>
        </p:nvSpPr>
        <p:spPr>
          <a:xfrm>
            <a:off x="170257" y="224231"/>
            <a:ext cx="5387479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 fontScale="85000" lnSpcReduction="10000"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000" b="1" spc="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Судебная практика – ст.54.1 НК РФ</a:t>
            </a:r>
            <a:endParaRPr sz="3000" b="1" spc="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6240" y="920885"/>
            <a:ext cx="4447760" cy="57631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algn="just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Согласно п. 1 ст. 54.1 НК РФ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не допускается уменьшение налогоплательщиком налоговой базы и (или) суммы подлежащего уплате налога</a:t>
            </a:r>
          </a:p>
          <a:p>
            <a:pPr marL="257175" indent="-257175" algn="just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 Положения статьи 54.1 НК РФ по своему содержанию являются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новыми легальными требованиями к налогоплательщикам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исключать из финансово-хозяйственной деятельности юридических лиц и  ИП действий, направленных на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злоупотребление налоговым и гражданским законодательством правами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Недопустимость направленности совершаемых сделок исключительно на уклонение от уплаты налогов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(или) получения права на зачет (возврат) суммы налога из бюджета в результате их</a:t>
            </a: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исполнения иными лицами нежели те, что заявлены в подтверждающих документах в качестве фактических исполнителей.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ru-RU" sz="1500" b="1" dirty="0" smtClean="0">
                <a:latin typeface="Segoe UI Semilight" pitchFamily="34" charset="0"/>
                <a:cs typeface="Segoe UI Semilight" pitchFamily="34" charset="0"/>
              </a:rPr>
              <a:t> </a:t>
            </a:r>
            <a:endParaRPr lang="ru-RU" sz="1500" b="1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6681" y="2422663"/>
            <a:ext cx="1349236" cy="767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 smtClean="0"/>
              <a:t>ООО Руслан -11</a:t>
            </a:r>
          </a:p>
          <a:p>
            <a:pPr algn="ctr"/>
            <a:r>
              <a:rPr lang="ru-RU" sz="1200" dirty="0" smtClean="0"/>
              <a:t>ОСНО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15359" y="2422663"/>
            <a:ext cx="1061002" cy="77525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 smtClean="0"/>
              <a:t>Контрагент</a:t>
            </a:r>
          </a:p>
          <a:p>
            <a:pPr algn="ctr"/>
            <a:r>
              <a:rPr lang="ru-RU" sz="1200" dirty="0" smtClean="0"/>
              <a:t>ресурсов не имеет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4240" y="2415208"/>
            <a:ext cx="1061003" cy="7752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 smtClean="0"/>
              <a:t>Заказчики</a:t>
            </a:r>
            <a:endParaRPr lang="ru-RU" sz="1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51772" y="1043609"/>
            <a:ext cx="1425930" cy="7305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 smtClean="0"/>
              <a:t>Субподрядчики</a:t>
            </a:r>
            <a:endParaRPr lang="ru-RU" sz="1200" b="1" dirty="0"/>
          </a:p>
        </p:txBody>
      </p:sp>
      <p:sp>
        <p:nvSpPr>
          <p:cNvPr id="18" name="Стрелка вверх 17"/>
          <p:cNvSpPr/>
          <p:nvPr/>
        </p:nvSpPr>
        <p:spPr>
          <a:xfrm>
            <a:off x="2377937" y="1841224"/>
            <a:ext cx="52181" cy="5218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207604" y="2832653"/>
            <a:ext cx="529259" cy="52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153189" y="2817744"/>
            <a:ext cx="409989" cy="3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14928" y="4465155"/>
            <a:ext cx="124094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dirty="0" smtClean="0"/>
              <a:t>физические лица</a:t>
            </a:r>
            <a:endParaRPr lang="ru-RU" sz="1200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4129709" y="3250096"/>
            <a:ext cx="44726" cy="529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465154" y="3212824"/>
            <a:ext cx="20872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 err="1" smtClean="0">
                <a:solidFill>
                  <a:srgbClr val="C00000"/>
                </a:solidFill>
              </a:rPr>
              <a:t>обнал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892" y="3205370"/>
            <a:ext cx="159523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dirty="0" smtClean="0"/>
              <a:t>подряд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37013" y="3265004"/>
            <a:ext cx="108833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 smtClean="0"/>
              <a:t>субподряд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455846" y="1973340"/>
            <a:ext cx="108833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 smtClean="0"/>
              <a:t>субподряд</a:t>
            </a:r>
            <a:endParaRPr lang="ru-RU" sz="1200" dirty="0"/>
          </a:p>
        </p:txBody>
      </p:sp>
      <p:sp>
        <p:nvSpPr>
          <p:cNvPr id="31" name="Shape 4835"/>
          <p:cNvSpPr/>
          <p:nvPr/>
        </p:nvSpPr>
        <p:spPr>
          <a:xfrm>
            <a:off x="3724267" y="3834073"/>
            <a:ext cx="897440" cy="57940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2" y="115764"/>
                </a:moveTo>
                <a:lnTo>
                  <a:pt x="119802" y="115764"/>
                </a:lnTo>
                <a:cubicBezTo>
                  <a:pt x="119802" y="117741"/>
                  <a:pt x="117039" y="119717"/>
                  <a:pt x="115657" y="119717"/>
                </a:cubicBezTo>
                <a:cubicBezTo>
                  <a:pt x="87828" y="119717"/>
                  <a:pt x="87828" y="119717"/>
                  <a:pt x="87828" y="119717"/>
                </a:cubicBezTo>
                <a:cubicBezTo>
                  <a:pt x="90592" y="119717"/>
                  <a:pt x="91973" y="117741"/>
                  <a:pt x="91973" y="113788"/>
                </a:cubicBezTo>
                <a:cubicBezTo>
                  <a:pt x="91973" y="113788"/>
                  <a:pt x="91973" y="89788"/>
                  <a:pt x="79539" y="81882"/>
                </a:cubicBezTo>
                <a:cubicBezTo>
                  <a:pt x="73815" y="77929"/>
                  <a:pt x="73815" y="77929"/>
                  <a:pt x="71052" y="77929"/>
                </a:cubicBezTo>
                <a:cubicBezTo>
                  <a:pt x="71052" y="68047"/>
                  <a:pt x="71052" y="68047"/>
                  <a:pt x="71052" y="68047"/>
                </a:cubicBezTo>
                <a:cubicBezTo>
                  <a:pt x="71052" y="68047"/>
                  <a:pt x="68289" y="63811"/>
                  <a:pt x="66907" y="53929"/>
                </a:cubicBezTo>
                <a:cubicBezTo>
                  <a:pt x="65526" y="53929"/>
                  <a:pt x="65526" y="51952"/>
                  <a:pt x="65526" y="48000"/>
                </a:cubicBezTo>
                <a:cubicBezTo>
                  <a:pt x="65526" y="46023"/>
                  <a:pt x="64144" y="39811"/>
                  <a:pt x="65526" y="39811"/>
                </a:cubicBezTo>
                <a:cubicBezTo>
                  <a:pt x="65526" y="35858"/>
                  <a:pt x="65526" y="29929"/>
                  <a:pt x="65526" y="27952"/>
                </a:cubicBezTo>
                <a:cubicBezTo>
                  <a:pt x="65526" y="20047"/>
                  <a:pt x="71052" y="12141"/>
                  <a:pt x="79539" y="12141"/>
                </a:cubicBezTo>
                <a:cubicBezTo>
                  <a:pt x="89210" y="12141"/>
                  <a:pt x="93355" y="20047"/>
                  <a:pt x="94736" y="27952"/>
                </a:cubicBezTo>
                <a:cubicBezTo>
                  <a:pt x="94736" y="29929"/>
                  <a:pt x="93355" y="35858"/>
                  <a:pt x="93355" y="39811"/>
                </a:cubicBezTo>
                <a:cubicBezTo>
                  <a:pt x="96118" y="39811"/>
                  <a:pt x="94736" y="46023"/>
                  <a:pt x="94736" y="48000"/>
                </a:cubicBezTo>
                <a:cubicBezTo>
                  <a:pt x="94736" y="51952"/>
                  <a:pt x="93355" y="53929"/>
                  <a:pt x="91973" y="53929"/>
                </a:cubicBezTo>
                <a:cubicBezTo>
                  <a:pt x="90592" y="63811"/>
                  <a:pt x="87828" y="68047"/>
                  <a:pt x="87828" y="68047"/>
                </a:cubicBezTo>
                <a:cubicBezTo>
                  <a:pt x="87828" y="77929"/>
                  <a:pt x="87828" y="77929"/>
                  <a:pt x="87828" y="77929"/>
                </a:cubicBezTo>
                <a:cubicBezTo>
                  <a:pt x="87828" y="77929"/>
                  <a:pt x="90592" y="77929"/>
                  <a:pt x="97500" y="83858"/>
                </a:cubicBezTo>
                <a:cubicBezTo>
                  <a:pt x="105986" y="87811"/>
                  <a:pt x="103223" y="83858"/>
                  <a:pt x="108750" y="89788"/>
                </a:cubicBezTo>
                <a:cubicBezTo>
                  <a:pt x="119802" y="95717"/>
                  <a:pt x="119802" y="115764"/>
                  <a:pt x="119802" y="115764"/>
                </a:cubicBezTo>
                <a:close/>
                <a:moveTo>
                  <a:pt x="64144" y="79905"/>
                </a:moveTo>
                <a:lnTo>
                  <a:pt x="64144" y="79905"/>
                </a:lnTo>
                <a:cubicBezTo>
                  <a:pt x="72434" y="83858"/>
                  <a:pt x="69671" y="81882"/>
                  <a:pt x="76578" y="85835"/>
                </a:cubicBezTo>
                <a:cubicBezTo>
                  <a:pt x="87828" y="93741"/>
                  <a:pt x="87828" y="113788"/>
                  <a:pt x="87828" y="113788"/>
                </a:cubicBezTo>
                <a:cubicBezTo>
                  <a:pt x="87828" y="117741"/>
                  <a:pt x="85065" y="119717"/>
                  <a:pt x="83684" y="119717"/>
                </a:cubicBezTo>
                <a:cubicBezTo>
                  <a:pt x="4144" y="119717"/>
                  <a:pt x="4144" y="119717"/>
                  <a:pt x="4144" y="119717"/>
                </a:cubicBezTo>
                <a:cubicBezTo>
                  <a:pt x="2763" y="119717"/>
                  <a:pt x="0" y="117741"/>
                  <a:pt x="0" y="113788"/>
                </a:cubicBezTo>
                <a:cubicBezTo>
                  <a:pt x="0" y="113788"/>
                  <a:pt x="0" y="93741"/>
                  <a:pt x="11052" y="85835"/>
                </a:cubicBezTo>
                <a:cubicBezTo>
                  <a:pt x="18157" y="81882"/>
                  <a:pt x="15197" y="85835"/>
                  <a:pt x="23684" y="79905"/>
                </a:cubicBezTo>
                <a:cubicBezTo>
                  <a:pt x="31973" y="75952"/>
                  <a:pt x="34736" y="73976"/>
                  <a:pt x="34736" y="73976"/>
                </a:cubicBezTo>
                <a:cubicBezTo>
                  <a:pt x="34736" y="61835"/>
                  <a:pt x="34736" y="61835"/>
                  <a:pt x="34736" y="61835"/>
                </a:cubicBezTo>
                <a:cubicBezTo>
                  <a:pt x="34736" y="61835"/>
                  <a:pt x="30592" y="57882"/>
                  <a:pt x="30592" y="48000"/>
                </a:cubicBezTo>
                <a:cubicBezTo>
                  <a:pt x="27828" y="48000"/>
                  <a:pt x="27828" y="44047"/>
                  <a:pt x="27828" y="42070"/>
                </a:cubicBezTo>
                <a:cubicBezTo>
                  <a:pt x="27828" y="39811"/>
                  <a:pt x="26447" y="31905"/>
                  <a:pt x="29210" y="31905"/>
                </a:cubicBezTo>
                <a:cubicBezTo>
                  <a:pt x="27828" y="25976"/>
                  <a:pt x="27828" y="22023"/>
                  <a:pt x="27828" y="20047"/>
                </a:cubicBezTo>
                <a:cubicBezTo>
                  <a:pt x="29210" y="9882"/>
                  <a:pt x="34736" y="1976"/>
                  <a:pt x="43223" y="0"/>
                </a:cubicBezTo>
                <a:cubicBezTo>
                  <a:pt x="54276" y="1976"/>
                  <a:pt x="58618" y="9882"/>
                  <a:pt x="60000" y="20047"/>
                </a:cubicBezTo>
                <a:cubicBezTo>
                  <a:pt x="60000" y="22023"/>
                  <a:pt x="60000" y="25976"/>
                  <a:pt x="58618" y="31905"/>
                </a:cubicBezTo>
                <a:cubicBezTo>
                  <a:pt x="61381" y="31905"/>
                  <a:pt x="60000" y="39811"/>
                  <a:pt x="60000" y="42070"/>
                </a:cubicBezTo>
                <a:cubicBezTo>
                  <a:pt x="60000" y="44047"/>
                  <a:pt x="60000" y="48000"/>
                  <a:pt x="57236" y="48000"/>
                </a:cubicBezTo>
                <a:cubicBezTo>
                  <a:pt x="55657" y="57882"/>
                  <a:pt x="52894" y="61835"/>
                  <a:pt x="52894" y="61835"/>
                </a:cubicBezTo>
                <a:cubicBezTo>
                  <a:pt x="52894" y="73976"/>
                  <a:pt x="52894" y="73976"/>
                  <a:pt x="52894" y="73976"/>
                </a:cubicBezTo>
                <a:cubicBezTo>
                  <a:pt x="52894" y="73976"/>
                  <a:pt x="55657" y="73976"/>
                  <a:pt x="64144" y="79905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4285" tIns="17138" rIns="34285" bIns="17138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63" name="AutoShape 3" descr="✔️"/>
          <p:cNvSpPr>
            <a:spLocks noChangeAspect="1" noChangeArrowheads="1"/>
          </p:cNvSpPr>
          <p:nvPr/>
        </p:nvSpPr>
        <p:spPr bwMode="auto">
          <a:xfrm>
            <a:off x="34925" y="-6223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64" name="AutoShape 4" descr="✔️"/>
          <p:cNvSpPr>
            <a:spLocks noChangeAspect="1" noChangeArrowheads="1"/>
          </p:cNvSpPr>
          <p:nvPr/>
        </p:nvSpPr>
        <p:spPr bwMode="auto">
          <a:xfrm>
            <a:off x="34925" y="-196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65" name="AutoShape 5" descr="✔️"/>
          <p:cNvSpPr>
            <a:spLocks noChangeAspect="1" noChangeArrowheads="1"/>
          </p:cNvSpPr>
          <p:nvPr/>
        </p:nvSpPr>
        <p:spPr bwMode="auto">
          <a:xfrm>
            <a:off x="34925" y="228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66" name="AutoShape 6" descr="✔️"/>
          <p:cNvSpPr>
            <a:spLocks noChangeAspect="1" noChangeArrowheads="1"/>
          </p:cNvSpPr>
          <p:nvPr/>
        </p:nvSpPr>
        <p:spPr bwMode="auto">
          <a:xfrm>
            <a:off x="34925" y="517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003" y="147411"/>
            <a:ext cx="6348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Операции с «кондуитными» компаниями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могут привести к налоговым рискам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4256" y="1158839"/>
            <a:ext cx="845009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Heavy"/>
                <a:ea typeface="Calibri" pitchFamily="34" charset="0"/>
                <a:cs typeface="Times New Roman" pitchFamily="18" charset="0"/>
              </a:rPr>
              <a:t>►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сторона сделки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является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выгодоприобретателем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(бенефициаром) по сделке, то налоговый орган может попытаться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переквалифицировать сделку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Особое внимание налоговых органов привлекают операции с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кондуитными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компаниями, инкорпорированными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юрисдикциях, в которых получаемый доход не подлежит налогообложению или облагается по пониженной ставке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Heavy"/>
                <a:ea typeface="Calibri" pitchFamily="34" charset="0"/>
                <a:cs typeface="Times New Roman" pitchFamily="18" charset="0"/>
              </a:rPr>
              <a:t>► 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Налоговые органы стали успешно применять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концепцию ННВ к трансграничным сделкам.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они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утруждают себя доказательством того, как именно российская компания-налогоплательщик, к которой предъявляют претензии, воспользовалась налоговой выгодой, полученной иностранной компанией и/или конечными бенефициарами.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 РФ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вопрос пока тоже оставляет без внимания.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Скругленный прямоугольник 7"/>
          <p:cNvGrpSpPr/>
          <p:nvPr/>
        </p:nvGrpSpPr>
        <p:grpSpPr>
          <a:xfrm>
            <a:off x="5148064" y="-385253"/>
            <a:ext cx="3672409" cy="5151262"/>
            <a:chOff x="0" y="0"/>
            <a:chExt cx="3672409" cy="5151262"/>
          </a:xfrm>
        </p:grpSpPr>
        <p:sp>
          <p:nvSpPr>
            <p:cNvPr id="700" name="Закругленный прямоугольник"/>
            <p:cNvSpPr/>
            <p:nvPr/>
          </p:nvSpPr>
          <p:spPr>
            <a:xfrm>
              <a:off x="0" y="1711534"/>
              <a:ext cx="3672409" cy="1728193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701" name="Турция"/>
            <p:cNvSpPr txBox="1"/>
            <p:nvPr/>
          </p:nvSpPr>
          <p:spPr>
            <a:xfrm>
              <a:off x="84363" y="0"/>
              <a:ext cx="3503682" cy="5151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r>
                <a:rPr dirty="0"/>
                <a:t>                                     </a:t>
              </a:r>
              <a:r>
                <a:rPr b="1" dirty="0" err="1"/>
                <a:t>Турция</a:t>
              </a:r>
              <a:endParaRPr b="1"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</p:txBody>
        </p:sp>
      </p:grpSp>
      <p:grpSp>
        <p:nvGrpSpPr>
          <p:cNvPr id="3" name="Скругленный прямоугольник 6"/>
          <p:cNvGrpSpPr/>
          <p:nvPr/>
        </p:nvGrpSpPr>
        <p:grpSpPr>
          <a:xfrm>
            <a:off x="5171713" y="2193526"/>
            <a:ext cx="3672409" cy="3551062"/>
            <a:chOff x="0" y="0"/>
            <a:chExt cx="3672408" cy="3551061"/>
          </a:xfrm>
        </p:grpSpPr>
        <p:sp>
          <p:nvSpPr>
            <p:cNvPr id="703" name="Закругленный прямоугольник"/>
            <p:cNvSpPr/>
            <p:nvPr/>
          </p:nvSpPr>
          <p:spPr>
            <a:xfrm>
              <a:off x="0" y="911434"/>
              <a:ext cx="3672409" cy="1728193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04" name="Нидерланды"/>
            <p:cNvSpPr txBox="1"/>
            <p:nvPr/>
          </p:nvSpPr>
          <p:spPr>
            <a:xfrm>
              <a:off x="84363" y="0"/>
              <a:ext cx="3503682" cy="3551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r>
                <a:rPr dirty="0"/>
                <a:t>                              </a:t>
              </a:r>
              <a:r>
                <a:rPr b="1" dirty="0" err="1"/>
                <a:t>Нидерланды</a:t>
              </a:r>
              <a:endParaRPr b="1"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</p:txBody>
        </p:sp>
      </p:grpSp>
      <p:grpSp>
        <p:nvGrpSpPr>
          <p:cNvPr id="4" name="Скругленный прямоугольник 5"/>
          <p:cNvGrpSpPr/>
          <p:nvPr/>
        </p:nvGrpSpPr>
        <p:grpSpPr>
          <a:xfrm>
            <a:off x="3137337" y="-2031788"/>
            <a:ext cx="1834117" cy="10064292"/>
            <a:chOff x="0" y="-56214"/>
            <a:chExt cx="2808312" cy="10064291"/>
          </a:xfrm>
        </p:grpSpPr>
        <p:sp>
          <p:nvSpPr>
            <p:cNvPr id="706" name="Закругленный прямоугольник"/>
            <p:cNvSpPr/>
            <p:nvPr/>
          </p:nvSpPr>
          <p:spPr>
            <a:xfrm>
              <a:off x="0" y="3198351"/>
              <a:ext cx="2808312" cy="36497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2">
                    <a:hueOff val="91643"/>
                    <a:satOff val="-6457"/>
                    <a:lumOff val="10132"/>
                  </a:schemeClr>
                </a:gs>
                <a:gs pos="45000">
                  <a:srgbClr val="D3E0ED"/>
                </a:gs>
                <a:gs pos="100000">
                  <a:schemeClr val="accent2">
                    <a:hueOff val="114167"/>
                    <a:satOff val="11440"/>
                    <a:lumOff val="21789"/>
                  </a:schemeClr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07" name="Россия"/>
            <p:cNvSpPr txBox="1"/>
            <p:nvPr/>
          </p:nvSpPr>
          <p:spPr>
            <a:xfrm>
              <a:off x="137090" y="-56214"/>
              <a:ext cx="2534132" cy="100642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r"/>
              <a:r>
                <a:rPr lang="ru-RU" b="1" dirty="0" smtClean="0"/>
                <a:t>Россия</a:t>
              </a:r>
              <a:r>
                <a:rPr dirty="0" smtClean="0"/>
                <a:t>                                                  </a:t>
              </a:r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  <a:p>
              <a:pPr algn="ctr"/>
              <a:endParaRPr dirty="0"/>
            </a:p>
          </p:txBody>
        </p:sp>
      </p:grpSp>
      <p:sp>
        <p:nvSpPr>
          <p:cNvPr id="709" name="TextBox 1"/>
          <p:cNvSpPr txBox="1"/>
          <p:nvPr/>
        </p:nvSpPr>
        <p:spPr>
          <a:xfrm>
            <a:off x="104600" y="933896"/>
            <a:ext cx="891327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/>
            </a:lvl1pPr>
          </a:lstStyle>
          <a:p>
            <a:r>
              <a:rPr sz="1400" dirty="0" err="1">
                <a:solidFill>
                  <a:schemeClr val="tx1"/>
                </a:solidFill>
              </a:rPr>
              <a:t>Постановление</a:t>
            </a:r>
            <a:r>
              <a:rPr sz="1400" dirty="0">
                <a:solidFill>
                  <a:schemeClr val="tx1"/>
                </a:solidFill>
              </a:rPr>
              <a:t> АС </a:t>
            </a:r>
            <a:r>
              <a:rPr sz="1400" dirty="0" err="1">
                <a:solidFill>
                  <a:schemeClr val="tx1"/>
                </a:solidFill>
              </a:rPr>
              <a:t>Волго-Вятского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округа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от</a:t>
            </a:r>
            <a:r>
              <a:rPr sz="1400" dirty="0">
                <a:solidFill>
                  <a:schemeClr val="tx1"/>
                </a:solidFill>
              </a:rPr>
              <a:t> 05.12.18 № </a:t>
            </a:r>
            <a:r>
              <a:rPr sz="1400" dirty="0" smtClean="0">
                <a:solidFill>
                  <a:schemeClr val="tx1"/>
                </a:solidFill>
              </a:rPr>
              <a:t>А11-9880/2016</a:t>
            </a:r>
            <a:r>
              <a:rPr lang="ru-RU" sz="1400" dirty="0" smtClean="0">
                <a:solidFill>
                  <a:schemeClr val="tx1"/>
                </a:solidFill>
              </a:rPr>
              <a:t> (дело в ВС РФ – 03.2019)</a:t>
            </a:r>
            <a:endParaRPr sz="1400" dirty="0">
              <a:solidFill>
                <a:schemeClr val="tx1"/>
              </a:solidFill>
            </a:endParaRPr>
          </a:p>
        </p:txBody>
      </p:sp>
      <p:grpSp>
        <p:nvGrpSpPr>
          <p:cNvPr id="5" name="Овал 2"/>
          <p:cNvGrpSpPr/>
          <p:nvPr/>
        </p:nvGrpSpPr>
        <p:grpSpPr>
          <a:xfrm>
            <a:off x="3294991" y="2483068"/>
            <a:ext cx="1592320" cy="1046058"/>
            <a:chOff x="-1" y="-1"/>
            <a:chExt cx="1800202" cy="1224138"/>
          </a:xfrm>
        </p:grpSpPr>
        <p:sp>
          <p:nvSpPr>
            <p:cNvPr id="710" name="Овал"/>
            <p:cNvSpPr/>
            <p:nvPr/>
          </p:nvSpPr>
          <p:spPr>
            <a:xfrm>
              <a:off x="-1" y="-1"/>
              <a:ext cx="1800202" cy="1224138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1" name="Компания А"/>
            <p:cNvSpPr txBox="1"/>
            <p:nvPr/>
          </p:nvSpPr>
          <p:spPr>
            <a:xfrm>
              <a:off x="263633" y="269906"/>
              <a:ext cx="1272936" cy="684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sz="1600" dirty="0" err="1"/>
                <a:t>Компания</a:t>
              </a:r>
              <a:r>
                <a:rPr sz="1600" dirty="0"/>
                <a:t> А</a:t>
              </a:r>
            </a:p>
          </p:txBody>
        </p:sp>
      </p:grpSp>
      <p:grpSp>
        <p:nvGrpSpPr>
          <p:cNvPr id="6" name="Овал 4"/>
          <p:cNvGrpSpPr/>
          <p:nvPr/>
        </p:nvGrpSpPr>
        <p:grpSpPr>
          <a:xfrm>
            <a:off x="6012159" y="1398289"/>
            <a:ext cx="2016227" cy="1296147"/>
            <a:chOff x="-1" y="-1"/>
            <a:chExt cx="2016226" cy="1296146"/>
          </a:xfrm>
        </p:grpSpPr>
        <p:sp>
          <p:nvSpPr>
            <p:cNvPr id="713" name="Овал"/>
            <p:cNvSpPr/>
            <p:nvPr/>
          </p:nvSpPr>
          <p:spPr>
            <a:xfrm>
              <a:off x="-1" y="-1"/>
              <a:ext cx="2016226" cy="1296146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CE9AF"/>
                  </a:solidFill>
                </a:defRPr>
              </a:pPr>
              <a:endParaRPr/>
            </a:p>
          </p:txBody>
        </p:sp>
        <p:sp>
          <p:nvSpPr>
            <p:cNvPr id="714" name="Компания С…"/>
            <p:cNvSpPr txBox="1"/>
            <p:nvPr/>
          </p:nvSpPr>
          <p:spPr>
            <a:xfrm>
              <a:off x="295268" y="140242"/>
              <a:ext cx="1425688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 err="1"/>
                <a:t>Компания</a:t>
              </a:r>
              <a:r>
                <a:rPr dirty="0"/>
                <a:t> С</a:t>
              </a:r>
            </a:p>
            <a:p>
              <a:pPr algn="ctr">
                <a:defRPr sz="1400">
                  <a:solidFill>
                    <a:srgbClr val="FCE9AF"/>
                  </a:solidFill>
                </a:defRPr>
              </a:pPr>
              <a:r>
                <a:rPr dirty="0" err="1">
                  <a:solidFill>
                    <a:schemeClr val="tx1"/>
                  </a:solidFill>
                </a:rPr>
                <a:t>фактический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dirty="0" err="1">
                  <a:solidFill>
                    <a:schemeClr val="tx1"/>
                  </a:solidFill>
                </a:rPr>
                <a:t>получатель</a:t>
              </a:r>
              <a:r>
                <a:rPr dirty="0">
                  <a:solidFill>
                    <a:schemeClr val="tx1"/>
                  </a:solidFill>
                </a:rPr>
                <a:t> </a:t>
              </a:r>
              <a:r>
                <a:rPr dirty="0" err="1">
                  <a:solidFill>
                    <a:schemeClr val="tx1"/>
                  </a:solidFill>
                </a:rPr>
                <a:t>дохода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Овал 8"/>
          <p:cNvGrpSpPr/>
          <p:nvPr/>
        </p:nvGrpSpPr>
        <p:grpSpPr>
          <a:xfrm>
            <a:off x="6084167" y="3342505"/>
            <a:ext cx="2016227" cy="1224139"/>
            <a:chOff x="-1" y="-1"/>
            <a:chExt cx="2016226" cy="1224138"/>
          </a:xfrm>
        </p:grpSpPr>
        <p:sp>
          <p:nvSpPr>
            <p:cNvPr id="716" name="Овал"/>
            <p:cNvSpPr/>
            <p:nvPr/>
          </p:nvSpPr>
          <p:spPr>
            <a:xfrm>
              <a:off x="-1" y="-1"/>
              <a:ext cx="2016226" cy="1224138"/>
            </a:xfrm>
            <a:prstGeom prst="ellipse">
              <a:avLst/>
            </a:prstGeom>
            <a:solidFill>
              <a:schemeClr val="accent1"/>
            </a:solidFill>
            <a:ln w="26425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CE9AF"/>
                  </a:solidFill>
                </a:defRPr>
              </a:pPr>
              <a:endParaRPr/>
            </a:p>
          </p:txBody>
        </p:sp>
        <p:sp>
          <p:nvSpPr>
            <p:cNvPr id="717" name="Компания В…"/>
            <p:cNvSpPr txBox="1"/>
            <p:nvPr/>
          </p:nvSpPr>
          <p:spPr>
            <a:xfrm>
              <a:off x="295268" y="58072"/>
              <a:ext cx="1425688" cy="1107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dirty="0" err="1"/>
                <a:t>Компания</a:t>
              </a:r>
              <a:r>
                <a:rPr dirty="0"/>
                <a:t> В</a:t>
              </a:r>
            </a:p>
            <a:p>
              <a:pPr algn="ctr">
                <a:defRPr>
                  <a:solidFill>
                    <a:srgbClr val="FCE9AF"/>
                  </a:solidFill>
                </a:defRPr>
              </a:pPr>
              <a:r>
                <a:rPr lang="ru-RU" sz="1600" dirty="0" smtClean="0">
                  <a:solidFill>
                    <a:schemeClr val="tx1"/>
                  </a:solidFill>
                </a:rPr>
                <a:t>транзитная</a:t>
              </a:r>
            </a:p>
            <a:p>
              <a:pPr algn="ctr">
                <a:defRPr>
                  <a:solidFill>
                    <a:srgbClr val="FCE9AF"/>
                  </a:solidFill>
                </a:defRPr>
              </a:pPr>
              <a:r>
                <a:rPr lang="ru-RU" sz="1600" dirty="0" smtClean="0">
                  <a:solidFill>
                    <a:schemeClr val="tx1"/>
                  </a:solidFill>
                </a:rPr>
                <a:t>(кондуитная компания)</a:t>
              </a:r>
              <a:endParaRPr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Штриховая стрелка вправо 15"/>
          <p:cNvGrpSpPr/>
          <p:nvPr/>
        </p:nvGrpSpPr>
        <p:grpSpPr>
          <a:xfrm>
            <a:off x="4188094" y="3638096"/>
            <a:ext cx="1858699" cy="687148"/>
            <a:chOff x="50629" y="182840"/>
            <a:chExt cx="1858697" cy="687147"/>
          </a:xfrm>
        </p:grpSpPr>
        <p:sp>
          <p:nvSpPr>
            <p:cNvPr id="719" name="Фигура"/>
            <p:cNvSpPr/>
            <p:nvPr/>
          </p:nvSpPr>
          <p:spPr>
            <a:xfrm rot="708218">
              <a:off x="50629" y="182840"/>
              <a:ext cx="1858697" cy="68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50" y="5400"/>
                  </a:lnTo>
                  <a:lnTo>
                    <a:pt x="250" y="16200"/>
                  </a:lnTo>
                  <a:lnTo>
                    <a:pt x="0" y="16200"/>
                  </a:lnTo>
                  <a:close/>
                  <a:moveTo>
                    <a:pt x="499" y="5400"/>
                  </a:moveTo>
                  <a:lnTo>
                    <a:pt x="998" y="5400"/>
                  </a:lnTo>
                  <a:lnTo>
                    <a:pt x="998" y="16200"/>
                  </a:lnTo>
                  <a:lnTo>
                    <a:pt x="499" y="16200"/>
                  </a:lnTo>
                  <a:close/>
                  <a:moveTo>
                    <a:pt x="1248" y="5400"/>
                  </a:moveTo>
                  <a:lnTo>
                    <a:pt x="17607" y="5400"/>
                  </a:lnTo>
                  <a:lnTo>
                    <a:pt x="17607" y="0"/>
                  </a:lnTo>
                  <a:lnTo>
                    <a:pt x="21600" y="10800"/>
                  </a:lnTo>
                  <a:lnTo>
                    <a:pt x="17607" y="21600"/>
                  </a:lnTo>
                  <a:lnTo>
                    <a:pt x="17607" y="16200"/>
                  </a:lnTo>
                  <a:lnTo>
                    <a:pt x="1248" y="16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EAEAE"/>
                </a:gs>
                <a:gs pos="45000">
                  <a:srgbClr val="BDBDBD"/>
                </a:gs>
                <a:gs pos="100000">
                  <a:srgbClr val="DCDCDC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20" name="дивиденды"/>
            <p:cNvSpPr txBox="1"/>
            <p:nvPr/>
          </p:nvSpPr>
          <p:spPr>
            <a:xfrm rot="708218">
              <a:off x="158677" y="344494"/>
              <a:ext cx="1579544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 err="1"/>
                <a:t>дивиденды</a:t>
              </a:r>
              <a:endParaRPr dirty="0"/>
            </a:p>
          </p:txBody>
        </p:sp>
      </p:grpSp>
      <p:sp>
        <p:nvSpPr>
          <p:cNvPr id="725" name="TextBox 18"/>
          <p:cNvSpPr txBox="1"/>
          <p:nvPr/>
        </p:nvSpPr>
        <p:spPr>
          <a:xfrm>
            <a:off x="0" y="1229710"/>
            <a:ext cx="3082159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Несколько эпизодов: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1.</a:t>
            </a:r>
            <a:r>
              <a:rPr lang="ru-RU" sz="1400" b="1" dirty="0" smtClean="0">
                <a:solidFill>
                  <a:schemeClr val="tx1"/>
                </a:solidFill>
              </a:rPr>
              <a:t>НДС-неправомерный вычет по с/</a:t>
            </a:r>
            <a:r>
              <a:rPr lang="ru-RU" sz="1400" b="1" dirty="0" err="1" smtClean="0">
                <a:solidFill>
                  <a:schemeClr val="tx1"/>
                </a:solidFill>
              </a:rPr>
              <a:t>ф</a:t>
            </a:r>
            <a:r>
              <a:rPr lang="ru-RU" sz="1400" b="1" dirty="0" smtClean="0">
                <a:solidFill>
                  <a:schemeClr val="tx1"/>
                </a:solidFill>
              </a:rPr>
              <a:t> за </a:t>
            </a:r>
            <a:r>
              <a:rPr lang="ru-RU" sz="1400" b="1" dirty="0" smtClean="0"/>
              <a:t>оказание </a:t>
            </a:r>
            <a:r>
              <a:rPr lang="ru-RU" sz="1400" b="1" dirty="0" err="1" smtClean="0"/>
              <a:t>транспортно-экспед</a:t>
            </a:r>
            <a:r>
              <a:rPr lang="ru-RU" sz="1400" b="1" dirty="0" smtClean="0"/>
              <a:t>. услуг по ставке 18%.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Ставка 0% т.к связь с международной перевозкой товаров </a:t>
            </a:r>
            <a:r>
              <a:rPr lang="ru-RU" sz="1400" dirty="0" smtClean="0"/>
              <a:t>- поставка по экспортному контракту!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2.</a:t>
            </a:r>
            <a:r>
              <a:rPr lang="ru-RU" sz="1400" dirty="0" smtClean="0"/>
              <a:t> </a:t>
            </a:r>
            <a:r>
              <a:rPr lang="ru-RU" sz="1400" b="1" dirty="0" smtClean="0"/>
              <a:t>Занижение налога с доходов, полученных иностранной организацией от источников в  РФ (5% вместо 15%).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just"/>
            <a:r>
              <a:rPr sz="1400" dirty="0" err="1" smtClean="0">
                <a:solidFill>
                  <a:srgbClr val="C00000"/>
                </a:solidFill>
              </a:rPr>
              <a:t>Наличие</a:t>
            </a:r>
            <a:r>
              <a:rPr sz="1400" dirty="0" smtClean="0">
                <a:solidFill>
                  <a:srgbClr val="C00000"/>
                </a:solidFill>
              </a:rPr>
              <a:t> </a:t>
            </a:r>
            <a:r>
              <a:rPr sz="1400" dirty="0">
                <a:solidFill>
                  <a:srgbClr val="C00000"/>
                </a:solidFill>
              </a:rPr>
              <a:t>«</a:t>
            </a:r>
            <a:r>
              <a:rPr sz="1400" dirty="0" err="1">
                <a:solidFill>
                  <a:srgbClr val="C00000"/>
                </a:solidFill>
              </a:rPr>
              <a:t>технического</a:t>
            </a:r>
            <a:r>
              <a:rPr sz="1400" dirty="0">
                <a:solidFill>
                  <a:srgbClr val="C00000"/>
                </a:solidFill>
              </a:rPr>
              <a:t> </a:t>
            </a:r>
            <a:r>
              <a:rPr sz="1400" dirty="0" err="1">
                <a:solidFill>
                  <a:srgbClr val="C00000"/>
                </a:solidFill>
              </a:rPr>
              <a:t>звена</a:t>
            </a:r>
            <a:r>
              <a:rPr sz="1400" dirty="0">
                <a:solidFill>
                  <a:srgbClr val="C00000"/>
                </a:solidFill>
              </a:rPr>
              <a:t>», </a:t>
            </a:r>
            <a:r>
              <a:rPr sz="1400" dirty="0" err="1">
                <a:solidFill>
                  <a:srgbClr val="C00000"/>
                </a:solidFill>
              </a:rPr>
              <a:t>фактически</a:t>
            </a:r>
            <a:r>
              <a:rPr sz="1400" dirty="0">
                <a:solidFill>
                  <a:srgbClr val="C00000"/>
                </a:solidFill>
              </a:rPr>
              <a:t> </a:t>
            </a:r>
            <a:r>
              <a:rPr sz="1400" dirty="0" err="1">
                <a:solidFill>
                  <a:srgbClr val="C00000"/>
                </a:solidFill>
              </a:rPr>
              <a:t>не</a:t>
            </a:r>
            <a:r>
              <a:rPr sz="1400" dirty="0">
                <a:solidFill>
                  <a:srgbClr val="C00000"/>
                </a:solidFill>
              </a:rPr>
              <a:t> </a:t>
            </a:r>
            <a:r>
              <a:rPr sz="1400" dirty="0" err="1">
                <a:solidFill>
                  <a:srgbClr val="C00000"/>
                </a:solidFill>
              </a:rPr>
              <a:t>являющегося</a:t>
            </a:r>
            <a:r>
              <a:rPr sz="1400" dirty="0">
                <a:solidFill>
                  <a:srgbClr val="C00000"/>
                </a:solidFill>
              </a:rPr>
              <a:t> </a:t>
            </a:r>
            <a:r>
              <a:rPr sz="1400" dirty="0" err="1">
                <a:solidFill>
                  <a:srgbClr val="C00000"/>
                </a:solidFill>
              </a:rPr>
              <a:t>конечным</a:t>
            </a:r>
            <a:r>
              <a:rPr sz="1400" dirty="0">
                <a:solidFill>
                  <a:srgbClr val="C00000"/>
                </a:solidFill>
              </a:rPr>
              <a:t> </a:t>
            </a:r>
            <a:r>
              <a:rPr sz="1400" dirty="0" err="1">
                <a:solidFill>
                  <a:srgbClr val="C00000"/>
                </a:solidFill>
              </a:rPr>
              <a:t>получателем</a:t>
            </a:r>
            <a:r>
              <a:rPr sz="1400" dirty="0">
                <a:solidFill>
                  <a:srgbClr val="C00000"/>
                </a:solidFill>
              </a:rPr>
              <a:t> </a:t>
            </a:r>
            <a:r>
              <a:rPr sz="1400" dirty="0" err="1" smtClean="0">
                <a:solidFill>
                  <a:srgbClr val="C00000"/>
                </a:solidFill>
              </a:rPr>
              <a:t>дохода</a:t>
            </a:r>
            <a:endParaRPr lang="ru-RU" sz="1400" dirty="0" smtClean="0">
              <a:solidFill>
                <a:srgbClr val="C00000"/>
              </a:solidFill>
            </a:endParaRPr>
          </a:p>
        </p:txBody>
      </p:sp>
      <p:sp>
        <p:nvSpPr>
          <p:cNvPr id="726" name="Штриховая стрелка вправо 19"/>
          <p:cNvSpPr/>
          <p:nvPr/>
        </p:nvSpPr>
        <p:spPr>
          <a:xfrm rot="16200000">
            <a:off x="6732240" y="2766441"/>
            <a:ext cx="540061" cy="540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  <a:moveTo>
                  <a:pt x="3375" y="5400"/>
                </a:moveTo>
                <a:lnTo>
                  <a:pt x="10800" y="5400"/>
                </a:ln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10800" y="16200"/>
                </a:lnTo>
                <a:lnTo>
                  <a:pt x="3375" y="1620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9" name="TextBox 28"/>
          <p:cNvSpPr txBox="1"/>
          <p:nvPr/>
        </p:nvSpPr>
        <p:spPr>
          <a:xfrm>
            <a:off x="324255" y="155643"/>
            <a:ext cx="487031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«Техническое</a:t>
            </a: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звено» и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фактический получатель дохода»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8">
            <a:extLst>
              <a:ext uri="{FF2B5EF4-FFF2-40B4-BE49-F238E27FC236}">
                <a16:creationId xmlns="" xmlns:a16="http://schemas.microsoft.com/office/drawing/2014/main" id="{56E9FF0F-8B76-5747-9D0E-DEE806224526}"/>
              </a:ext>
            </a:extLst>
          </p:cNvPr>
          <p:cNvSpPr/>
          <p:nvPr/>
        </p:nvSpPr>
        <p:spPr>
          <a:xfrm>
            <a:off x="4688785" y="175558"/>
            <a:ext cx="3311924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 fontScale="85000" lnSpcReduction="10000"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000" b="1" spc="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НАЛОГОВАЯ ВЫГОДА</a:t>
            </a:r>
            <a:endParaRPr sz="3000" b="1" spc="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hape 199">
            <a:extLst>
              <a:ext uri="{FF2B5EF4-FFF2-40B4-BE49-F238E27FC236}">
                <a16:creationId xmlns="" xmlns:a16="http://schemas.microsoft.com/office/drawing/2014/main" id="{42B05FE8-B338-1F48-969E-F28DFAB975C8}"/>
              </a:ext>
            </a:extLst>
          </p:cNvPr>
          <p:cNvSpPr/>
          <p:nvPr/>
        </p:nvSpPr>
        <p:spPr>
          <a:xfrm>
            <a:off x="4822963" y="1637451"/>
            <a:ext cx="4055165" cy="500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500" dirty="0">
              <a:solidFill>
                <a:srgbClr val="1E1E1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4785692" y="1256849"/>
            <a:ext cx="4181889" cy="392415"/>
          </a:xfrm>
          <a:prstGeom prst="rect">
            <a:avLst/>
          </a:prstGeom>
          <a:noFill/>
          <a:effectLst>
            <a:glow rad="127000">
              <a:srgbClr val="00B0F0"/>
            </a:glow>
            <a:outerShdw dist="50800" dir="5400000" algn="ctr" rotWithShape="0">
              <a:schemeClr val="bg1"/>
            </a:outerShdw>
          </a:effectLst>
          <a:scene3d>
            <a:camera prst="orthographicFront"/>
            <a:lightRig rig="chilly" dir="t"/>
          </a:scene3d>
          <a:sp3d>
            <a:extrusionClr>
              <a:schemeClr val="tx1"/>
            </a:extrusionClr>
          </a:sp3d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36758" y="1076431"/>
            <a:ext cx="4957911" cy="3107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defTabSz="685800" hangingPunct="1">
              <a:lnSpc>
                <a:spcPts val="1800"/>
              </a:lnSpc>
              <a:spcBef>
                <a:spcPct val="0"/>
              </a:spcBef>
              <a:defRPr/>
            </a:pPr>
            <a:endParaRPr lang="ru-RU" b="1" kern="12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83459" y="761017"/>
            <a:ext cx="4082854" cy="48934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defTabSz="685800" fontAlgn="ctr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Ст. 54.1 НК РФ: положительные моменты</a:t>
            </a:r>
            <a:endParaRPr lang="ru-RU" sz="21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32" y="1379055"/>
            <a:ext cx="4316067" cy="3622813"/>
          </a:xfrm>
          <a:prstGeom prst="rect">
            <a:avLst/>
          </a:prstGeom>
        </p:spPr>
      </p:pic>
      <p:pic>
        <p:nvPicPr>
          <p:cNvPr id="5122" name="Picture 2" descr="https://fm.cnbc.com/applications/cnbc.com/resources/img/editorial/2014/07/31/101884843-497416273.1910x1000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 cstate="print">
            <a:grayscl/>
          </a:blip>
          <a:srcRect l="26622" r="26622"/>
          <a:stretch>
            <a:fillRect/>
          </a:stretch>
        </p:blipFill>
        <p:spPr bwMode="auto">
          <a:xfrm>
            <a:off x="0" y="0"/>
            <a:ext cx="4594225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7957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e.profkiosk.ru/service_tbn2/7rz2l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702" y="1005191"/>
            <a:ext cx="8904051" cy="39883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5538" y="126124"/>
            <a:ext cx="4390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 регионов лидеров по количеству выездных проверок в 2018 году 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77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1150883" y="1078899"/>
            <a:ext cx="6753225" cy="3657600"/>
          </a:xfrm>
          <a:prstGeom prst="rect">
            <a:avLst/>
          </a:prstGeom>
        </p:spPr>
        <p:txBody>
          <a:bodyPr/>
          <a:lstStyle/>
          <a:p>
            <a:pPr marL="0" indent="114300">
              <a:buSzTx/>
              <a:buNone/>
              <a:defRPr sz="2000"/>
            </a:pPr>
            <a:endParaRPr dirty="0"/>
          </a:p>
          <a:p>
            <a:pPr marL="0" indent="114300" algn="ctr">
              <a:spcBef>
                <a:spcPts val="700"/>
              </a:spcBef>
              <a:buSzTx/>
              <a:buNone/>
              <a:defRPr sz="32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Налоговый</a:t>
            </a:r>
            <a:r>
              <a:rPr dirty="0"/>
              <a:t> </a:t>
            </a:r>
            <a:r>
              <a:rPr dirty="0" err="1"/>
              <a:t>орган</a:t>
            </a:r>
            <a:r>
              <a:rPr dirty="0"/>
              <a:t> </a:t>
            </a:r>
            <a:r>
              <a:rPr dirty="0" err="1"/>
              <a:t>должен</a:t>
            </a:r>
            <a:r>
              <a:rPr dirty="0"/>
              <a:t> </a:t>
            </a:r>
            <a:r>
              <a:rPr dirty="0" err="1"/>
              <a:t>доказать</a:t>
            </a:r>
            <a:r>
              <a:rPr dirty="0"/>
              <a:t> </a:t>
            </a:r>
            <a:r>
              <a:rPr dirty="0" err="1"/>
              <a:t>несоблюдение</a:t>
            </a:r>
            <a:r>
              <a:rPr dirty="0"/>
              <a:t> </a:t>
            </a:r>
            <a:r>
              <a:rPr dirty="0" err="1"/>
              <a:t>условий</a:t>
            </a:r>
            <a:r>
              <a:rPr dirty="0"/>
              <a:t> ст.54.1 НК РФ </a:t>
            </a:r>
          </a:p>
          <a:p>
            <a:pPr marL="0" indent="114300" algn="ctr">
              <a:spcBef>
                <a:spcPts val="700"/>
              </a:spcBef>
              <a:buSzTx/>
              <a:buNone/>
              <a:defRPr sz="3200"/>
            </a:pPr>
            <a:r>
              <a:rPr dirty="0"/>
              <a:t>(</a:t>
            </a:r>
            <a:r>
              <a:rPr dirty="0">
                <a:solidFill>
                  <a:srgbClr val="C00000"/>
                </a:solidFill>
              </a:rPr>
              <a:t>п.5 ст.82 НК РФ</a:t>
            </a:r>
            <a:r>
              <a:rPr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5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923925"/>
            <a:ext cx="7872413" cy="3778250"/>
          </a:xfrm>
          <a:prstGeom prst="rect">
            <a:avLst/>
          </a:prstGeom>
        </p:spPr>
        <p:txBody>
          <a:bodyPr tIns="34290" bIns="34290"/>
          <a:lstStyle/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None/>
              <a:defRPr sz="2000" b="1"/>
            </a:pPr>
            <a:endParaRPr dirty="0"/>
          </a:p>
        </p:txBody>
      </p:sp>
      <p:grpSp>
        <p:nvGrpSpPr>
          <p:cNvPr id="2" name="Picture 2"/>
          <p:cNvGrpSpPr/>
          <p:nvPr/>
        </p:nvGrpSpPr>
        <p:grpSpPr>
          <a:xfrm>
            <a:off x="0" y="1490869"/>
            <a:ext cx="767798" cy="504299"/>
            <a:chOff x="0" y="0"/>
            <a:chExt cx="971599" cy="728699"/>
          </a:xfrm>
        </p:grpSpPr>
        <p:sp>
          <p:nvSpPr>
            <p:cNvPr id="446" name="Прямоугольник"/>
            <p:cNvSpPr/>
            <p:nvPr/>
          </p:nvSpPr>
          <p:spPr>
            <a:xfrm>
              <a:off x="0" y="0"/>
              <a:ext cx="971600" cy="728700"/>
            </a:xfrm>
            <a:prstGeom prst="rect">
              <a:avLst/>
            </a:prstGeom>
            <a:solidFill>
              <a:srgbClr val="3535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47" name="image10.jpeg" descr="image10.jpe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971600" cy="7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Shape 198"/>
          <p:cNvSpPr/>
          <p:nvPr/>
        </p:nvSpPr>
        <p:spPr>
          <a:xfrm>
            <a:off x="105406" y="152894"/>
            <a:ext cx="5757130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spc="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Судебная практика – ст.54.1 НК РФ</a:t>
            </a:r>
          </a:p>
          <a:p>
            <a:pPr>
              <a:lnSpc>
                <a:spcPct val="120000"/>
              </a:lnSpc>
            </a:pPr>
            <a:r>
              <a:rPr lang="ru-RU" sz="1800" b="1" spc="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положительная</a:t>
            </a:r>
            <a:endParaRPr sz="1800" b="1" spc="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Shape 4866"/>
          <p:cNvSpPr/>
          <p:nvPr/>
        </p:nvSpPr>
        <p:spPr>
          <a:xfrm>
            <a:off x="266295" y="1338163"/>
            <a:ext cx="217432" cy="217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98" y="119800"/>
                </a:moveTo>
                <a:lnTo>
                  <a:pt x="60598" y="119800"/>
                </a:lnTo>
                <a:cubicBezTo>
                  <a:pt x="26710" y="119800"/>
                  <a:pt x="0" y="93089"/>
                  <a:pt x="0" y="59202"/>
                </a:cubicBezTo>
                <a:cubicBezTo>
                  <a:pt x="0" y="26910"/>
                  <a:pt x="26710" y="0"/>
                  <a:pt x="60598" y="0"/>
                </a:cubicBezTo>
                <a:cubicBezTo>
                  <a:pt x="93089" y="0"/>
                  <a:pt x="119800" y="26910"/>
                  <a:pt x="119800" y="59202"/>
                </a:cubicBezTo>
                <a:cubicBezTo>
                  <a:pt x="119800" y="93089"/>
                  <a:pt x="93089" y="119800"/>
                  <a:pt x="60598" y="119800"/>
                </a:cubicBezTo>
                <a:close/>
                <a:moveTo>
                  <a:pt x="60598" y="11362"/>
                </a:moveTo>
                <a:lnTo>
                  <a:pt x="60598" y="11362"/>
                </a:lnTo>
                <a:cubicBezTo>
                  <a:pt x="33887" y="11362"/>
                  <a:pt x="11362" y="32491"/>
                  <a:pt x="11362" y="59202"/>
                </a:cubicBezTo>
                <a:cubicBezTo>
                  <a:pt x="11362" y="85913"/>
                  <a:pt x="33887" y="108438"/>
                  <a:pt x="60598" y="108438"/>
                </a:cubicBezTo>
                <a:cubicBezTo>
                  <a:pt x="87308" y="108438"/>
                  <a:pt x="108438" y="85913"/>
                  <a:pt x="108438" y="59202"/>
                </a:cubicBezTo>
                <a:cubicBezTo>
                  <a:pt x="108438" y="32491"/>
                  <a:pt x="87308" y="11362"/>
                  <a:pt x="60598" y="11362"/>
                </a:cubicBezTo>
                <a:close/>
                <a:moveTo>
                  <a:pt x="84518" y="64784"/>
                </a:moveTo>
                <a:lnTo>
                  <a:pt x="84518" y="64784"/>
                </a:lnTo>
                <a:cubicBezTo>
                  <a:pt x="66179" y="64784"/>
                  <a:pt x="66179" y="64784"/>
                  <a:pt x="66179" y="64784"/>
                </a:cubicBezTo>
                <a:cubicBezTo>
                  <a:pt x="66179" y="84518"/>
                  <a:pt x="66179" y="84518"/>
                  <a:pt x="66179" y="84518"/>
                </a:cubicBezTo>
                <a:cubicBezTo>
                  <a:pt x="66179" y="87308"/>
                  <a:pt x="63388" y="90299"/>
                  <a:pt x="60598" y="90299"/>
                </a:cubicBezTo>
                <a:cubicBezTo>
                  <a:pt x="56411" y="90299"/>
                  <a:pt x="55016" y="87308"/>
                  <a:pt x="55016" y="84518"/>
                </a:cubicBezTo>
                <a:cubicBezTo>
                  <a:pt x="55016" y="64784"/>
                  <a:pt x="55016" y="64784"/>
                  <a:pt x="55016" y="64784"/>
                </a:cubicBezTo>
                <a:cubicBezTo>
                  <a:pt x="35282" y="64784"/>
                  <a:pt x="35282" y="64784"/>
                  <a:pt x="35282" y="64784"/>
                </a:cubicBezTo>
                <a:cubicBezTo>
                  <a:pt x="32491" y="64784"/>
                  <a:pt x="29501" y="63388"/>
                  <a:pt x="29501" y="59202"/>
                </a:cubicBezTo>
                <a:cubicBezTo>
                  <a:pt x="29501" y="56411"/>
                  <a:pt x="32491" y="53621"/>
                  <a:pt x="35282" y="53621"/>
                </a:cubicBezTo>
                <a:cubicBezTo>
                  <a:pt x="55016" y="53621"/>
                  <a:pt x="55016" y="53621"/>
                  <a:pt x="55016" y="53621"/>
                </a:cubicBezTo>
                <a:cubicBezTo>
                  <a:pt x="55016" y="35282"/>
                  <a:pt x="55016" y="35282"/>
                  <a:pt x="55016" y="35282"/>
                </a:cubicBezTo>
                <a:cubicBezTo>
                  <a:pt x="55016" y="32491"/>
                  <a:pt x="56411" y="29700"/>
                  <a:pt x="60598" y="29700"/>
                </a:cubicBezTo>
                <a:cubicBezTo>
                  <a:pt x="63388" y="29700"/>
                  <a:pt x="66179" y="32491"/>
                  <a:pt x="66179" y="35282"/>
                </a:cubicBezTo>
                <a:cubicBezTo>
                  <a:pt x="66179" y="53621"/>
                  <a:pt x="66179" y="53621"/>
                  <a:pt x="66179" y="53621"/>
                </a:cubicBezTo>
                <a:cubicBezTo>
                  <a:pt x="84518" y="53621"/>
                  <a:pt x="84518" y="53621"/>
                  <a:pt x="84518" y="53621"/>
                </a:cubicBezTo>
                <a:cubicBezTo>
                  <a:pt x="87308" y="53621"/>
                  <a:pt x="90099" y="56411"/>
                  <a:pt x="90099" y="59202"/>
                </a:cubicBezTo>
                <a:cubicBezTo>
                  <a:pt x="90099" y="63388"/>
                  <a:pt x="87308" y="64784"/>
                  <a:pt x="84518" y="64784"/>
                </a:cubicBezTo>
                <a:close/>
              </a:path>
            </a:pathLst>
          </a:custGeom>
          <a:solidFill>
            <a:srgbClr val="66B231"/>
          </a:solidFill>
          <a:ln>
            <a:noFill/>
          </a:ln>
        </p:spPr>
        <p:txBody>
          <a:bodyPr lIns="34285" tIns="17138" rIns="34285" bIns="17138" anchor="ctr" anchorCtr="0">
            <a:noAutofit/>
          </a:bodyPr>
          <a:lstStyle/>
          <a:p>
            <a:r>
              <a:rPr lang="ru-RU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" y="1513233"/>
            <a:ext cx="8177420" cy="47782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Постановление 20 ААС  от  23.10.2018  № А23-8752/2017 </a:t>
            </a:r>
          </a:p>
          <a:p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(ООО </a:t>
            </a:r>
            <a:r>
              <a:rPr lang="ru-RU" sz="2400" dirty="0" err="1" smtClean="0">
                <a:latin typeface="Segoe UI Semilight" pitchFamily="34" charset="0"/>
                <a:cs typeface="Segoe UI Semilight" pitchFamily="34" charset="0"/>
              </a:rPr>
              <a:t>СпецГазСтрой</a:t>
            </a:r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 )</a:t>
            </a:r>
          </a:p>
          <a:p>
            <a:endParaRPr lang="ru-RU" sz="24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Постановление 11 ААС   от  07.12.2018  № А72-18474/2017 </a:t>
            </a:r>
          </a:p>
          <a:p>
            <a:r>
              <a:rPr lang="ru-RU" sz="2400" dirty="0" smtClean="0">
                <a:latin typeface="Segoe UI Semilight" pitchFamily="34" charset="0"/>
                <a:cs typeface="Segoe UI Semilight" pitchFamily="34" charset="0"/>
              </a:rPr>
              <a:t>(ООО ЭКСИСТ-С, кассация 26.03.2019 )</a:t>
            </a:r>
            <a:br>
              <a:rPr lang="ru-RU" sz="2400" dirty="0" smtClean="0">
                <a:latin typeface="Segoe UI Semilight" pitchFamily="34" charset="0"/>
                <a:cs typeface="Segoe UI Semilight" pitchFamily="34" charset="0"/>
              </a:rPr>
            </a:br>
            <a:endParaRPr lang="ru-RU" sz="2400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sz="2400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endParaRPr lang="ru-RU" sz="1500" b="1" dirty="0" smtClean="0">
              <a:latin typeface="Segoe UI Semilight" pitchFamily="34" charset="0"/>
              <a:cs typeface="Segoe UI Semilight" pitchFamily="34" charset="0"/>
            </a:endParaRPr>
          </a:p>
          <a:p>
            <a:r>
              <a:rPr lang="ru-RU" sz="1500" b="1" dirty="0" smtClean="0">
                <a:latin typeface="Segoe UI Semilight" pitchFamily="34" charset="0"/>
                <a:cs typeface="Segoe UI Semilight" pitchFamily="34" charset="0"/>
              </a:rPr>
              <a:t> </a:t>
            </a:r>
            <a:endParaRPr lang="ru-RU" sz="1500" b="1" dirty="0">
              <a:latin typeface="Segoe UI Semilight" pitchFamily="34" charset="0"/>
              <a:cs typeface="Segoe UI Semilight" pitchFamily="34" charset="0"/>
            </a:endParaRP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177047" y="1526572"/>
            <a:ext cx="6784423" cy="210057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4100" b="1" dirty="0">
              <a:solidFill>
                <a:srgbClr val="C00000"/>
              </a:solidFill>
              <a:latin typeface="Segoe UI Light" panose="020B050204020402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5424" y="1718119"/>
            <a:ext cx="6805820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Коммерческая осмотрительность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 выборе контрагента: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налоговые риски и защита 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84138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57700" y="0"/>
            <a:ext cx="4686300" cy="5054600"/>
          </a:xfrm>
        </p:spPr>
        <p:txBody>
          <a:bodyPr tIns="34290" bIns="34290"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Осмотрительность в прошлом?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понятия «должная осмотрительность» нет в ст. 54.1 НК РФ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● Письмо ФНС России от 18.05.2018 № ЕД-4-2/9521@</a:t>
            </a:r>
            <a: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Segoe UI Semilight" pitchFamily="34" charset="0"/>
                <a:cs typeface="Segoe UI Semilight" pitchFamily="34" charset="0"/>
              </a:rPr>
            </a:br>
            <a:endParaRPr lang="ru-RU" sz="1800" b="1" dirty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57700" cy="5143500"/>
          </a:xfrm>
        </p:spPr>
      </p:pic>
      <p:sp>
        <p:nvSpPr>
          <p:cNvPr id="9" name="TextBox 8"/>
          <p:cNvSpPr txBox="1"/>
          <p:nvPr/>
        </p:nvSpPr>
        <p:spPr>
          <a:xfrm>
            <a:off x="4554607" y="1040870"/>
            <a:ext cx="4248978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Clr>
                <a:srgbClr val="9A1C1F"/>
              </a:buClr>
            </a:pPr>
            <a:endParaRPr lang="ru-RU" dirty="0" smtClean="0"/>
          </a:p>
          <a:p>
            <a:pPr marL="214313" indent="-214313">
              <a:buClr>
                <a:srgbClr val="9A1C1F"/>
              </a:buClr>
            </a:pPr>
            <a:endParaRPr lang="ru-RU" dirty="0" smtClean="0"/>
          </a:p>
          <a:p>
            <a:pPr marL="214313" indent="-214313">
              <a:buClr>
                <a:srgbClr val="9A1C1F"/>
              </a:buClr>
            </a:pPr>
            <a:endParaRPr lang="ru-RU" dirty="0" smtClean="0"/>
          </a:p>
          <a:p>
            <a:pPr marL="214313" indent="-214313" algn="just">
              <a:buClr>
                <a:srgbClr val="9A1C1F"/>
              </a:buClr>
            </a:pPr>
            <a:endParaRPr lang="ru-RU" dirty="0" smtClean="0"/>
          </a:p>
          <a:p>
            <a:endParaRPr lang="ru-RU" dirty="0"/>
          </a:p>
        </p:txBody>
      </p:sp>
      <p:sp>
        <p:nvSpPr>
          <p:cNvPr id="13" name="Rectangle 1"/>
          <p:cNvSpPr/>
          <p:nvPr/>
        </p:nvSpPr>
        <p:spPr>
          <a:xfrm>
            <a:off x="4435337" y="1750263"/>
            <a:ext cx="4708663" cy="30239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90" rIns="34289" bIns="34290">
            <a:spAutoFit/>
          </a:bodyPr>
          <a:lstStyle/>
          <a:p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. 54.1 НК РФ и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рекомендаций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применению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положений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. 54.1 НК РФ (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ФНС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31.10.2017 N ЕД-4-9/22123@)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проявление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должной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осмотрительности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столько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доказать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факт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проверки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контрагента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 b="1">
                <a:solidFill>
                  <a:srgbClr val="002060"/>
                </a:solidFill>
              </a:defRPr>
            </a:pPr>
            <a:r>
              <a:rPr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проверки</a:t>
            </a:r>
            <a:r>
              <a:rPr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16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убедиться</a:t>
            </a:r>
            <a:r>
              <a:rPr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6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контрагент</a:t>
            </a:r>
            <a:r>
              <a:rPr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добросовестной</a:t>
            </a:r>
            <a:r>
              <a:rPr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организацией</a:t>
            </a:r>
            <a:r>
              <a:rPr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6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ведет</a:t>
            </a:r>
            <a:r>
              <a:rPr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реальную</a:t>
            </a:r>
            <a:r>
              <a:rPr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 с </a:t>
            </a:r>
            <a:r>
              <a:rPr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ним</a:t>
            </a:r>
            <a:r>
              <a:rPr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заключить</a:t>
            </a:r>
            <a:r>
              <a:rPr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договор</a:t>
            </a:r>
            <a:r>
              <a:rPr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  <a:r>
              <a:rPr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рисков</a:t>
            </a:r>
            <a:r>
              <a:rPr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негативных</a:t>
            </a:r>
            <a:r>
              <a:rPr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налоговых</a:t>
            </a:r>
            <a:r>
              <a:rPr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последствий</a:t>
            </a:r>
            <a:r>
              <a:rPr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916095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4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27013"/>
            <a:ext cx="5741988" cy="50800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859536">
              <a:lnSpc>
                <a:spcPts val="2600"/>
              </a:lnSpc>
              <a:defRPr sz="2256" b="1" spc="-94">
                <a:solidFill>
                  <a:srgbClr val="002060"/>
                </a:solidFill>
                <a:effectLst>
                  <a:outerShdw blurRad="35814" dist="35814" dir="2700000" rotWithShape="0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dirty="0" smtClean="0">
                <a:solidFill>
                  <a:schemeClr val="bg1"/>
                </a:solidFill>
              </a:rPr>
              <a:t>Оценка обоснованности выбора контрагента</a:t>
            </a:r>
            <a:endParaRPr sz="2444" spc="-94" dirty="0">
              <a:solidFill>
                <a:schemeClr val="bg1"/>
              </a:solidFill>
            </a:endParaRPr>
          </a:p>
        </p:txBody>
      </p:sp>
      <p:pic>
        <p:nvPicPr>
          <p:cNvPr id="465" name="Рисунок 2" descr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3762" y="946826"/>
            <a:ext cx="8897566" cy="409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3" name="TextBox 2"/>
          <p:cNvSpPr txBox="1"/>
          <p:nvPr/>
        </p:nvSpPr>
        <p:spPr>
          <a:xfrm>
            <a:off x="2428036" y="967046"/>
            <a:ext cx="6200384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9" rIns="45718" bIns="45719">
            <a:spAutoFit/>
          </a:bodyPr>
          <a:lstStyle/>
          <a:p>
            <a:pPr>
              <a:defRPr sz="2000"/>
            </a:pPr>
            <a:r>
              <a:rPr dirty="0">
                <a:latin typeface="Segoe UI Semilight" pitchFamily="34" charset="0"/>
                <a:cs typeface="Segoe UI Semilight" pitchFamily="34" charset="0"/>
              </a:rPr>
              <a:t>–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Кто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подбирает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контрагентов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?</a:t>
            </a:r>
          </a:p>
        </p:txBody>
      </p:sp>
      <p:pic>
        <p:nvPicPr>
          <p:cNvPr id="474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8758" y="792135"/>
            <a:ext cx="1134652" cy="1134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Рисунок 3" descr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78783" y="1436357"/>
            <a:ext cx="1047366" cy="1108443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TextBox 8"/>
          <p:cNvSpPr txBox="1"/>
          <p:nvPr/>
        </p:nvSpPr>
        <p:spPr>
          <a:xfrm>
            <a:off x="761846" y="1752325"/>
            <a:ext cx="6216939" cy="830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9" rIns="45718" bIns="45719">
            <a:spAutoFit/>
          </a:bodyPr>
          <a:lstStyle/>
          <a:p>
            <a:pPr>
              <a:defRPr sz="2800"/>
            </a:pPr>
            <a:r>
              <a:rPr dirty="0"/>
              <a:t>– </a:t>
            </a:r>
            <a:r>
              <a:rPr sz="2000" b="1" dirty="0" err="1">
                <a:latin typeface="Segoe UI Semilight" pitchFamily="34" charset="0"/>
                <a:cs typeface="Segoe UI Semilight" pitchFamily="34" charset="0"/>
              </a:rPr>
              <a:t>Вмешиваются</a:t>
            </a:r>
            <a:r>
              <a:rPr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2000" b="1" dirty="0" err="1">
                <a:latin typeface="Segoe UI Semilight" pitchFamily="34" charset="0"/>
                <a:cs typeface="Segoe UI Semilight" pitchFamily="34" charset="0"/>
              </a:rPr>
              <a:t>ли</a:t>
            </a:r>
            <a:r>
              <a:rPr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2000" b="1" dirty="0" err="1">
                <a:latin typeface="Segoe UI Semilight" pitchFamily="34" charset="0"/>
                <a:cs typeface="Segoe UI Semilight" pitchFamily="34" charset="0"/>
              </a:rPr>
              <a:t>учредители</a:t>
            </a:r>
            <a:r>
              <a:rPr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2000" b="1" dirty="0" err="1">
                <a:latin typeface="Segoe UI Semilight" pitchFamily="34" charset="0"/>
                <a:cs typeface="Segoe UI Semilight" pitchFamily="34" charset="0"/>
              </a:rPr>
              <a:t>непосредственно</a:t>
            </a:r>
            <a:r>
              <a:rPr sz="2000" b="1" dirty="0">
                <a:latin typeface="Segoe UI Semilight" pitchFamily="34" charset="0"/>
                <a:cs typeface="Segoe UI Semilight" pitchFamily="34" charset="0"/>
              </a:rPr>
              <a:t> в </a:t>
            </a:r>
            <a:r>
              <a:rPr sz="2000" b="1" dirty="0" err="1">
                <a:latin typeface="Segoe UI Semilight" pitchFamily="34" charset="0"/>
                <a:cs typeface="Segoe UI Semilight" pitchFamily="34" charset="0"/>
              </a:rPr>
              <a:t>финансово-хозяйственную</a:t>
            </a:r>
            <a:r>
              <a:rPr sz="2000"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sz="2000" b="1" dirty="0" err="1">
                <a:latin typeface="Segoe UI Semilight" pitchFamily="34" charset="0"/>
                <a:cs typeface="Segoe UI Semilight" pitchFamily="34" charset="0"/>
              </a:rPr>
              <a:t>деятельность</a:t>
            </a:r>
            <a:r>
              <a:rPr sz="2000" b="1" dirty="0">
                <a:latin typeface="Segoe UI Semilight" pitchFamily="34" charset="0"/>
                <a:cs typeface="Segoe UI Semilight" pitchFamily="34" charset="0"/>
              </a:rPr>
              <a:t>?</a:t>
            </a:r>
          </a:p>
        </p:txBody>
      </p:sp>
      <p:sp>
        <p:nvSpPr>
          <p:cNvPr id="477" name="TextBox 9"/>
          <p:cNvSpPr txBox="1"/>
          <p:nvPr/>
        </p:nvSpPr>
        <p:spPr>
          <a:xfrm>
            <a:off x="761843" y="3888937"/>
            <a:ext cx="6079830" cy="707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9" rIns="45718" bIns="45719">
            <a:spAutoFit/>
          </a:bodyPr>
          <a:lstStyle/>
          <a:p>
            <a:pPr>
              <a:defRPr sz="2000"/>
            </a:pPr>
            <a:r>
              <a:rPr dirty="0"/>
              <a:t>–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Какие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взаимоотношения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 (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дружеские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,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деловые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)</a:t>
            </a:r>
          </a:p>
          <a:p>
            <a:pPr>
              <a:defRPr sz="2000"/>
            </a:pPr>
            <a:r>
              <a:rPr b="1" dirty="0">
                <a:latin typeface="Segoe UI Semilight" pitchFamily="34" charset="0"/>
                <a:cs typeface="Segoe UI Semilight" pitchFamily="34" charset="0"/>
              </a:rPr>
              <a:t>  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Вас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объединяют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?</a:t>
            </a:r>
          </a:p>
        </p:txBody>
      </p:sp>
      <p:sp>
        <p:nvSpPr>
          <p:cNvPr id="478" name="Прямоугольник 11"/>
          <p:cNvSpPr txBox="1"/>
          <p:nvPr/>
        </p:nvSpPr>
        <p:spPr>
          <a:xfrm>
            <a:off x="2369510" y="2851624"/>
            <a:ext cx="4572001" cy="707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9" rIns="45718" bIns="45719">
            <a:spAutoFit/>
          </a:bodyPr>
          <a:lstStyle/>
          <a:p>
            <a:pPr>
              <a:defRPr sz="2000"/>
            </a:pPr>
            <a:r>
              <a:rPr dirty="0">
                <a:latin typeface="Segoe UI Semilight" pitchFamily="34" charset="0"/>
                <a:cs typeface="Segoe UI Semilight" pitchFamily="34" charset="0"/>
              </a:rPr>
              <a:t>–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Знаком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ли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Вам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лично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руководитель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 </a:t>
            </a:r>
            <a:r>
              <a:rPr b="1" dirty="0" err="1">
                <a:latin typeface="Segoe UI Semilight" pitchFamily="34" charset="0"/>
                <a:cs typeface="Segoe UI Semilight" pitchFamily="34" charset="0"/>
              </a:rPr>
              <a:t>организации-контрагента</a:t>
            </a:r>
            <a:r>
              <a:rPr b="1" dirty="0">
                <a:latin typeface="Segoe UI Semilight" pitchFamily="34" charset="0"/>
                <a:cs typeface="Segoe UI Semilight" pitchFamily="34" charset="0"/>
              </a:rPr>
              <a:t>?</a:t>
            </a:r>
          </a:p>
        </p:txBody>
      </p:sp>
      <p:pic>
        <p:nvPicPr>
          <p:cNvPr id="479" name="Рисунок 12" descr="Рисунок 1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45913" y="2544800"/>
            <a:ext cx="797071" cy="1004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Рисунок 13" descr="Рисунок 1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112245" y="3574659"/>
            <a:ext cx="1117136" cy="102986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/>
          <p:cNvSpPr txBox="1"/>
          <p:nvPr/>
        </p:nvSpPr>
        <p:spPr>
          <a:xfrm>
            <a:off x="181303" y="283779"/>
            <a:ext cx="410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Типичные вопросы на допросах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" name="Прямоугольник 3"/>
          <p:cNvSpPr txBox="1"/>
          <p:nvPr/>
        </p:nvSpPr>
        <p:spPr>
          <a:xfrm>
            <a:off x="3870434" y="926204"/>
            <a:ext cx="5171089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600" b="1">
                <a:solidFill>
                  <a:srgbClr val="3E5D7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C00000"/>
                </a:solidFill>
              </a:rPr>
              <a:t>Письмо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Федеральной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налоговой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службы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от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0</a:t>
            </a:r>
            <a:r>
              <a:rPr dirty="0" smtClean="0">
                <a:solidFill>
                  <a:srgbClr val="C00000"/>
                </a:solidFill>
              </a:rPr>
              <a:t>8</a:t>
            </a:r>
            <a:r>
              <a:rPr lang="ru-RU" dirty="0" smtClean="0">
                <a:solidFill>
                  <a:srgbClr val="C00000"/>
                </a:solidFill>
              </a:rPr>
              <a:t>.10.18</a:t>
            </a:r>
            <a:r>
              <a:rPr dirty="0" smtClean="0">
                <a:solidFill>
                  <a:srgbClr val="C00000"/>
                </a:solidFill>
              </a:rPr>
              <a:t> №</a:t>
            </a:r>
            <a:r>
              <a:rPr dirty="0">
                <a:solidFill>
                  <a:srgbClr val="C00000"/>
                </a:solidFill>
              </a:rPr>
              <a:t> ГД-4-14/19580@</a:t>
            </a:r>
          </a:p>
          <a:p>
            <a: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b="1" dirty="0" smtClean="0">
                <a:solidFill>
                  <a:srgbClr val="C00000"/>
                </a:solidFill>
                <a:latin typeface="Franklin Gothic Heavy"/>
              </a:rPr>
              <a:t>►</a:t>
            </a:r>
            <a:r>
              <a:rPr lang="ru-RU" b="1" dirty="0" smtClean="0">
                <a:latin typeface="Times New Roman"/>
              </a:rPr>
              <a:t>с</a:t>
            </a:r>
            <a:r>
              <a:rPr b="1" dirty="0" err="1" smtClean="0"/>
              <a:t>ведения</a:t>
            </a:r>
            <a:r>
              <a:rPr b="1" dirty="0" smtClean="0"/>
              <a:t> </a:t>
            </a:r>
            <a:r>
              <a:rPr b="1" dirty="0" err="1"/>
              <a:t>из</a:t>
            </a:r>
            <a:r>
              <a:rPr b="1" dirty="0"/>
              <a:t> </a:t>
            </a:r>
            <a:r>
              <a:rPr lang="ru-RU" b="1" dirty="0" smtClean="0"/>
              <a:t>ЕГРЮЛ</a:t>
            </a:r>
            <a:r>
              <a:rPr b="1" dirty="0" smtClean="0"/>
              <a:t>; </a:t>
            </a:r>
            <a:endParaRPr lang="ru-RU" b="1" dirty="0" smtClean="0"/>
          </a:p>
          <a:p>
            <a: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b="1" dirty="0" smtClean="0">
                <a:solidFill>
                  <a:srgbClr val="C00000"/>
                </a:solidFill>
                <a:latin typeface="Franklin Gothic Heavy"/>
              </a:rPr>
              <a:t>►</a:t>
            </a:r>
            <a:r>
              <a:rPr b="1" dirty="0" err="1" smtClean="0"/>
              <a:t>из</a:t>
            </a:r>
            <a:r>
              <a:rPr b="1" dirty="0" smtClean="0"/>
              <a:t> </a:t>
            </a:r>
            <a:r>
              <a:rPr b="1" dirty="0" err="1"/>
              <a:t>реестра</a:t>
            </a:r>
            <a:r>
              <a:rPr b="1" dirty="0"/>
              <a:t> </a:t>
            </a:r>
            <a:r>
              <a:rPr b="1" dirty="0" err="1"/>
              <a:t>дисквалифицированных</a:t>
            </a:r>
            <a:r>
              <a:rPr b="1" dirty="0"/>
              <a:t> </a:t>
            </a:r>
            <a:r>
              <a:rPr b="1" dirty="0" err="1"/>
              <a:t>лиц</a:t>
            </a:r>
            <a:r>
              <a:rPr b="1" dirty="0"/>
              <a:t>; </a:t>
            </a:r>
            <a:r>
              <a:rPr b="1" dirty="0" err="1"/>
              <a:t>из</a:t>
            </a:r>
            <a:r>
              <a:rPr b="1" dirty="0"/>
              <a:t> </a:t>
            </a:r>
            <a:r>
              <a:rPr b="1" dirty="0" err="1"/>
              <a:t>единого</a:t>
            </a:r>
            <a:r>
              <a:rPr b="1" dirty="0"/>
              <a:t> </a:t>
            </a:r>
            <a:r>
              <a:rPr b="1" dirty="0" err="1"/>
              <a:t>реестра</a:t>
            </a:r>
            <a:r>
              <a:rPr b="1" dirty="0"/>
              <a:t> </a:t>
            </a:r>
            <a:r>
              <a:rPr b="1" dirty="0" err="1"/>
              <a:t>субъектов</a:t>
            </a:r>
            <a:r>
              <a:rPr b="1" dirty="0"/>
              <a:t> </a:t>
            </a:r>
            <a:r>
              <a:rPr b="1" dirty="0" err="1"/>
              <a:t>малого</a:t>
            </a:r>
            <a:r>
              <a:rPr b="1" dirty="0"/>
              <a:t> и </a:t>
            </a:r>
            <a:r>
              <a:rPr b="1" dirty="0" err="1"/>
              <a:t>среднего</a:t>
            </a:r>
            <a:r>
              <a:rPr b="1" dirty="0"/>
              <a:t> </a:t>
            </a:r>
            <a:r>
              <a:rPr b="1" dirty="0" err="1"/>
              <a:t>предпринимательства</a:t>
            </a:r>
            <a:r>
              <a:rPr b="1" dirty="0"/>
              <a:t>; </a:t>
            </a:r>
            <a:endParaRPr lang="ru-RU" b="1" dirty="0" smtClean="0"/>
          </a:p>
          <a:p>
            <a: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b="1" dirty="0" smtClean="0">
                <a:solidFill>
                  <a:srgbClr val="C00000"/>
                </a:solidFill>
                <a:latin typeface="Franklin Gothic Heavy"/>
              </a:rPr>
              <a:t>►</a:t>
            </a:r>
            <a:r>
              <a:rPr b="1" dirty="0" err="1" smtClean="0"/>
              <a:t>из</a:t>
            </a:r>
            <a:r>
              <a:rPr b="1" dirty="0" smtClean="0"/>
              <a:t> </a:t>
            </a:r>
            <a:r>
              <a:rPr b="1" dirty="0" err="1"/>
              <a:t>государственного</a:t>
            </a:r>
            <a:r>
              <a:rPr b="1" dirty="0"/>
              <a:t> </a:t>
            </a:r>
            <a:r>
              <a:rPr b="1" dirty="0" err="1"/>
              <a:t>реестра</a:t>
            </a:r>
            <a:r>
              <a:rPr b="1" dirty="0"/>
              <a:t> </a:t>
            </a:r>
            <a:r>
              <a:rPr b="1" dirty="0" err="1"/>
              <a:t>аккредитованных</a:t>
            </a:r>
            <a:r>
              <a:rPr b="1" dirty="0"/>
              <a:t> </a:t>
            </a:r>
            <a:r>
              <a:rPr b="1" dirty="0" err="1"/>
              <a:t>филиалов</a:t>
            </a:r>
            <a:r>
              <a:rPr b="1" dirty="0"/>
              <a:t>, </a:t>
            </a:r>
            <a:r>
              <a:rPr b="1" dirty="0" err="1"/>
              <a:t>представительств</a:t>
            </a:r>
            <a:r>
              <a:rPr b="1" dirty="0"/>
              <a:t> </a:t>
            </a:r>
            <a:r>
              <a:rPr b="1" dirty="0" err="1"/>
              <a:t>иностранных</a:t>
            </a:r>
            <a:r>
              <a:rPr b="1" dirty="0"/>
              <a:t> </a:t>
            </a:r>
            <a:r>
              <a:rPr b="1" dirty="0" err="1"/>
              <a:t>юридических</a:t>
            </a:r>
            <a:r>
              <a:rPr b="1" dirty="0"/>
              <a:t> </a:t>
            </a:r>
            <a:r>
              <a:rPr b="1" dirty="0" err="1"/>
              <a:t>лиц</a:t>
            </a:r>
            <a:r>
              <a:rPr b="1" dirty="0"/>
              <a:t>; </a:t>
            </a:r>
            <a:endParaRPr lang="ru-RU" b="1" dirty="0" smtClean="0"/>
          </a:p>
          <a:p>
            <a: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b="1" dirty="0" smtClean="0">
                <a:solidFill>
                  <a:srgbClr val="C00000"/>
                </a:solidFill>
                <a:latin typeface="Franklin Gothic Heavy"/>
              </a:rPr>
              <a:t>►</a:t>
            </a:r>
            <a:r>
              <a:rPr b="1" dirty="0" err="1" smtClean="0"/>
              <a:t>из</a:t>
            </a:r>
            <a:r>
              <a:rPr b="1" dirty="0" smtClean="0"/>
              <a:t> </a:t>
            </a:r>
            <a:r>
              <a:rPr b="1" dirty="0" err="1"/>
              <a:t>единого</a:t>
            </a:r>
            <a:r>
              <a:rPr b="1" dirty="0"/>
              <a:t> </a:t>
            </a:r>
            <a:r>
              <a:rPr b="1" dirty="0" err="1"/>
              <a:t>государственного</a:t>
            </a:r>
            <a:r>
              <a:rPr b="1" dirty="0"/>
              <a:t> </a:t>
            </a:r>
            <a:r>
              <a:rPr b="1" dirty="0" err="1"/>
              <a:t>реестра</a:t>
            </a:r>
            <a:r>
              <a:rPr b="1" dirty="0"/>
              <a:t> </a:t>
            </a:r>
            <a:r>
              <a:rPr b="1" dirty="0" err="1"/>
              <a:t>налогоплательщиков</a:t>
            </a:r>
            <a:r>
              <a:rPr b="1" dirty="0"/>
              <a:t> </a:t>
            </a:r>
            <a:r>
              <a:rPr b="1" dirty="0" err="1"/>
              <a:t>об</a:t>
            </a:r>
            <a:r>
              <a:rPr b="1" dirty="0"/>
              <a:t> </a:t>
            </a:r>
            <a:r>
              <a:rPr b="1" dirty="0" err="1"/>
              <a:t>иностранных</a:t>
            </a:r>
            <a:r>
              <a:rPr b="1" dirty="0"/>
              <a:t> </a:t>
            </a:r>
            <a:r>
              <a:rPr b="1" dirty="0" err="1"/>
              <a:t>организациях</a:t>
            </a:r>
            <a:r>
              <a:rPr b="1" dirty="0" smtClean="0"/>
              <a:t>.</a:t>
            </a:r>
            <a:endParaRPr lang="ru-RU" b="1" dirty="0" smtClean="0"/>
          </a:p>
          <a:p>
            <a: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b="1" dirty="0" smtClean="0"/>
          </a:p>
          <a:p>
            <a: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6681" y="226979"/>
            <a:ext cx="416992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</a:rPr>
              <a:t>Прозрачный бизнес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82" name="Picture 2" descr="https://im0-tub-ru.yandex.net/i?id=7a3670d5f8568ab8f08133f4b24aaa79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3813"/>
            <a:ext cx="3823138" cy="3775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60188" y="4223767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https://pb.nalog.ru/index.html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4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TextBox 1"/>
          <p:cNvSpPr txBox="1"/>
          <p:nvPr/>
        </p:nvSpPr>
        <p:spPr>
          <a:xfrm>
            <a:off x="77821" y="953418"/>
            <a:ext cx="8958676" cy="3847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9" rIns="45718" bIns="45719">
            <a:spAutoFit/>
          </a:bodyPr>
          <a:lstStyle/>
          <a:p>
            <a:pPr>
              <a:defRPr sz="1700" b="1">
                <a:solidFill>
                  <a:srgbClr val="525B7E"/>
                </a:solidFill>
              </a:defRPr>
            </a:pPr>
            <a:endParaRPr sz="1500" dirty="0">
              <a:solidFill>
                <a:schemeClr val="tx1"/>
              </a:solidFill>
              <a:latin typeface="Segoe UI Semilight" pitchFamily="34" charset="0"/>
              <a:cs typeface="Segoe UI Semilight" pitchFamily="34" charset="0"/>
            </a:endParaRPr>
          </a:p>
          <a:p>
            <a:pPr>
              <a:defRPr sz="1700" b="1"/>
            </a:pPr>
            <a:r>
              <a:rPr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431.2 ГК РФ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заверения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об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обстоятельствах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1700" b="1"/>
            </a:pPr>
            <a:r>
              <a:rPr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406.1 ГК РФ 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возмещение</a:t>
            </a:r>
            <a:r>
              <a:rPr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потерь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1700" b="1"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1700" b="1"/>
            </a:pPr>
            <a:r>
              <a:rPr sz="1500" dirty="0" err="1">
                <a:latin typeface="Times New Roman" pitchFamily="18" charset="0"/>
                <a:cs typeface="Times New Roman" pitchFamily="18" charset="0"/>
              </a:rPr>
              <a:t>Судебная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практика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700" b="1"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marL="342892" indent="-342892" algn="just">
              <a:buSzPct val="100000"/>
              <a:buAutoNum type="arabicPeriod"/>
              <a:defRPr sz="1700"/>
            </a:pPr>
            <a:r>
              <a:rPr sz="1500" b="1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Торговый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дом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Риф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взыскал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со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своего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поставщика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Агробизнес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тем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тот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создал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искусственный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документооборот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со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своим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поставщиком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Фаворит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отсутствии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фактической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осуществить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поставки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ТМЦ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892" indent="-342892" algn="just">
              <a:buSzPct val="100000"/>
              <a:defRPr sz="1700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sz="1500" dirty="0" err="1" smtClean="0"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№ А53-22858/2016).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892" indent="-342892" algn="just">
              <a:buSzPct val="100000"/>
              <a:buAutoNum type="arabicPeriod"/>
              <a:defRPr sz="1700"/>
            </a:pP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 sz="1700" b="1"/>
            </a:pPr>
            <a:r>
              <a:rPr sz="15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«ТД «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Югмонтажэлектро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взыскавшее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с ООО «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Темп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убытки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возникшие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результате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налоговой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проверки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 sz="1700"/>
            </a:pPr>
            <a:r>
              <a:rPr sz="1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500" dirty="0" err="1" smtClean="0">
                <a:latin typeface="Times New Roman" pitchFamily="18" charset="0"/>
                <a:cs typeface="Times New Roman" pitchFamily="18" charset="0"/>
              </a:rPr>
              <a:t>Расчет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сумм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убытков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производится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основании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решений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налоговых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принятых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камеральной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выездной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налоговой</a:t>
            </a:r>
            <a:r>
              <a:rPr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latin typeface="Times New Roman" pitchFamily="18" charset="0"/>
                <a:cs typeface="Times New Roman" pitchFamily="18" charset="0"/>
              </a:rPr>
              <a:t>проверки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 sz="1700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500" dirty="0" err="1"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 № А53-27180/2017).</a:t>
            </a:r>
          </a:p>
        </p:txBody>
      </p:sp>
      <p:sp>
        <p:nvSpPr>
          <p:cNvPr id="3" name="Shape 198"/>
          <p:cNvSpPr/>
          <p:nvPr/>
        </p:nvSpPr>
        <p:spPr>
          <a:xfrm>
            <a:off x="494512" y="224231"/>
            <a:ext cx="8192288" cy="51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оговорки в договоре</a:t>
            </a:r>
            <a:endParaRPr sz="2400" b="1" spc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7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483600" cy="1384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300" spc="-57"/>
            </a:pPr>
            <a:r>
              <a:rPr dirty="0" err="1">
                <a:solidFill>
                  <a:schemeClr val="bg1"/>
                </a:solidFill>
              </a:rPr>
              <a:t>Чек-лист</a:t>
            </a:r>
            <a:r>
              <a:rPr dirty="0">
                <a:solidFill>
                  <a:schemeClr val="bg1"/>
                </a:solidFill>
              </a:rPr>
              <a:t>: </a:t>
            </a:r>
            <a:r>
              <a:rPr dirty="0" err="1">
                <a:solidFill>
                  <a:schemeClr val="bg1"/>
                </a:solidFill>
              </a:rPr>
              <a:t>что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проверить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перед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dirty="0" err="1" smtClean="0">
                <a:solidFill>
                  <a:schemeClr val="bg1"/>
                </a:solidFill>
              </a:rPr>
              <a:t>подписанием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договора</a:t>
            </a:r>
            <a:r>
              <a:rPr lang="en-US" dirty="0" smtClean="0">
                <a:solidFill>
                  <a:schemeClr val="bg1"/>
                </a:solidFill>
              </a:rPr>
              <a:t>?!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488" name="Прямоугольник 3"/>
          <p:cNvSpPr txBox="1"/>
          <p:nvPr/>
        </p:nvSpPr>
        <p:spPr>
          <a:xfrm>
            <a:off x="100683" y="1008409"/>
            <a:ext cx="8050090" cy="393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/>
            </a:pPr>
            <a:r>
              <a:rPr sz="1250" dirty="0"/>
              <a:t> </a:t>
            </a:r>
            <a:r>
              <a:rPr sz="1250" dirty="0">
                <a:solidFill>
                  <a:srgbClr val="002060"/>
                </a:solidFill>
              </a:rPr>
              <a:t>ПРОВЕРКА КОНТРАГЕНТА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250" dirty="0"/>
              <a:t>►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Действует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компания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выписка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ЕГРЮЛ https://egrul.nalog.ru/)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250" dirty="0"/>
              <a:t>►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массовый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адрес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регистрации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компании</a:t>
            </a:r>
            <a:endParaRPr sz="125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250" dirty="0"/>
              <a:t>►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заявлял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директор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имеет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компании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отношения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(https://service.nalog.ru/svl.do)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250" dirty="0"/>
              <a:t>►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Платит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компания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налоги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сдает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отчетность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(https://service.nalog.ru/zd.do)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250" dirty="0"/>
              <a:t>►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копии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устава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госрегистрации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избрании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директора</a:t>
            </a:r>
            <a:endParaRPr sz="125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250" dirty="0"/>
              <a:t>► </a:t>
            </a:r>
            <a:r>
              <a:rPr sz="1250" u="sng" dirty="0" err="1"/>
              <a:t>Есть</a:t>
            </a:r>
            <a:r>
              <a:rPr sz="1250" u="sng" dirty="0"/>
              <a:t> </a:t>
            </a:r>
            <a:r>
              <a:rPr sz="1250" u="sng" dirty="0" err="1"/>
              <a:t>ли</a:t>
            </a:r>
            <a:r>
              <a:rPr sz="1250" u="sng" dirty="0"/>
              <a:t> </a:t>
            </a:r>
            <a:r>
              <a:rPr sz="1250" u="sng" dirty="0" err="1"/>
              <a:t>необходимые</a:t>
            </a:r>
            <a:r>
              <a:rPr sz="1250" u="sng" dirty="0"/>
              <a:t> </a:t>
            </a:r>
            <a:r>
              <a:rPr sz="1250" u="sng" dirty="0" err="1"/>
              <a:t>для</a:t>
            </a:r>
            <a:r>
              <a:rPr sz="1250" u="sng" dirty="0"/>
              <a:t> </a:t>
            </a:r>
            <a:r>
              <a:rPr sz="1250" u="sng" dirty="0" err="1"/>
              <a:t>выполнения</a:t>
            </a:r>
            <a:r>
              <a:rPr sz="1250" u="sng" dirty="0"/>
              <a:t> </a:t>
            </a:r>
            <a:r>
              <a:rPr sz="1250" u="sng" dirty="0" err="1"/>
              <a:t>договора</a:t>
            </a:r>
            <a:r>
              <a:rPr sz="1250" u="sng" dirty="0"/>
              <a:t> </a:t>
            </a:r>
            <a:r>
              <a:rPr sz="1250" u="sng" dirty="0" err="1"/>
              <a:t>разрешения</a:t>
            </a:r>
            <a:r>
              <a:rPr sz="1250" u="sng" dirty="0"/>
              <a:t>, </a:t>
            </a:r>
            <a:r>
              <a:rPr sz="1250" u="sng" dirty="0" err="1"/>
              <a:t>работники</a:t>
            </a:r>
            <a:r>
              <a:rPr sz="1250" u="sng" dirty="0"/>
              <a:t>, </a:t>
            </a:r>
            <a:r>
              <a:rPr sz="1250" u="sng" dirty="0" err="1"/>
              <a:t>оборудование</a:t>
            </a:r>
            <a:r>
              <a:rPr sz="1250" u="sng" dirty="0"/>
              <a:t> и </a:t>
            </a:r>
            <a:r>
              <a:rPr sz="1250" u="sng" dirty="0" err="1"/>
              <a:t>иные</a:t>
            </a:r>
            <a:r>
              <a:rPr sz="1250" u="sng" dirty="0"/>
              <a:t> </a:t>
            </a:r>
            <a:r>
              <a:rPr sz="1250" u="sng" dirty="0" err="1"/>
              <a:t>ресурсы</a:t>
            </a:r>
            <a:r>
              <a:rPr sz="1250" u="sng" dirty="0"/>
              <a:t>.</a:t>
            </a:r>
          </a:p>
          <a:p>
            <a:pPr>
              <a:defRPr sz="1200" b="1">
                <a:solidFill>
                  <a:srgbClr val="C00000"/>
                </a:solidFill>
              </a:defRPr>
            </a:pPr>
            <a:r>
              <a:rPr sz="1250" dirty="0" err="1"/>
              <a:t>Ключевые</a:t>
            </a:r>
            <a:r>
              <a:rPr sz="1250" dirty="0"/>
              <a:t> </a:t>
            </a:r>
            <a:r>
              <a:rPr sz="1250" dirty="0" err="1"/>
              <a:t>условия</a:t>
            </a:r>
            <a:r>
              <a:rPr sz="1250" dirty="0"/>
              <a:t> </a:t>
            </a:r>
            <a:r>
              <a:rPr sz="1250" dirty="0" err="1"/>
              <a:t>договора</a:t>
            </a:r>
            <a:r>
              <a:rPr sz="1250" dirty="0"/>
              <a:t> </a:t>
            </a: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250" dirty="0"/>
              <a:t>►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Четко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сформулирован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предмет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договора</a:t>
            </a:r>
            <a:endParaRPr sz="125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250" dirty="0"/>
              <a:t>►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Указана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цена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порядок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расчетов</a:t>
            </a:r>
            <a:endParaRPr sz="125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250" dirty="0"/>
              <a:t>►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Наличествуют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условия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штрафных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санкциях</a:t>
            </a:r>
            <a:endParaRPr sz="125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1200" b="1">
                <a:solidFill>
                  <a:srgbClr val="C00000"/>
                </a:solidFill>
              </a:defRPr>
            </a:pPr>
            <a:r>
              <a:rPr sz="1250" dirty="0" err="1"/>
              <a:t>Полномочия</a:t>
            </a:r>
            <a:r>
              <a:rPr sz="1250" dirty="0"/>
              <a:t> </a:t>
            </a:r>
            <a:r>
              <a:rPr sz="1250" dirty="0" err="1"/>
              <a:t>представителя</a:t>
            </a:r>
            <a:r>
              <a:rPr sz="1250" dirty="0"/>
              <a:t> </a:t>
            </a:r>
            <a:r>
              <a:rPr sz="1250" dirty="0" err="1"/>
              <a:t>контрагента</a:t>
            </a:r>
            <a:endParaRPr sz="1250" dirty="0"/>
          </a:p>
          <a:p>
            <a:pPr>
              <a:defRPr sz="1200" b="1">
                <a:solidFill>
                  <a:srgbClr val="C00000"/>
                </a:solidFill>
              </a:defRPr>
            </a:pPr>
            <a:r>
              <a:rPr sz="1250" dirty="0" err="1"/>
              <a:t>Корпоративные</a:t>
            </a:r>
            <a:r>
              <a:rPr sz="1250" dirty="0"/>
              <a:t> </a:t>
            </a:r>
            <a:r>
              <a:rPr sz="1250" dirty="0" err="1"/>
              <a:t>одобрения</a:t>
            </a:r>
            <a:r>
              <a:rPr sz="1250" dirty="0"/>
              <a:t> </a:t>
            </a:r>
            <a:r>
              <a:rPr sz="1250" b="0" dirty="0">
                <a:solidFill>
                  <a:srgbClr val="000000"/>
                </a:solidFill>
              </a:rPr>
              <a:t>(</a:t>
            </a:r>
            <a:r>
              <a:rPr sz="1250" b="0" dirty="0" err="1">
                <a:solidFill>
                  <a:srgbClr val="000000"/>
                </a:solidFill>
              </a:rPr>
              <a:t>получено</a:t>
            </a:r>
            <a:r>
              <a:rPr sz="1250" b="0" dirty="0">
                <a:solidFill>
                  <a:srgbClr val="000000"/>
                </a:solidFill>
              </a:rPr>
              <a:t> </a:t>
            </a:r>
            <a:r>
              <a:rPr sz="1250" b="0" dirty="0" err="1">
                <a:solidFill>
                  <a:srgbClr val="000000"/>
                </a:solidFill>
              </a:rPr>
              <a:t>ли</a:t>
            </a:r>
            <a:r>
              <a:rPr sz="1250" b="0" dirty="0">
                <a:solidFill>
                  <a:srgbClr val="000000"/>
                </a:solidFill>
              </a:rPr>
              <a:t> </a:t>
            </a:r>
            <a:r>
              <a:rPr sz="1250" b="0" dirty="0" err="1">
                <a:solidFill>
                  <a:srgbClr val="000000"/>
                </a:solidFill>
              </a:rPr>
              <a:t>одобрение</a:t>
            </a:r>
            <a:r>
              <a:rPr sz="1250" b="0" dirty="0">
                <a:solidFill>
                  <a:srgbClr val="000000"/>
                </a:solidFill>
              </a:rPr>
              <a:t> </a:t>
            </a:r>
            <a:r>
              <a:rPr sz="1250" b="0" dirty="0" err="1">
                <a:solidFill>
                  <a:srgbClr val="000000"/>
                </a:solidFill>
              </a:rPr>
              <a:t>совета</a:t>
            </a:r>
            <a:r>
              <a:rPr sz="1250" b="0" dirty="0">
                <a:solidFill>
                  <a:srgbClr val="000000"/>
                </a:solidFill>
              </a:rPr>
              <a:t> </a:t>
            </a:r>
            <a:r>
              <a:rPr sz="1250" b="0" dirty="0" err="1">
                <a:solidFill>
                  <a:srgbClr val="000000"/>
                </a:solidFill>
              </a:rPr>
              <a:t>директоров</a:t>
            </a:r>
            <a:endParaRPr sz="1250" b="0" dirty="0">
              <a:solidFill>
                <a:srgbClr val="000000"/>
              </a:solidFill>
            </a:endParaRPr>
          </a:p>
          <a:p>
            <a:pPr>
              <a:defRPr sz="1200"/>
            </a:pPr>
            <a:r>
              <a:rPr sz="1250" dirty="0" err="1"/>
              <a:t>имеются</a:t>
            </a:r>
            <a:r>
              <a:rPr sz="1250" dirty="0"/>
              <a:t> </a:t>
            </a:r>
            <a:r>
              <a:rPr sz="1250" dirty="0" err="1"/>
              <a:t>ли</a:t>
            </a:r>
            <a:r>
              <a:rPr sz="1250" dirty="0"/>
              <a:t> </a:t>
            </a:r>
            <a:r>
              <a:rPr sz="1250" dirty="0" err="1"/>
              <a:t>протоколы</a:t>
            </a:r>
            <a:r>
              <a:rPr sz="1250" dirty="0"/>
              <a:t> </a:t>
            </a:r>
            <a:r>
              <a:rPr sz="1250" dirty="0" err="1"/>
              <a:t>собраний</a:t>
            </a:r>
            <a:r>
              <a:rPr sz="1250" dirty="0"/>
              <a:t> </a:t>
            </a:r>
            <a:r>
              <a:rPr sz="1250" dirty="0" err="1"/>
              <a:t>коллегиальных</a:t>
            </a:r>
            <a:r>
              <a:rPr sz="1250" dirty="0"/>
              <a:t> </a:t>
            </a:r>
            <a:r>
              <a:rPr sz="1250" dirty="0" err="1"/>
              <a:t>органов</a:t>
            </a:r>
            <a:r>
              <a:rPr sz="1250" dirty="0"/>
              <a:t>, </a:t>
            </a:r>
            <a:r>
              <a:rPr sz="1250" dirty="0" err="1"/>
              <a:t>получены</a:t>
            </a:r>
            <a:r>
              <a:rPr sz="1250" dirty="0"/>
              <a:t> </a:t>
            </a:r>
            <a:r>
              <a:rPr sz="1250" dirty="0" err="1"/>
              <a:t>ли</a:t>
            </a:r>
            <a:r>
              <a:rPr sz="1250" dirty="0"/>
              <a:t> </a:t>
            </a:r>
            <a:r>
              <a:rPr sz="1250" dirty="0" err="1"/>
              <a:t>корпоративные</a:t>
            </a:r>
            <a:r>
              <a:rPr sz="1250" dirty="0"/>
              <a:t> </a:t>
            </a:r>
            <a:r>
              <a:rPr sz="1250" dirty="0" err="1"/>
              <a:t>одобрения</a:t>
            </a:r>
            <a:r>
              <a:rPr sz="1250" dirty="0"/>
              <a:t> </a:t>
            </a:r>
            <a:r>
              <a:rPr sz="1250" dirty="0" err="1"/>
              <a:t>контрагентом</a:t>
            </a:r>
            <a:r>
              <a:rPr sz="1250" dirty="0"/>
              <a:t>)</a:t>
            </a:r>
          </a:p>
          <a:p>
            <a:pPr>
              <a:defRPr sz="1200" b="1">
                <a:solidFill>
                  <a:srgbClr val="C00000"/>
                </a:solidFill>
              </a:defRPr>
            </a:pPr>
            <a:r>
              <a:rPr sz="1250" dirty="0" err="1"/>
              <a:t>Согласования</a:t>
            </a:r>
            <a:r>
              <a:rPr sz="1250" dirty="0"/>
              <a:t> </a:t>
            </a:r>
            <a:r>
              <a:rPr sz="1250" dirty="0" err="1"/>
              <a:t>документов</a:t>
            </a:r>
            <a:r>
              <a:rPr sz="1250" dirty="0"/>
              <a:t> </a:t>
            </a:r>
            <a:r>
              <a:rPr sz="1250" dirty="0" err="1"/>
              <a:t>внутри</a:t>
            </a:r>
            <a:r>
              <a:rPr sz="1250" dirty="0"/>
              <a:t> </a:t>
            </a:r>
            <a:r>
              <a:rPr sz="1250" dirty="0" err="1"/>
              <a:t>компании</a:t>
            </a:r>
            <a:endParaRPr sz="1250" dirty="0"/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250" dirty="0"/>
              <a:t>►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согласование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финансовым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отделом</a:t>
            </a:r>
            <a:endParaRPr sz="125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250" dirty="0"/>
              <a:t>►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согласование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юридическим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отделом</a:t>
            </a:r>
            <a:endParaRPr sz="125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1200"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sz="1250" dirty="0"/>
              <a:t>►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согласование</a:t>
            </a:r>
            <a:r>
              <a:rPr sz="125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sz="1250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бухгалтерией</a:t>
            </a:r>
            <a:endParaRPr sz="125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771407" y="4224703"/>
            <a:ext cx="1378195" cy="918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45787" y="1686910"/>
            <a:ext cx="80155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ВЗАИМОЗАВИСИМОСТЬ и ПОДКОНТРОЛЬНОСТЬ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НАЛОГОВЫЙ КОНТРОЛЬ </a:t>
            </a:r>
          </a:p>
          <a:p>
            <a:pPr algn="ctr"/>
            <a:r>
              <a:rPr lang="ru-RU" sz="2400" b="1" dirty="0" smtClean="0"/>
              <a:t>ЗА УРОВНЕМ ЦЕН </a:t>
            </a:r>
          </a:p>
          <a:p>
            <a:pPr algn="ctr"/>
            <a:r>
              <a:rPr lang="ru-RU" sz="2400" b="1" dirty="0" smtClean="0"/>
              <a:t>ПО СДЕЛКАМ</a:t>
            </a:r>
            <a:endParaRPr lang="ru-RU" sz="2400" b="1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hape 198">
            <a:extLst>
              <a:ext uri="{FF2B5EF4-FFF2-40B4-BE49-F238E27FC236}">
                <a16:creationId xmlns="" xmlns:a16="http://schemas.microsoft.com/office/drawing/2014/main" id="{13146F4C-14B1-DF43-8EBB-830A050AC683}"/>
              </a:ext>
            </a:extLst>
          </p:cNvPr>
          <p:cNvSpPr/>
          <p:nvPr/>
        </p:nvSpPr>
        <p:spPr>
          <a:xfrm>
            <a:off x="124543" y="140890"/>
            <a:ext cx="8487677" cy="82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t">
            <a:normAutofit/>
          </a:bodyPr>
          <a:lstStyle>
            <a:lvl1pPr algn="l">
              <a:lnSpc>
                <a:spcPct val="70000"/>
              </a:lnSpc>
              <a:defRPr sz="20000" spc="-800">
                <a:solidFill>
                  <a:srgbClr val="536170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spc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сумма доначислений на 1 ВНП (по организациям)</a:t>
            </a:r>
            <a:endParaRPr lang="ru-RU" sz="1800" b="1" spc="0" dirty="0" smtClean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ru-RU" sz="1800" b="1" spc="0" dirty="0" smtClean="0">
              <a:solidFill>
                <a:srgbClr val="66B23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ru-RU" sz="1800" b="1" spc="0" dirty="0" smtClean="0">
              <a:solidFill>
                <a:srgbClr val="66B23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ru-RU" sz="1800" spc="0" dirty="0" smtClean="0">
              <a:solidFill>
                <a:srgbClr val="66B23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Shape 199">
            <a:extLst>
              <a:ext uri="{FF2B5EF4-FFF2-40B4-BE49-F238E27FC236}">
                <a16:creationId xmlns="" xmlns:a16="http://schemas.microsoft.com/office/drawing/2014/main" id="{411E9781-2E33-4B4D-B446-BCA31897286E}"/>
              </a:ext>
            </a:extLst>
          </p:cNvPr>
          <p:cNvSpPr/>
          <p:nvPr/>
        </p:nvSpPr>
        <p:spPr>
          <a:xfrm>
            <a:off x="3846786" y="1026487"/>
            <a:ext cx="5139559" cy="3054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numCol="1">
            <a:spAutoFit/>
          </a:bodyPr>
          <a:lstStyle>
            <a:lvl1pPr algn="l" defTabSz="457200">
              <a:lnSpc>
                <a:spcPct val="140000"/>
              </a:lnSpc>
              <a:spcBef>
                <a:spcPts val="3300"/>
              </a:spcBef>
              <a:defRPr sz="2200">
                <a:solidFill>
                  <a:srgbClr val="373737"/>
                </a:solidFill>
                <a:latin typeface="Kontrapunkt Bob Light"/>
                <a:ea typeface="Kontrapunkt Bob Light"/>
                <a:cs typeface="Kontrapunkt Bob Light"/>
                <a:sym typeface="Kontrapunkt Bob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 smtClean="0">
                <a:solidFill>
                  <a:srgbClr val="1E1E1E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По итогам 2018 года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>
                <a:solidFill>
                  <a:srgbClr val="1E1E1E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(по данным отчета </a:t>
            </a:r>
            <a:r>
              <a:rPr lang="ru-RU" sz="2100" dirty="0" err="1" smtClean="0">
                <a:solidFill>
                  <a:srgbClr val="1E1E1E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ф.№</a:t>
            </a:r>
            <a:r>
              <a:rPr lang="ru-RU" sz="2100" dirty="0" smtClean="0">
                <a:solidFill>
                  <a:srgbClr val="1E1E1E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 2-НК)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 smtClean="0">
              <a:solidFill>
                <a:srgbClr val="1E1E1E"/>
              </a:solidFill>
              <a:latin typeface="a_FuturicaBs" pitchFamily="34" charset="-52"/>
              <a:ea typeface="Segoe UI" panose="020B0502040204020203" pitchFamily="34" charset="0"/>
              <a:cs typeface="Segoe UI Semilight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 smtClean="0">
              <a:solidFill>
                <a:srgbClr val="1E1E1E"/>
              </a:solidFill>
              <a:latin typeface="a_FuturicaBs" pitchFamily="34" charset="-52"/>
              <a:ea typeface="Segoe UI" panose="020B0502040204020203" pitchFamily="34" charset="0"/>
              <a:cs typeface="Segoe UI Semilight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МОСКВА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1E1E1E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-ВНП организаций   </a:t>
            </a: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53 000 000 руб.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 smtClean="0">
              <a:solidFill>
                <a:schemeClr val="tx1"/>
              </a:solidFill>
              <a:latin typeface="a_FuturicaBs" pitchFamily="34" charset="-52"/>
              <a:ea typeface="Segoe UI" panose="020B0502040204020203" pitchFamily="34" charset="0"/>
              <a:cs typeface="Segoe UI Semilight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САНКТ-ПЕТЕРБУРГ: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1E1E1E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 -ВНП организаций  </a:t>
            </a: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73 000 000 руб.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rgbClr val="C00000"/>
              </a:solidFill>
              <a:latin typeface="a_FuturicaBs" pitchFamily="34" charset="-52"/>
              <a:ea typeface="Segoe UI" panose="020B0502040204020203" pitchFamily="34" charset="0"/>
              <a:cs typeface="Segoe UI Semilight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РФ: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-ВНП организаций   </a:t>
            </a:r>
            <a:r>
              <a:rPr lang="ru-RU" sz="1600" b="1" dirty="0" smtClean="0">
                <a:solidFill>
                  <a:srgbClr val="C00000"/>
                </a:solidFill>
                <a:latin typeface="a_FuturicaBs" pitchFamily="34" charset="-52"/>
                <a:ea typeface="Segoe UI" panose="020B0502040204020203" pitchFamily="34" charset="0"/>
                <a:cs typeface="Segoe UI Semilight" pitchFamily="34" charset="0"/>
              </a:rPr>
              <a:t>24 000 000 руб.      </a:t>
            </a:r>
            <a:endParaRPr lang="en" sz="1600" b="1" dirty="0">
              <a:solidFill>
                <a:srgbClr val="C00000"/>
              </a:solidFill>
              <a:latin typeface="a_FuturicaBs" pitchFamily="34" charset="-52"/>
              <a:ea typeface="Segoe UI" panose="020B0502040204020203" pitchFamily="34" charset="0"/>
              <a:cs typeface="Segoe UI Semilight" pitchFamily="34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r="9224"/>
          <a:stretch>
            <a:fillRect/>
          </a:stretch>
        </p:blipFill>
        <p:spPr>
          <a:xfrm>
            <a:off x="0" y="1196975"/>
            <a:ext cx="3781425" cy="321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87570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28759" y="1709288"/>
            <a:ext cx="8339983" cy="2705188"/>
          </a:xfrm>
          <a:prstGeom prst="rect">
            <a:avLst/>
          </a:prstGeom>
        </p:spPr>
        <p:txBody>
          <a:bodyPr vert="horz" lIns="71579" tIns="35790" rIns="71579" bIns="3579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36"/>
              </a:spcBef>
              <a:buClr>
                <a:srgbClr val="015EBB"/>
              </a:buClr>
            </a:pPr>
            <a:endParaRPr lang="ru-RU" sz="1100" dirty="0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2919" y="144463"/>
            <a:ext cx="8095744" cy="390525"/>
          </a:xfrm>
        </p:spPr>
        <p:txBody>
          <a:bodyPr tIns="35790" bIns="35790" anchor="t">
            <a:noAutofit/>
          </a:bodyPr>
          <a:lstStyle/>
          <a:p>
            <a:pPr algn="l">
              <a:spcBef>
                <a:spcPts val="1036"/>
              </a:spcBef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</a:rPr>
              <a:t>Взаимозависимость </a:t>
            </a:r>
            <a:r>
              <a:rPr lang="ru-RU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и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</a:rPr>
              <a:t>налоговое администрирование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45853250"/>
              </p:ext>
            </p:extLst>
          </p:nvPr>
        </p:nvGraphicFramePr>
        <p:xfrm>
          <a:off x="95096" y="1115438"/>
          <a:ext cx="8860835" cy="3711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9142659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Прямоугольник 1"/>
          <p:cNvSpPr txBox="1"/>
          <p:nvPr/>
        </p:nvSpPr>
        <p:spPr>
          <a:xfrm>
            <a:off x="77821" y="97277"/>
            <a:ext cx="842493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rPr dirty="0" err="1">
                <a:solidFill>
                  <a:schemeClr val="bg1"/>
                </a:solidFill>
              </a:rPr>
              <a:t>Повышены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суммовые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пороги</a:t>
            </a:r>
            <a:r>
              <a:rPr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defRPr b="1"/>
            </a:pPr>
            <a:r>
              <a:rPr dirty="0" err="1" smtClean="0">
                <a:solidFill>
                  <a:schemeClr val="bg1"/>
                </a:solidFill>
              </a:rPr>
              <a:t>для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признания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сделок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контролируемыми</a:t>
            </a:r>
            <a:endParaRPr dirty="0">
              <a:solidFill>
                <a:schemeClr val="bg1"/>
              </a:solidFill>
            </a:endParaRPr>
          </a:p>
          <a:p>
            <a:endParaRPr dirty="0"/>
          </a:p>
        </p:txBody>
      </p:sp>
      <p:sp>
        <p:nvSpPr>
          <p:cNvPr id="283" name="Прямоугольник 2"/>
          <p:cNvSpPr txBox="1"/>
          <p:nvPr/>
        </p:nvSpPr>
        <p:spPr>
          <a:xfrm>
            <a:off x="251519" y="1453405"/>
            <a:ext cx="8496946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dirty="0">
                <a:solidFill>
                  <a:srgbClr val="C00000"/>
                </a:solidFill>
              </a:rPr>
              <a:t>►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общему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правилу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все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внутрироссийские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сделки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между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взаимозависимыми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лицами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становятся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неконтролируемыми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2019 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сделки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оборотом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менее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млрд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.). </a:t>
            </a:r>
          </a:p>
          <a:p>
            <a:pPr>
              <a:defRPr b="1"/>
            </a:pPr>
            <a:r>
              <a:rPr dirty="0" err="1"/>
              <a:t>Сделки</a:t>
            </a:r>
            <a:r>
              <a:rPr dirty="0"/>
              <a:t>, </a:t>
            </a:r>
            <a:r>
              <a:rPr dirty="0" err="1"/>
              <a:t>являющиеся</a:t>
            </a:r>
            <a:r>
              <a:rPr dirty="0"/>
              <a:t> </a:t>
            </a:r>
            <a:r>
              <a:rPr dirty="0" err="1"/>
              <a:t>исключениями</a:t>
            </a:r>
            <a:r>
              <a:rPr dirty="0"/>
              <a:t> </a:t>
            </a:r>
            <a:r>
              <a:rPr dirty="0" err="1"/>
              <a:t>признаются</a:t>
            </a:r>
            <a:r>
              <a:rPr dirty="0"/>
              <a:t> </a:t>
            </a:r>
            <a:r>
              <a:rPr dirty="0" err="1"/>
              <a:t>неконтролируемыми</a:t>
            </a:r>
            <a:r>
              <a:rPr dirty="0"/>
              <a:t>,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оборот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ним</a:t>
            </a:r>
            <a:r>
              <a:rPr dirty="0"/>
              <a:t> </a:t>
            </a:r>
            <a:r>
              <a:rPr dirty="0" err="1"/>
              <a:t>составляет</a:t>
            </a:r>
            <a:r>
              <a:rPr dirty="0"/>
              <a:t> </a:t>
            </a:r>
            <a:r>
              <a:rPr dirty="0" err="1"/>
              <a:t>менее</a:t>
            </a:r>
            <a:r>
              <a:rPr dirty="0"/>
              <a:t> 1 </a:t>
            </a:r>
            <a:r>
              <a:rPr dirty="0" err="1"/>
              <a:t>млрд</a:t>
            </a:r>
            <a:r>
              <a:rPr dirty="0"/>
              <a:t> </a:t>
            </a:r>
            <a:r>
              <a:rPr dirty="0" err="1"/>
              <a:t>руб</a:t>
            </a:r>
            <a:r>
              <a:rPr dirty="0"/>
              <a:t>. в </a:t>
            </a:r>
            <a:r>
              <a:rPr dirty="0" err="1"/>
              <a:t>год</a:t>
            </a:r>
            <a:r>
              <a:rPr dirty="0"/>
              <a:t> </a:t>
            </a:r>
            <a:r>
              <a:rPr b="0" dirty="0"/>
              <a:t>(</a:t>
            </a:r>
            <a:r>
              <a:rPr b="0" dirty="0" err="1"/>
              <a:t>до</a:t>
            </a:r>
            <a:r>
              <a:rPr b="0" dirty="0"/>
              <a:t> 2019 </a:t>
            </a:r>
            <a:r>
              <a:rPr b="0" dirty="0" err="1"/>
              <a:t>года</a:t>
            </a:r>
            <a:r>
              <a:rPr b="0" dirty="0"/>
              <a:t> – </a:t>
            </a:r>
            <a:r>
              <a:rPr b="0" dirty="0" err="1"/>
              <a:t>порог</a:t>
            </a:r>
            <a:r>
              <a:rPr b="0" dirty="0"/>
              <a:t> </a:t>
            </a:r>
            <a:r>
              <a:rPr b="0" dirty="0" err="1"/>
              <a:t>контролируемости</a:t>
            </a:r>
            <a:r>
              <a:rPr b="0" dirty="0"/>
              <a:t> </a:t>
            </a:r>
            <a:r>
              <a:rPr b="0" dirty="0" err="1"/>
              <a:t>составлял</a:t>
            </a:r>
            <a:r>
              <a:rPr b="0" dirty="0"/>
              <a:t> 60-100 </a:t>
            </a:r>
            <a:r>
              <a:rPr b="0" dirty="0" err="1"/>
              <a:t>млн</a:t>
            </a:r>
            <a:r>
              <a:rPr b="0" dirty="0"/>
              <a:t> </a:t>
            </a:r>
            <a:r>
              <a:rPr b="0" dirty="0" err="1"/>
              <a:t>руб</a:t>
            </a:r>
            <a:r>
              <a:rPr b="0" dirty="0"/>
              <a:t>.).</a:t>
            </a:r>
          </a:p>
          <a:p>
            <a:r>
              <a:rPr dirty="0"/>
              <a:t> </a:t>
            </a:r>
          </a:p>
          <a:p>
            <a:pPr>
              <a:defRPr b="1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dirty="0">
                <a:solidFill>
                  <a:srgbClr val="C00000"/>
                </a:solidFill>
              </a:rPr>
              <a:t>►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Внешнеэкономические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сделки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взаимозависимыми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лицами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с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суммой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доходов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ним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менее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60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млн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- </a:t>
            </a:r>
            <a:r>
              <a:rPr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неконтролируемые</a:t>
            </a:r>
            <a:r>
              <a:rPr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2019 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порога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контролируемости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dirty="0" err="1">
                <a:latin typeface="Arial"/>
                <a:ea typeface="Arial"/>
                <a:cs typeface="Arial"/>
                <a:sym typeface="Arial"/>
              </a:rPr>
              <a:t>было</a:t>
            </a:r>
            <a:r>
              <a:rPr b="0" dirty="0">
                <a:latin typeface="Arial"/>
                <a:ea typeface="Arial"/>
                <a:cs typeface="Arial"/>
                <a:sym typeface="Arial"/>
              </a:rPr>
              <a:t>). 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28759" y="1709288"/>
            <a:ext cx="8339983" cy="2705188"/>
          </a:xfrm>
          <a:prstGeom prst="rect">
            <a:avLst/>
          </a:prstGeom>
        </p:spPr>
        <p:txBody>
          <a:bodyPr vert="horz" lIns="71579" tIns="35790" rIns="71579" bIns="3579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36"/>
              </a:spcBef>
              <a:buClr>
                <a:srgbClr val="015EBB"/>
              </a:buClr>
            </a:pPr>
            <a:endParaRPr lang="ru-RU" sz="1100" dirty="0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/>
        <p:txBody>
          <a:bodyPr tIns="35790" bIns="35790" anchor="t">
            <a:noAutofit/>
          </a:bodyPr>
          <a:lstStyle/>
          <a:p>
            <a:pPr algn="l">
              <a:spcBef>
                <a:spcPts val="1036"/>
              </a:spcBef>
            </a:pPr>
            <a:r>
              <a:rPr lang="ru-RU" sz="2200" dirty="0">
                <a:solidFill>
                  <a:srgbClr val="015EBB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</a:rPr>
              <a:t>Взаимозависимость  для целей налогообложения</a:t>
            </a:r>
            <a:b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200" dirty="0">
                <a:solidFill>
                  <a:srgbClr val="015EBB"/>
                </a:solidFill>
                <a:latin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15EBB"/>
                </a:solidFill>
                <a:latin typeface="Calibri" panose="020F0502020204030204" pitchFamily="34" charset="0"/>
              </a:rPr>
            </a:br>
            <a:endParaRPr lang="ru-RU" sz="2200" dirty="0">
              <a:solidFill>
                <a:srgbClr val="015EB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 useBgFill="1">
        <p:nvSpPr>
          <p:cNvPr id="2" name="Прямоугольник 1"/>
          <p:cNvSpPr/>
          <p:nvPr/>
        </p:nvSpPr>
        <p:spPr>
          <a:xfrm>
            <a:off x="0" y="951471"/>
            <a:ext cx="9144000" cy="3688654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lvl="1"/>
            <a:r>
              <a:rPr lang="ru-RU" sz="1600" b="1" dirty="0"/>
              <a:t>«</a:t>
            </a:r>
            <a:r>
              <a:rPr lang="ru-RU" sz="1600" b="1" i="1" dirty="0"/>
              <a:t>Концепция необоснованной налоговой выгоды</a:t>
            </a:r>
            <a:r>
              <a:rPr lang="ru-RU" sz="1600" b="1" dirty="0"/>
              <a:t>» в свете ст.54.1 НК РФ:</a:t>
            </a:r>
          </a:p>
          <a:p>
            <a:pPr lvl="1" algn="just"/>
            <a:r>
              <a:rPr lang="ru-RU" sz="1600" b="1" dirty="0"/>
              <a:t>Суд может признать лиц взаимозависимыми по иным основаниям, если одно из них может определять решения другого (п. 7 ст. 105.1 НК РФ; п. 4 Обзора, утв. Президиумом Верховного Суда РФ 16.02.2017).</a:t>
            </a:r>
          </a:p>
          <a:p>
            <a:pPr lvl="1" algn="just"/>
            <a:endParaRPr lang="ru-RU" sz="1600" b="1" dirty="0"/>
          </a:p>
          <a:p>
            <a:pPr lvl="1" algn="just"/>
            <a:r>
              <a:rPr lang="ru-RU" sz="1600" b="1" dirty="0"/>
              <a:t>НК РФ включает открытый перечень признаков, соответствие которым позволяет сделать вывод о взаимозависимости субъектов для целей налогообложения. </a:t>
            </a:r>
          </a:p>
          <a:p>
            <a:pPr lvl="1"/>
            <a:r>
              <a:rPr lang="ru-RU" sz="1900" b="1" dirty="0">
                <a:solidFill>
                  <a:srgbClr val="C00000"/>
                </a:solidFill>
              </a:rPr>
              <a:t>Критерии взаимозависимости сквозь призму судебной практики: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dirty="0"/>
              <a:t>Участники сделки входят в группу лиц, контролируемых одной организацией </a:t>
            </a:r>
            <a:r>
              <a:rPr lang="ru-RU" sz="1300" i="1" dirty="0"/>
              <a:t>(Постановление Арбитражного суда Дальневосточного округа от 28.09.2017 № Ф03-3585/2017 по делу № А04-11747/2016),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dirty="0"/>
              <a:t>Организации косвенно контролируются одним физическим лицом </a:t>
            </a:r>
            <a:r>
              <a:rPr lang="ru-RU" sz="1300" i="1" dirty="0"/>
              <a:t>(Постановление Арбитражного суда Уральского округа от 07.06.2018 № Ф09-2622/18 по делу № А50-27323/2017),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dirty="0"/>
              <a:t>Руководители и учредители контрагентов являются работниками налогоплательщика </a:t>
            </a:r>
            <a:r>
              <a:rPr lang="ru-RU" sz="1300" i="1" dirty="0"/>
              <a:t>(Определение Верховного Суда РФ от 10.11.2017 № 301-КГ17-16023 по делу № А28-5635/2016),</a:t>
            </a:r>
          </a:p>
          <a:p>
            <a:pPr marL="223685" lvl="1" indent="-223685">
              <a:buFont typeface="Arial" panose="020B0604020202020204" pitchFamily="34" charset="0"/>
              <a:buChar char="•"/>
            </a:pPr>
            <a:r>
              <a:rPr lang="ru-RU" sz="1300" dirty="0"/>
              <a:t>Совокупность обстоятельств </a:t>
            </a:r>
            <a:r>
              <a:rPr lang="ru-RU" sz="1300" i="1" dirty="0"/>
              <a:t>(Постановление Арбитражного суда Уральского округа от 08.02.2018 № Ф09-4/18 по делу № А71-17203/2016).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720368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28759" y="1709288"/>
            <a:ext cx="8339983" cy="2705188"/>
          </a:xfrm>
          <a:prstGeom prst="rect">
            <a:avLst/>
          </a:prstGeom>
        </p:spPr>
        <p:txBody>
          <a:bodyPr vert="horz" lIns="71579" tIns="35790" rIns="71579" bIns="3579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36"/>
              </a:spcBef>
              <a:buClr>
                <a:srgbClr val="015EBB"/>
              </a:buClr>
            </a:pPr>
            <a:endParaRPr lang="ru-RU" sz="1100" dirty="0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25425"/>
            <a:ext cx="8348663" cy="403225"/>
          </a:xfrm>
        </p:spPr>
        <p:txBody>
          <a:bodyPr tIns="35790" bIns="35790" anchor="t">
            <a:noAutofit/>
          </a:bodyPr>
          <a:lstStyle/>
          <a:p>
            <a:pPr algn="l">
              <a:spcBef>
                <a:spcPts val="1036"/>
              </a:spcBef>
            </a:pPr>
            <a:r>
              <a:rPr lang="ru-RU" sz="2200" dirty="0">
                <a:solidFill>
                  <a:srgbClr val="015EBB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</a:rPr>
              <a:t>Подконтрольность и взаимозависимость  </a:t>
            </a:r>
          </a:p>
        </p:txBody>
      </p:sp>
      <p:sp useBgFill="1">
        <p:nvSpPr>
          <p:cNvPr id="2" name="Прямоугольник 1"/>
          <p:cNvSpPr/>
          <p:nvPr/>
        </p:nvSpPr>
        <p:spPr>
          <a:xfrm>
            <a:off x="-1" y="947014"/>
            <a:ext cx="9144001" cy="3996430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lvl="1" algn="just"/>
            <a:r>
              <a:rPr lang="ru-RU" dirty="0"/>
              <a:t>«…</a:t>
            </a:r>
            <a:r>
              <a:rPr lang="ru-RU" b="1" dirty="0"/>
              <a:t>факты юридической, экономической и иной подконтрольности</a:t>
            </a:r>
            <a:r>
              <a:rPr lang="ru-RU" dirty="0"/>
              <a:t>…» - Письмо ФНС от 23.03.2017 № ЕД-5-9/547@ «О выявлении обстоятельств ННВ», Письмо ФНС от 16.08.2017 № СА-4-7/16152@. </a:t>
            </a:r>
          </a:p>
          <a:p>
            <a:pPr lvl="1"/>
            <a:r>
              <a:rPr lang="ru-RU" sz="1900" b="1" dirty="0">
                <a:solidFill>
                  <a:srgbClr val="C00000"/>
                </a:solidFill>
              </a:rPr>
              <a:t>Критерии подконтрольности сквозь призму судебной практики: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b="1" dirty="0"/>
              <a:t>Подконтрольными являются взаимозависимые лица </a:t>
            </a:r>
            <a:r>
              <a:rPr lang="ru-RU" sz="1300" i="1" dirty="0"/>
              <a:t>(Постановление Арбитражного суда Московского округа от 24.12.2018 № Ф05-21801/2018 по делу № А41-9263/2018),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b="1" dirty="0"/>
              <a:t>Должностные лица контрагента являются работниками налогоплательщика </a:t>
            </a:r>
            <a:r>
              <a:rPr lang="ru-RU" sz="1300" i="1" dirty="0"/>
              <a:t>(Постановление Арбитражного суда Московского округа от 06.07.2017 № Ф05-8641/2017 по делу № А40-181574/15-20-1507),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b="1" dirty="0"/>
              <a:t>Родственные отношения</a:t>
            </a:r>
            <a:r>
              <a:rPr lang="ru-RU" sz="1300" dirty="0"/>
              <a:t> </a:t>
            </a:r>
            <a:r>
              <a:rPr lang="ru-RU" sz="1300" i="1" dirty="0"/>
              <a:t>(Постановление Арбитражного суда Восточно-Сибирского округа от 28.02.2019 № Ф02-6501/2018, Ф02-6570/2018 по делу № А78-10829/2016),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b="1" dirty="0"/>
              <a:t>Длительное профессиональное сотрудничество налогоплательщика и контрагента</a:t>
            </a:r>
            <a:r>
              <a:rPr lang="ru-RU" sz="1300" dirty="0"/>
              <a:t> </a:t>
            </a:r>
            <a:r>
              <a:rPr lang="ru-RU" sz="1300" i="1" dirty="0"/>
              <a:t>(Постановление Арбитражного суда Волго-Вятского округа от 30.05.2017 № Ф01-1747/2017 по делу № А28-1039/2016),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b="1" dirty="0"/>
              <a:t>Финансовая деятельность координируется одним лицом </a:t>
            </a:r>
            <a:r>
              <a:rPr lang="ru-RU" sz="1300" i="1" dirty="0"/>
              <a:t>(Постановление Арбитражного суда Северо-Западного округа от 17.04.2017 № Ф07-607/2017 по делу № А21-2133/2016),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b="1" dirty="0"/>
              <a:t>Налогоплательщик является единственным источником дохода организации</a:t>
            </a:r>
            <a:r>
              <a:rPr lang="ru-RU" sz="1300" dirty="0"/>
              <a:t> (Постановление Арбитражного суда Поволжского округа от 13.11.2018 N Ф06-38902/2018 по делу N А12-46707/2017),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b="1" dirty="0"/>
              <a:t>Совокупность обстоятельств </a:t>
            </a:r>
            <a:r>
              <a:rPr lang="ru-RU" sz="1300" i="1" dirty="0"/>
              <a:t>(Постановление Арбитражного суда Дальневосточного округа от 12.07.2018 N Ф03-2292/2018 по делу № А51-18755/2017).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714079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28759" y="1709288"/>
            <a:ext cx="8339983" cy="2705188"/>
          </a:xfrm>
          <a:prstGeom prst="rect">
            <a:avLst/>
          </a:prstGeom>
        </p:spPr>
        <p:txBody>
          <a:bodyPr vert="horz" lIns="71579" tIns="35790" rIns="71579" bIns="3579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36"/>
              </a:spcBef>
              <a:buClr>
                <a:srgbClr val="015EBB"/>
              </a:buClr>
            </a:pPr>
            <a:endParaRPr lang="ru-RU" sz="1100" dirty="0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348663" cy="403225"/>
          </a:xfrm>
        </p:spPr>
        <p:txBody>
          <a:bodyPr tIns="35790" bIns="35790" anchor="t">
            <a:noAutofit/>
          </a:bodyPr>
          <a:lstStyle/>
          <a:p>
            <a:pPr algn="l">
              <a:spcBef>
                <a:spcPts val="1036"/>
              </a:spcBef>
            </a:pPr>
            <a:r>
              <a:rPr lang="ru-RU" sz="2200" dirty="0">
                <a:solidFill>
                  <a:srgbClr val="015EBB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</a:rPr>
              <a:t>Взаимозависимость  для целей налогообложения</a:t>
            </a:r>
            <a:r>
              <a:rPr lang="ru-RU" sz="2200" dirty="0">
                <a:solidFill>
                  <a:srgbClr val="015EBB"/>
                </a:solidFill>
                <a:latin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15EBB"/>
                </a:solidFill>
                <a:latin typeface="Calibri" panose="020F0502020204030204" pitchFamily="34" charset="0"/>
              </a:rPr>
            </a:br>
            <a:r>
              <a:rPr lang="ru-RU" sz="2200" dirty="0">
                <a:solidFill>
                  <a:srgbClr val="015EBB"/>
                </a:solidFill>
                <a:latin typeface="Calibri" panose="020F0502020204030204" pitchFamily="34" charset="0"/>
              </a:rPr>
              <a:t/>
            </a:r>
            <a:br>
              <a:rPr lang="ru-RU" sz="2200" dirty="0">
                <a:solidFill>
                  <a:srgbClr val="015EBB"/>
                </a:solidFill>
                <a:latin typeface="Calibri" panose="020F0502020204030204" pitchFamily="34" charset="0"/>
              </a:rPr>
            </a:br>
            <a:endParaRPr lang="ru-RU" sz="2200" dirty="0">
              <a:solidFill>
                <a:srgbClr val="015EBB"/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2" name="Прямоугольник 1"/>
          <p:cNvSpPr/>
          <p:nvPr/>
        </p:nvSpPr>
        <p:spPr>
          <a:xfrm>
            <a:off x="0" y="961697"/>
            <a:ext cx="9143999" cy="3981041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lvl="1"/>
            <a:r>
              <a:rPr lang="ru-RU" sz="1600" b="1" dirty="0"/>
              <a:t>«</a:t>
            </a:r>
            <a:r>
              <a:rPr lang="ru-RU" sz="1600" b="1" i="1" dirty="0"/>
              <a:t>Концепция необоснованной налоговой выгоды</a:t>
            </a:r>
            <a:r>
              <a:rPr lang="ru-RU" sz="1600" b="1" dirty="0"/>
              <a:t>» в свете ст.54.1 НК РФ:</a:t>
            </a:r>
          </a:p>
          <a:p>
            <a:pPr lvl="1" algn="just"/>
            <a:r>
              <a:rPr lang="ru-RU" sz="1600" dirty="0"/>
              <a:t>Суд может признать лиц взаимозависимыми по иным основаниям, если одно из них может определять решения другого (п. 7 ст. 105.1 НК РФ; п. 4 Обзора, утв. Президиумом Верховного Суда РФ 16.02.2017).</a:t>
            </a:r>
          </a:p>
          <a:p>
            <a:pPr lvl="1" algn="just"/>
            <a:endParaRPr lang="ru-RU" sz="1600" dirty="0"/>
          </a:p>
          <a:p>
            <a:pPr lvl="1" algn="just"/>
            <a:r>
              <a:rPr lang="ru-RU" sz="1600" b="1" dirty="0">
                <a:solidFill>
                  <a:srgbClr val="C00000"/>
                </a:solidFill>
              </a:rPr>
              <a:t>НК РФ включает открытый перечень признаков, соответствие которым позволяет сделать вывод о взаимозависимости субъектов для целей налогообложения. </a:t>
            </a:r>
            <a:endParaRPr lang="ru-RU" dirty="0"/>
          </a:p>
          <a:p>
            <a:pPr lvl="1"/>
            <a:endParaRPr lang="ru-RU" sz="1900" dirty="0" smtClean="0">
              <a:solidFill>
                <a:schemeClr val="tx1"/>
              </a:solidFill>
            </a:endParaRPr>
          </a:p>
          <a:p>
            <a:pPr lvl="1"/>
            <a:r>
              <a:rPr lang="ru-RU" sz="1900" dirty="0" smtClean="0">
                <a:solidFill>
                  <a:schemeClr val="tx1"/>
                </a:solidFill>
              </a:rPr>
              <a:t>Критерии </a:t>
            </a:r>
            <a:r>
              <a:rPr lang="ru-RU" sz="1900" dirty="0">
                <a:solidFill>
                  <a:schemeClr val="tx1"/>
                </a:solidFill>
              </a:rPr>
              <a:t>взаимозависимости сквозь призму судебной практики: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b="1" dirty="0"/>
              <a:t>Участники сделки входят в группу лиц, контролируемых одной организацией</a:t>
            </a:r>
            <a:r>
              <a:rPr lang="ru-RU" sz="1300" dirty="0"/>
              <a:t> </a:t>
            </a:r>
            <a:r>
              <a:rPr lang="ru-RU" sz="1300" i="1" dirty="0"/>
              <a:t>(Постановление Арбитражного суда Дальневосточного округа от 28.09.2017 № Ф03-3585/2017 по делу № А04-11747/2016),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b="1" dirty="0"/>
              <a:t>Организации косвенно контролируются одним физическим лицом</a:t>
            </a:r>
            <a:r>
              <a:rPr lang="ru-RU" sz="1300" dirty="0"/>
              <a:t> </a:t>
            </a:r>
            <a:r>
              <a:rPr lang="ru-RU" sz="1300" i="1" dirty="0"/>
              <a:t>(Постановление Арбитражного суда Уральского округа от 07.06.2018 № Ф09-2622/18 по делу № А50-27323/2017),</a:t>
            </a:r>
          </a:p>
          <a:p>
            <a:pPr marL="223685" lvl="1" indent="-223685" algn="just">
              <a:buFont typeface="Arial" panose="020B0604020202020204" pitchFamily="34" charset="0"/>
              <a:buChar char="•"/>
            </a:pPr>
            <a:r>
              <a:rPr lang="ru-RU" sz="1300" b="1" dirty="0"/>
              <a:t>Руководители и учредители контрагентов являются работниками налогоплательщика </a:t>
            </a:r>
            <a:r>
              <a:rPr lang="ru-RU" sz="1300" i="1" dirty="0"/>
              <a:t>(Определение Верховного Суда РФ от 10.11.2017 № 301-КГ17-16023 по делу № А28-5635/2016),</a:t>
            </a:r>
          </a:p>
          <a:p>
            <a:pPr marL="223685" lvl="1" indent="-223685">
              <a:buFont typeface="Arial" panose="020B0604020202020204" pitchFamily="34" charset="0"/>
              <a:buChar char="•"/>
            </a:pPr>
            <a:r>
              <a:rPr lang="ru-RU" sz="1300" b="1" dirty="0"/>
              <a:t>Совокупность обстоятельств </a:t>
            </a:r>
            <a:r>
              <a:rPr lang="ru-RU" sz="1300" i="1" dirty="0"/>
              <a:t>(Постановление Арбитражного суда Уральского округа от 08.02.2018 № Ф09-4/18 по делу № А71-17203/2016).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720368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74040" y="1700980"/>
            <a:ext cx="8339983" cy="2705188"/>
          </a:xfrm>
          <a:prstGeom prst="rect">
            <a:avLst/>
          </a:prstGeom>
        </p:spPr>
        <p:txBody>
          <a:bodyPr vert="horz" lIns="71579" tIns="35790" rIns="71579" bIns="3579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36"/>
              </a:spcBef>
              <a:buClr>
                <a:srgbClr val="015EBB"/>
              </a:buClr>
            </a:pPr>
            <a:endParaRPr lang="ru-RU" sz="1100" dirty="0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2128" y="246063"/>
            <a:ext cx="8186535" cy="390525"/>
          </a:xfrm>
        </p:spPr>
        <p:txBody>
          <a:bodyPr tIns="35790" bIns="35790" anchor="t">
            <a:noAutofit/>
          </a:bodyPr>
          <a:lstStyle/>
          <a:p>
            <a:pPr algn="l">
              <a:spcBef>
                <a:spcPts val="1036"/>
              </a:spcBef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</a:rPr>
              <a:t>Налоговые последствия взаимозависимости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8502" y="984358"/>
            <a:ext cx="8132114" cy="4165707"/>
          </a:xfrm>
          <a:prstGeom prst="rect">
            <a:avLst/>
          </a:prstGeom>
        </p:spPr>
        <p:txBody>
          <a:bodyPr wrap="square" lIns="71579" tIns="35790" rIns="71579" bIns="35790">
            <a:spAutoFit/>
          </a:bodyPr>
          <a:lstStyle/>
          <a:p>
            <a:pPr algn="just"/>
            <a:r>
              <a:rPr lang="ru-RU" sz="1400" b="1" dirty="0"/>
              <a:t>Налоговый орган вправе взыскать задолженность по налогам не с самого налогоплательщика, а с другого лица, если последнему производится перечисление выручки за реализуемые товары (работы, услуги), передача денежных средств, иного имущества </a:t>
            </a:r>
            <a:r>
              <a:rPr lang="ru-RU" sz="1400" dirty="0"/>
              <a:t>(подп.2 п.2 ст.45 НК РФ). </a:t>
            </a:r>
          </a:p>
          <a:p>
            <a:r>
              <a:rPr lang="ru-RU" sz="1400" dirty="0"/>
              <a:t>Взыскание налога производится в этом случае в судебном порядке и суд вправе признать лицо </a:t>
            </a:r>
            <a:r>
              <a:rPr lang="ru-RU" sz="1400" i="1" dirty="0"/>
              <a:t>иным образом </a:t>
            </a:r>
            <a:r>
              <a:rPr lang="ru-RU" sz="1400" dirty="0"/>
              <a:t>зависимым с налогоплательщиком, за которым числится недоимка.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Перевод бизнеса на вновь созданное юридическое лицо</a:t>
            </a:r>
            <a:r>
              <a:rPr lang="ru-RU" sz="1400" b="1" dirty="0" smtClean="0">
                <a:solidFill>
                  <a:schemeClr val="tx1"/>
                </a:solidFill>
              </a:rPr>
              <a:t>:</a:t>
            </a:r>
          </a:p>
          <a:p>
            <a:endParaRPr lang="ru-RU" sz="1400" b="1" dirty="0">
              <a:solidFill>
                <a:schemeClr val="tx1"/>
              </a:solidFill>
            </a:endParaRPr>
          </a:p>
          <a:p>
            <a:pPr marL="223685" indent="-223685" algn="just"/>
            <a:r>
              <a:rPr lang="ru-RU" sz="1400" dirty="0" smtClean="0"/>
              <a:t>    ООО </a:t>
            </a:r>
            <a:r>
              <a:rPr lang="ru-RU" sz="1400" dirty="0"/>
              <a:t>«</a:t>
            </a:r>
            <a:r>
              <a:rPr lang="ru-RU" sz="1400" dirty="0" err="1"/>
              <a:t>Эвентус</a:t>
            </a:r>
            <a:r>
              <a:rPr lang="ru-RU" sz="1400" dirty="0"/>
              <a:t>» (ответчик) и ООО «</a:t>
            </a:r>
            <a:r>
              <a:rPr lang="ru-RU" sz="1400" dirty="0" err="1"/>
              <a:t>НЭТ-Галери</a:t>
            </a:r>
            <a:r>
              <a:rPr lang="ru-RU" sz="1400" dirty="0"/>
              <a:t>» (третье лицо) являются зависимыми организациями, поскольку ООО «</a:t>
            </a:r>
            <a:r>
              <a:rPr lang="ru-RU" sz="1400" dirty="0" err="1"/>
              <a:t>НЭТ-Галери</a:t>
            </a:r>
            <a:r>
              <a:rPr lang="ru-RU" sz="1400" dirty="0"/>
              <a:t>» фактически перевело свою финансово-хозяйственную деятельность на вновь созданное юридическое лицо - ООО «</a:t>
            </a:r>
            <a:r>
              <a:rPr lang="ru-RU" sz="1400" dirty="0" err="1"/>
              <a:t>Эвентус</a:t>
            </a:r>
            <a:r>
              <a:rPr lang="ru-RU" sz="1400" dirty="0"/>
              <a:t>». Суд, установил, что указанные юридические лица являются зависимыми организациями, факт перевода третьим лицом выручки и имущества на ответчика, имеется согласованность действий между ответчиком и третьим лицом с целью уклонения от погашения задолженности перед бюджетом </a:t>
            </a:r>
            <a:endParaRPr lang="ru-RU" sz="1400" dirty="0" smtClean="0"/>
          </a:p>
          <a:p>
            <a:pPr marL="223685" indent="-223685" algn="just"/>
            <a:r>
              <a:rPr lang="ru-RU" sz="1400" i="1" dirty="0" smtClean="0"/>
              <a:t>    (</a:t>
            </a:r>
            <a:r>
              <a:rPr lang="ru-RU" sz="1400" i="1" dirty="0"/>
              <a:t>Постановление Арбитражного суда Московского округа от 22.01.2019 № Ф05-22378/2018 по делу № А40-242979/2017).</a:t>
            </a:r>
          </a:p>
          <a:p>
            <a:pPr marL="223685" indent="-223685"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7571888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53812" y="1412056"/>
            <a:ext cx="8339983" cy="2705188"/>
          </a:xfrm>
          <a:prstGeom prst="rect">
            <a:avLst/>
          </a:prstGeom>
        </p:spPr>
        <p:txBody>
          <a:bodyPr vert="horz" lIns="71579" tIns="35790" rIns="71579" bIns="3579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36"/>
              </a:spcBef>
              <a:buClr>
                <a:srgbClr val="015EBB"/>
              </a:buClr>
            </a:pPr>
            <a:endParaRPr lang="ru-RU" sz="1100" dirty="0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0764" y="1409680"/>
            <a:ext cx="8339983" cy="721496"/>
          </a:xfrm>
          <a:prstGeom prst="rect">
            <a:avLst/>
          </a:prstGeom>
        </p:spPr>
        <p:txBody>
          <a:bodyPr vert="horz" lIns="78903" tIns="39452" rIns="78903" bIns="39452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dirty="0">
              <a:solidFill>
                <a:srgbClr val="015EBB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74638"/>
            <a:ext cx="8347075" cy="392112"/>
          </a:xfrm>
        </p:spPr>
        <p:txBody>
          <a:bodyPr tIns="35790" bIns="35790" anchor="t">
            <a:noAutofit/>
          </a:bodyPr>
          <a:lstStyle/>
          <a:p>
            <a:pPr algn="l">
              <a:spcBef>
                <a:spcPts val="1036"/>
              </a:spcBef>
            </a:pPr>
            <a:r>
              <a:rPr lang="ru-RU" sz="2200" dirty="0">
                <a:solidFill>
                  <a:srgbClr val="015EBB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</a:rPr>
              <a:t>Рекомендации по снижению налоговых рисков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545" y="1046277"/>
            <a:ext cx="8458200" cy="3704042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/>
              <a:t>Тестирование сделки между взаимозависимыми лицами на:</a:t>
            </a:r>
          </a:p>
          <a:p>
            <a:endParaRPr lang="ru-RU" sz="1600" dirty="0"/>
          </a:p>
          <a:p>
            <a:pPr marL="223685" indent="-223685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Наличие деловой цели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(п.2 ст.54.1 НК РФ);</a:t>
            </a:r>
          </a:p>
          <a:p>
            <a:pPr marL="223685" indent="-223685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Соответствие условий сделок рыночным</a:t>
            </a:r>
            <a:r>
              <a:rPr lang="ru-RU" sz="1600" dirty="0"/>
              <a:t> (в том числе с применением методов, предусмотренных гл.14.3 НК РФ);</a:t>
            </a:r>
          </a:p>
          <a:p>
            <a:pPr marL="223685" indent="-223685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Подтверждение реальности сделки </a:t>
            </a:r>
            <a:r>
              <a:rPr lang="ru-RU" sz="1600" dirty="0"/>
              <a:t>(не только контроль за порядком заключения, но и исполнением сделки).</a:t>
            </a:r>
          </a:p>
          <a:p>
            <a:endParaRPr lang="ru-RU" sz="1600" dirty="0"/>
          </a:p>
          <a:p>
            <a:pPr marL="223685" indent="-223685">
              <a:buFontTx/>
              <a:buChar char="-"/>
            </a:pPr>
            <a:endParaRPr lang="ru-RU" sz="1600" dirty="0"/>
          </a:p>
          <a:p>
            <a:pPr marL="223685" indent="-223685">
              <a:buFontTx/>
              <a:buChar char="-"/>
            </a:pPr>
            <a:endParaRPr lang="ru-RU" sz="1600" dirty="0"/>
          </a:p>
          <a:p>
            <a:pPr marL="223685" indent="-223685">
              <a:buFontTx/>
              <a:buChar char="-"/>
            </a:pPr>
            <a:endParaRPr lang="ru-RU" sz="1600" dirty="0"/>
          </a:p>
          <a:p>
            <a:r>
              <a:rPr lang="ru-RU" sz="1600" dirty="0" smtClean="0"/>
              <a:t>Письмо </a:t>
            </a:r>
            <a:r>
              <a:rPr lang="ru-RU" sz="1600" dirty="0"/>
              <a:t>ФНС России от 31.10.2017 № ЕД-4-9/22123 «О рекомендациях по применению положений статьи 54.1 Налогового кодекса Российской Федерации».</a:t>
            </a:r>
          </a:p>
          <a:p>
            <a:pPr marL="223685" indent="-223685">
              <a:buFontTx/>
              <a:buChar char="-"/>
            </a:pPr>
            <a:endParaRPr lang="ru-RU" sz="1400" dirty="0"/>
          </a:p>
          <a:p>
            <a:pPr marL="223685" indent="-223685"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91051226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Прямоугольник 1"/>
          <p:cNvSpPr txBox="1"/>
          <p:nvPr/>
        </p:nvSpPr>
        <p:spPr>
          <a:xfrm>
            <a:off x="102362" y="301380"/>
            <a:ext cx="835293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rPr lang="ru-RU" dirty="0" smtClean="0">
                <a:solidFill>
                  <a:schemeClr val="bg1"/>
                </a:solidFill>
              </a:rPr>
              <a:t>Р</a:t>
            </a:r>
            <a:r>
              <a:rPr dirty="0" err="1" smtClean="0">
                <a:solidFill>
                  <a:schemeClr val="bg1"/>
                </a:solidFill>
              </a:rPr>
              <a:t>асширение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круга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неконтролируемых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сделок</a:t>
            </a:r>
            <a:r>
              <a:rPr dirty="0" smtClean="0">
                <a:solidFill>
                  <a:srgbClr val="C00000"/>
                </a:solidFill>
              </a:rPr>
              <a:t> 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286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452320" y="3579862"/>
            <a:ext cx="1425759" cy="1296145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Прямоугольник 3"/>
          <p:cNvSpPr txBox="1"/>
          <p:nvPr/>
        </p:nvSpPr>
        <p:spPr>
          <a:xfrm>
            <a:off x="142673" y="1110526"/>
            <a:ext cx="8735438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b="1"/>
            </a:pPr>
            <a:r>
              <a:rPr dirty="0" err="1"/>
              <a:t>Минимизация</a:t>
            </a:r>
            <a:r>
              <a:rPr dirty="0"/>
              <a:t> </a:t>
            </a:r>
            <a:r>
              <a:rPr dirty="0" err="1"/>
              <a:t>рисков</a:t>
            </a:r>
            <a:r>
              <a:rPr b="0" dirty="0"/>
              <a:t>: </a:t>
            </a:r>
            <a:r>
              <a:rPr b="0" dirty="0" err="1"/>
              <a:t>на</a:t>
            </a:r>
            <a:r>
              <a:rPr b="0" dirty="0"/>
              <a:t> </a:t>
            </a:r>
            <a:r>
              <a:rPr b="0" dirty="0" err="1"/>
              <a:t>этапе</a:t>
            </a:r>
            <a:r>
              <a:rPr b="0" dirty="0"/>
              <a:t> </a:t>
            </a:r>
            <a:r>
              <a:rPr b="0" dirty="0" err="1"/>
              <a:t>планирования</a:t>
            </a:r>
            <a:r>
              <a:rPr b="0" dirty="0"/>
              <a:t> и в </a:t>
            </a:r>
            <a:r>
              <a:rPr b="0" dirty="0" err="1"/>
              <a:t>процессе</a:t>
            </a:r>
            <a:r>
              <a:rPr b="0" dirty="0"/>
              <a:t> </a:t>
            </a:r>
            <a:r>
              <a:rPr b="0" dirty="0" err="1"/>
              <a:t>совершения</a:t>
            </a:r>
            <a:r>
              <a:rPr b="0" dirty="0"/>
              <a:t> </a:t>
            </a:r>
            <a:r>
              <a:rPr b="0" dirty="0" err="1" smtClean="0"/>
              <a:t>сделок</a:t>
            </a:r>
            <a:r>
              <a:rPr b="0" dirty="0" smtClean="0"/>
              <a:t> </a:t>
            </a:r>
            <a:r>
              <a:rPr u="sng" dirty="0" err="1"/>
              <a:t>придерживаться</a:t>
            </a:r>
            <a:r>
              <a:rPr u="sng" dirty="0"/>
              <a:t> </a:t>
            </a:r>
            <a:r>
              <a:rPr u="sng" dirty="0" err="1"/>
              <a:t>политики</a:t>
            </a:r>
            <a:r>
              <a:rPr u="sng" dirty="0"/>
              <a:t> </a:t>
            </a:r>
            <a:r>
              <a:rPr u="sng" dirty="0" err="1"/>
              <a:t>ценообразования</a:t>
            </a:r>
            <a:r>
              <a:rPr b="0" dirty="0"/>
              <a:t>, </a:t>
            </a:r>
            <a:r>
              <a:rPr b="0" dirty="0" err="1"/>
              <a:t>обоснованной</a:t>
            </a:r>
            <a:r>
              <a:rPr b="0" dirty="0" smtClean="0"/>
              <a:t>:</a:t>
            </a:r>
            <a:endParaRPr b="0" dirty="0">
              <a:latin typeface="Arial" pitchFamily="34" charset="0"/>
              <a:cs typeface="Arial" pitchFamily="34" charset="0"/>
            </a:endParaRPr>
          </a:p>
          <a:p>
            <a:pPr algn="just"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lang="ru-RU" dirty="0" smtClean="0"/>
              <a:t>! </a:t>
            </a:r>
            <a:r>
              <a:rPr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Подходами</a:t>
            </a:r>
            <a:r>
              <a:rPr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к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оценке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обычного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уровня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цен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и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многократных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отклонений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,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выработанными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в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практике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по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неконтролируемым</a:t>
            </a:r>
            <a:r>
              <a:rPr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сделкам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Franklin Gothic Heavy"/>
              </a:rPr>
              <a:t>(Определение ВС РФ от 29.03.18 № 303-КГ17-19327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Franklin Gothic Heavy"/>
              </a:rPr>
              <a:t>(пределы 11-52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Franklin Gothic Heavy"/>
              </a:rPr>
              <a:t>%)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Franklin Gothic Heavy"/>
            </a:endParaRPr>
          </a:p>
          <a:p>
            <a:pPr algn="just"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endParaRPr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dirty="0" smtClean="0"/>
              <a:t>! </a:t>
            </a:r>
            <a:r>
              <a:rPr lang="en-US" dirty="0" smtClean="0"/>
              <a:t> </a:t>
            </a:r>
            <a:r>
              <a:rPr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Деловой</a:t>
            </a:r>
            <a:r>
              <a:rPr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целью</a:t>
            </a:r>
            <a:r>
              <a:rPr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сделки</a:t>
            </a:r>
            <a:endParaRPr lang="ru-RU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endParaRPr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b="1" dirty="0" smtClean="0"/>
              <a:t>! </a:t>
            </a:r>
            <a:r>
              <a:rPr lang="en-US" b="1" dirty="0" smtClean="0"/>
              <a:t> </a:t>
            </a:r>
            <a:r>
              <a:rPr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Здравым</a:t>
            </a:r>
            <a:r>
              <a:rPr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смыслом</a:t>
            </a:r>
            <a:r>
              <a:rPr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с </a:t>
            </a:r>
            <a:r>
              <a:rPr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которым</a:t>
            </a:r>
            <a:r>
              <a:rPr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согласуется</a:t>
            </a:r>
            <a:r>
              <a:rPr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деловая</a:t>
            </a:r>
            <a:r>
              <a:rPr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r>
              <a:rPr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совершения</a:t>
            </a:r>
            <a:r>
              <a:rPr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сделки</a:t>
            </a:r>
            <a:endParaRPr lang="ru-RU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b="1">
                <a:solidFill>
                  <a:srgbClr val="C00000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rPr b="1" dirty="0"/>
              <a:t>! </a:t>
            </a:r>
            <a:r>
              <a:rPr lang="en-US" b="1" dirty="0" smtClean="0"/>
              <a:t> </a:t>
            </a:r>
            <a:r>
              <a:rPr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Реальны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/>
              </a:rPr>
              <a:t>документооборот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ом</a:t>
            </a:r>
            <a:endParaRPr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7632" y="235345"/>
            <a:ext cx="6104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Контроль за уровнем цен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 неконтролируемым сделкам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057" y="859418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Нерыночные цены договора, выходящие за «нормативные» пределы.</a:t>
            </a:r>
          </a:p>
          <a:p>
            <a:pPr algn="just"/>
            <a:r>
              <a:rPr lang="ru-RU" dirty="0" smtClean="0"/>
              <a:t>Определение Верховного </a:t>
            </a:r>
            <a:r>
              <a:rPr lang="ru-RU" dirty="0"/>
              <a:t>Суда РФ от 29.03.2018 </a:t>
            </a:r>
            <a:r>
              <a:rPr lang="ru-RU" dirty="0" smtClean="0"/>
              <a:t>№ «отклонение </a:t>
            </a:r>
            <a:r>
              <a:rPr lang="ru-RU" dirty="0"/>
              <a:t>цен по спорным сделкам с взаимозависимым контрагентом </a:t>
            </a:r>
            <a:r>
              <a:rPr lang="ru-RU" b="1" dirty="0"/>
              <a:t>в диапазоне от 11 процентов до 52 процентов</a:t>
            </a:r>
            <a:r>
              <a:rPr lang="ru-RU" dirty="0"/>
              <a:t>, по сравнению с ценами на аналогичный товар по сделкам предпринимателя с другими контрагентами, </a:t>
            </a:r>
            <a:r>
              <a:rPr lang="ru-RU" b="1" dirty="0"/>
              <a:t>многократным не </a:t>
            </a:r>
            <a:r>
              <a:rPr lang="ru-RU" b="1" dirty="0" smtClean="0"/>
              <a:t>является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 descr="https://oprave.com/wp-content/uploads/2018/06/maxresdefault-28-e1528822330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15430"/>
            <a:ext cx="4552756" cy="38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83495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5043" y="1032590"/>
            <a:ext cx="4452897" cy="34732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Взаимозависимые лица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7940" y="972766"/>
            <a:ext cx="4445161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Arial"/>
              </a:rPr>
              <a:t>Решение АС г.Москвы от 19.02.2019</a:t>
            </a:r>
            <a:r>
              <a:rPr kumimoji="0" lang="ru-RU" sz="14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Arial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Arial"/>
              </a:rPr>
              <a:t>по делу № А40-241026/18-115-5363 </a:t>
            </a:r>
            <a:r>
              <a:rPr kumimoji="0" lang="ru-RU" sz="14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Arial"/>
              </a:rPr>
              <a:t>(ТД Риф)</a:t>
            </a:r>
          </a:p>
          <a:p>
            <a:pPr algn="just" fontAlgn="base"/>
            <a:r>
              <a:rPr lang="ru-RU" sz="1400" dirty="0"/>
              <a:t>►ФНС России </a:t>
            </a:r>
            <a:r>
              <a:rPr lang="ru-RU" sz="1400" b="1" dirty="0"/>
              <a:t>применила сразу несколько методов определения рыночных цен, включая комбинацию 1 и 4 методов</a:t>
            </a:r>
            <a:r>
              <a:rPr lang="ru-RU" sz="1400" dirty="0"/>
              <a:t>! Ранее такого не было.</a:t>
            </a:r>
          </a:p>
          <a:p>
            <a:pPr algn="just" fontAlgn="base"/>
            <a:r>
              <a:rPr lang="ru-RU" sz="1400" dirty="0"/>
              <a:t>► для определения цены товаров, в отношении которых существуют котировки информационно-ценовых агентств, приоритетным будет именно метод СРЦ (сопоставимость рыночных цен). </a:t>
            </a:r>
          </a:p>
          <a:p>
            <a:pPr algn="just" fontAlgn="base"/>
            <a:r>
              <a:rPr lang="ru-RU" sz="1400" dirty="0"/>
              <a:t>► </a:t>
            </a:r>
            <a:r>
              <a:rPr lang="ru-RU" sz="1400" b="1" dirty="0" smtClean="0"/>
              <a:t>либеральный </a:t>
            </a:r>
            <a:r>
              <a:rPr lang="ru-RU" sz="1400" b="1" dirty="0"/>
              <a:t>подход налогового органа к применению корректировок и даже исключению из доначисления ряда позиций – в противовес предыдущим аналогичным спорам</a:t>
            </a:r>
            <a:r>
              <a:rPr lang="ru-RU" sz="1400" dirty="0"/>
              <a:t>, где, например, котировки ценовых агентств вовсе </a:t>
            </a:r>
            <a:r>
              <a:rPr lang="ru-RU" sz="1400" b="1" dirty="0"/>
              <a:t>не корректировались ФНС на рентабельность продаж иностранного трейдера, а учитывались </a:t>
            </a:r>
            <a:r>
              <a:rPr lang="ru-RU" sz="1400" b="1" dirty="0" smtClean="0"/>
              <a:t>его </a:t>
            </a:r>
            <a:r>
              <a:rPr lang="ru-RU" sz="1400" b="1" dirty="0" err="1"/>
              <a:t>логистические</a:t>
            </a:r>
            <a:r>
              <a:rPr lang="ru-RU" sz="1400" b="1" dirty="0"/>
              <a:t> </a:t>
            </a:r>
            <a:r>
              <a:rPr lang="ru-RU" sz="1400" b="1" dirty="0" smtClean="0"/>
              <a:t>затраты </a:t>
            </a:r>
            <a:r>
              <a:rPr lang="ru-RU" sz="1400" dirty="0" smtClean="0"/>
              <a:t>(в лучшем случае).</a:t>
            </a:r>
            <a:r>
              <a:rPr lang="ru-RU" sz="1400" b="1" dirty="0"/>
              <a:t> 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6574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Правильность применения цен в контролируемой экспортной сделке с взаимозависимым иностранным </a:t>
            </a:r>
            <a:r>
              <a:rPr lang="ru-RU" sz="1600" b="1" dirty="0" err="1" smtClean="0">
                <a:solidFill>
                  <a:schemeClr val="bg1"/>
                </a:solidFill>
              </a:rPr>
              <a:t>трейдером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ННВ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922" y="1531327"/>
            <a:ext cx="1526103" cy="223456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Компания 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РФ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73303" y="1498466"/>
            <a:ext cx="1508234" cy="230028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Компания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</a:t>
            </a:r>
            <a:endParaRPr lang="ru-RU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(иностранный трейдер)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tx1"/>
                </a:solidFill>
              </a:rPr>
              <a:t>Объединенные Арабские Эмираты</a:t>
            </a:r>
            <a:endParaRPr kumimoji="0" lang="ru-RU" sz="11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sym typeface="Arial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746819" y="2402875"/>
            <a:ext cx="1488265" cy="365340"/>
          </a:xfrm>
          <a:prstGeom prst="rightArrow">
            <a:avLst>
              <a:gd name="adj1" fmla="val 71127"/>
              <a:gd name="adj2" fmla="val 50000"/>
            </a:avLst>
          </a:prstGeom>
          <a:solidFill>
            <a:srgbClr val="FFFFFF"/>
          </a:solidFill>
          <a:ln w="26425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ЭКСПОРТ ЗЕРНА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52" y="4012324"/>
            <a:ext cx="3831020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Неуплата НП и создание условий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для неуплаты НДФЛ бенефициарами 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683568" y="1123038"/>
          <a:ext cx="7960968" cy="3230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102476" y="180292"/>
            <a:ext cx="5706782" cy="66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4" rIns="68568" bIns="34284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 defTabSz="782241"/>
            <a:r>
              <a:rPr lang="ru-RU" sz="1800" cap="all" dirty="0" smtClean="0">
                <a:solidFill>
                  <a:schemeClr val="bg1"/>
                </a:solidFill>
                <a:cs typeface="Times New Roman" pitchFamily="18" charset="0"/>
              </a:rPr>
              <a:t>СИСТЕМА УПРАВЛЕНИЯ РИСКАМИ (СУР)</a:t>
            </a:r>
            <a:endParaRPr lang="ru-RU" sz="1800" cap="all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78" y="3612879"/>
            <a:ext cx="7505437" cy="540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40640" y="3742776"/>
            <a:ext cx="5196198" cy="103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901" y="3798524"/>
            <a:ext cx="3162989" cy="306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8891" y="4107974"/>
            <a:ext cx="3843854" cy="30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8892" y="4394786"/>
            <a:ext cx="2634138" cy="3002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92072" y="3831916"/>
            <a:ext cx="4123944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/>
              <a:t>НИЗКИЙ </a:t>
            </a:r>
            <a:r>
              <a:rPr lang="ru-RU" sz="1200" b="1" dirty="0" smtClean="0"/>
              <a:t>РИСК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7652" y="4108585"/>
            <a:ext cx="4123944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 smtClean="0"/>
              <a:t>СРЕДНИЙ РИСК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7662" y="4417949"/>
            <a:ext cx="2735869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 smtClean="0"/>
              <a:t>ВЫСОКИЙ РИСК</a:t>
            </a:r>
            <a:endParaRPr lang="ru-RU" sz="1200" dirty="0">
              <a:solidFill>
                <a:srgbClr val="FFFFFF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/>
          </p:nvPr>
        </p:nvGraphicFramePr>
        <p:xfrm>
          <a:off x="760151" y="964318"/>
          <a:ext cx="7728351" cy="291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45501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985126"/>
            <a:ext cx="898634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Дело ТД РИФ – это очередной повод для критического пересмотра привычных, давно работающих и формально корректных структур сквозь призму их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реального экономического существа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этого необходимо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ответить на 3 важных вопроса: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действительно делают стороны в рамках сделки?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определяется цена внутригрупповой сделки?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определяется рыночная цена во внутригрупповой сделке?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1.Торговля товаров по ценам отличным от котировок – заранее определить и закрепить коммерческие аргументы против привязки к котировкам.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2.Торговля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с учетом котировок –корректно определить применимый источник котировок и период. Результат анализа подтвердить не только позицией внутреннего специалиста, а и авторитетного внешнего эксперта.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600" b="1" baseline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3.Приведение котировки в сопоставимый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вид с ценой сделки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(например, корректировка на валюту,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вычитание из котировок рыночной рентабельности </a:t>
            </a:r>
            <a:r>
              <a:rPr lang="ru-RU" sz="1600" b="1" dirty="0" err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трейдеров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для получения </a:t>
            </a:r>
            <a:r>
              <a:rPr lang="ru-RU" sz="1600" b="1" u="sng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не усредненной, а минимальной цены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641" y="394323"/>
            <a:ext cx="350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ТЦО-на что обратить внимание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?!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6" name="TextBox 1"/>
          <p:cNvSpPr txBox="1"/>
          <p:nvPr/>
        </p:nvSpPr>
        <p:spPr>
          <a:xfrm>
            <a:off x="95204" y="896183"/>
            <a:ext cx="8712970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7030A0"/>
                </a:solidFill>
              </a:defRPr>
            </a:pPr>
            <a:r>
              <a:rPr dirty="0" err="1" smtClean="0">
                <a:solidFill>
                  <a:schemeClr val="tx1"/>
                </a:solidFill>
              </a:rPr>
              <a:t>Кредитование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взаимозависимого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лица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за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счет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заемных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средств</a:t>
            </a:r>
            <a:endParaRPr dirty="0">
              <a:solidFill>
                <a:schemeClr val="tx1"/>
              </a:solidFill>
            </a:endParaRPr>
          </a:p>
          <a:p>
            <a:pPr>
              <a:defRPr b="1">
                <a:solidFill>
                  <a:srgbClr val="7030A0"/>
                </a:solidFill>
              </a:defRPr>
            </a:pPr>
            <a:r>
              <a:rPr dirty="0" err="1" smtClean="0">
                <a:solidFill>
                  <a:schemeClr val="tx1"/>
                </a:solidFill>
              </a:rPr>
              <a:t>займ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под</a:t>
            </a:r>
            <a:r>
              <a:rPr dirty="0">
                <a:solidFill>
                  <a:schemeClr val="tx1"/>
                </a:solidFill>
              </a:rPr>
              <a:t> «</a:t>
            </a:r>
            <a:r>
              <a:rPr dirty="0" err="1">
                <a:solidFill>
                  <a:schemeClr val="tx1"/>
                </a:solidFill>
              </a:rPr>
              <a:t>льготный</a:t>
            </a:r>
            <a:r>
              <a:rPr dirty="0">
                <a:solidFill>
                  <a:schemeClr val="tx1"/>
                </a:solidFill>
              </a:rPr>
              <a:t>» </a:t>
            </a:r>
            <a:r>
              <a:rPr dirty="0" err="1">
                <a:solidFill>
                  <a:schemeClr val="tx1"/>
                </a:solidFill>
              </a:rPr>
              <a:t>процент</a:t>
            </a:r>
            <a:r>
              <a:rPr dirty="0">
                <a:solidFill>
                  <a:schemeClr val="tx1"/>
                </a:solidFill>
              </a:rPr>
              <a:t>  </a:t>
            </a:r>
            <a:r>
              <a:rPr dirty="0" err="1">
                <a:solidFill>
                  <a:schemeClr val="tx1"/>
                </a:solidFill>
              </a:rPr>
              <a:t>взаимозависимым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лицам</a:t>
            </a:r>
            <a:r>
              <a:rPr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</a:t>
            </a:r>
          </a:p>
          <a:p>
            <a:pPr>
              <a:defRPr b="1">
                <a:solidFill>
                  <a:srgbClr val="7030A0"/>
                </a:solidFill>
              </a:defRPr>
            </a:pPr>
            <a:r>
              <a:rPr lang="ru-RU" dirty="0" smtClean="0">
                <a:solidFill>
                  <a:schemeClr val="tx1"/>
                </a:solidFill>
              </a:rPr>
              <a:t>    Риск </a:t>
            </a:r>
            <a:r>
              <a:rPr dirty="0" err="1" smtClean="0">
                <a:solidFill>
                  <a:schemeClr val="tx1"/>
                </a:solidFill>
              </a:rPr>
              <a:t>переквалификации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выданного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займа</a:t>
            </a:r>
            <a:r>
              <a:rPr dirty="0">
                <a:solidFill>
                  <a:schemeClr val="tx1"/>
                </a:solidFill>
              </a:rPr>
              <a:t> в </a:t>
            </a:r>
            <a:r>
              <a:rPr dirty="0" err="1">
                <a:solidFill>
                  <a:schemeClr val="tx1"/>
                </a:solidFill>
              </a:rPr>
              <a:t>выплату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дивидендов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b="0" dirty="0">
                <a:solidFill>
                  <a:schemeClr val="tx1"/>
                </a:solidFill>
              </a:rPr>
              <a:t>(</a:t>
            </a:r>
            <a:r>
              <a:rPr b="0" dirty="0" err="1">
                <a:solidFill>
                  <a:schemeClr val="tx1"/>
                </a:solidFill>
              </a:rPr>
              <a:t>исключение</a:t>
            </a:r>
            <a:r>
              <a:rPr b="0" dirty="0">
                <a:solidFill>
                  <a:schemeClr val="tx1"/>
                </a:solidFill>
              </a:rPr>
              <a:t> % </a:t>
            </a:r>
            <a:r>
              <a:rPr b="0" dirty="0" err="1">
                <a:solidFill>
                  <a:schemeClr val="tx1"/>
                </a:solidFill>
              </a:rPr>
              <a:t>по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кредиту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из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расходов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Займодавца</a:t>
            </a:r>
            <a:r>
              <a:rPr b="0" dirty="0">
                <a:solidFill>
                  <a:schemeClr val="tx1"/>
                </a:solidFill>
              </a:rPr>
              <a:t>, </a:t>
            </a:r>
            <a:r>
              <a:rPr b="0" dirty="0" err="1">
                <a:solidFill>
                  <a:schemeClr val="tx1"/>
                </a:solidFill>
              </a:rPr>
              <a:t>доначисление</a:t>
            </a:r>
            <a:r>
              <a:rPr b="0" dirty="0">
                <a:solidFill>
                  <a:schemeClr val="tx1"/>
                </a:solidFill>
              </a:rPr>
              <a:t> НП с </a:t>
            </a:r>
            <a:r>
              <a:rPr b="0" dirty="0" err="1">
                <a:solidFill>
                  <a:schemeClr val="tx1"/>
                </a:solidFill>
              </a:rPr>
              <a:t>дивидендов</a:t>
            </a:r>
            <a:r>
              <a:rPr b="0" dirty="0">
                <a:solidFill>
                  <a:schemeClr val="tx1"/>
                </a:solidFill>
              </a:rPr>
              <a:t>, </a:t>
            </a:r>
            <a:r>
              <a:rPr b="0" dirty="0" err="1">
                <a:solidFill>
                  <a:schemeClr val="tx1"/>
                </a:solidFill>
              </a:rPr>
              <a:t>выплаченных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под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видом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займа</a:t>
            </a:r>
            <a:r>
              <a:rPr b="0" dirty="0">
                <a:solidFill>
                  <a:schemeClr val="tx1"/>
                </a:solidFill>
              </a:rPr>
              <a:t>). </a:t>
            </a:r>
          </a:p>
          <a:p>
            <a:pPr algn="just"/>
            <a:r>
              <a:rPr dirty="0"/>
              <a:t>-</a:t>
            </a:r>
            <a:r>
              <a:rPr b="1" dirty="0" err="1"/>
              <a:t>риск</a:t>
            </a:r>
            <a:r>
              <a:rPr b="1" dirty="0"/>
              <a:t> </a:t>
            </a:r>
            <a:r>
              <a:rPr b="1" dirty="0" err="1"/>
              <a:t>доначисления</a:t>
            </a:r>
            <a:r>
              <a:rPr b="1" dirty="0"/>
              <a:t> </a:t>
            </a:r>
            <a:r>
              <a:rPr b="1" dirty="0" err="1"/>
              <a:t>российскому</a:t>
            </a:r>
            <a:r>
              <a:rPr b="1" dirty="0"/>
              <a:t> </a:t>
            </a:r>
            <a:r>
              <a:rPr b="1" dirty="0" err="1"/>
              <a:t>займодавцу</a:t>
            </a:r>
            <a:r>
              <a:rPr b="1" dirty="0"/>
              <a:t> НП </a:t>
            </a:r>
            <a:r>
              <a:rPr b="1" dirty="0" err="1"/>
              <a:t>из</a:t>
            </a:r>
            <a:r>
              <a:rPr b="1" dirty="0"/>
              <a:t> </a:t>
            </a:r>
            <a:r>
              <a:rPr b="1" dirty="0" err="1"/>
              <a:t>рыночного</a:t>
            </a:r>
            <a:r>
              <a:rPr b="1" dirty="0"/>
              <a:t> </a:t>
            </a:r>
            <a:r>
              <a:rPr b="1" dirty="0" err="1"/>
              <a:t>уровня</a:t>
            </a:r>
            <a:r>
              <a:rPr b="1" dirty="0"/>
              <a:t> % </a:t>
            </a:r>
            <a:r>
              <a:rPr b="1" dirty="0" err="1"/>
              <a:t>по</a:t>
            </a:r>
            <a:r>
              <a:rPr b="1" dirty="0"/>
              <a:t> </a:t>
            </a:r>
            <a:r>
              <a:rPr b="1" dirty="0" err="1"/>
              <a:t>льготному</a:t>
            </a:r>
            <a:r>
              <a:rPr b="1" dirty="0"/>
              <a:t> </a:t>
            </a:r>
            <a:r>
              <a:rPr b="1" dirty="0" err="1"/>
              <a:t>займу</a:t>
            </a:r>
            <a:r>
              <a:rPr b="1" dirty="0"/>
              <a:t>, </a:t>
            </a:r>
            <a:r>
              <a:rPr b="1" dirty="0" err="1"/>
              <a:t>если</a:t>
            </a:r>
            <a:r>
              <a:rPr b="1" dirty="0"/>
              <a:t> </a:t>
            </a:r>
            <a:r>
              <a:rPr b="1" dirty="0" err="1"/>
              <a:t>сделка</a:t>
            </a:r>
            <a:r>
              <a:rPr b="1" dirty="0"/>
              <a:t> </a:t>
            </a:r>
            <a:r>
              <a:rPr b="1" dirty="0" err="1"/>
              <a:t>контролируемая</a:t>
            </a:r>
            <a:r>
              <a:rPr b="1" dirty="0"/>
              <a:t> </a:t>
            </a:r>
            <a:r>
              <a:rPr dirty="0"/>
              <a:t>(</a:t>
            </a:r>
            <a:r>
              <a:rPr dirty="0" err="1"/>
              <a:t>заемщик</a:t>
            </a:r>
            <a:r>
              <a:rPr dirty="0"/>
              <a:t> - </a:t>
            </a:r>
            <a:r>
              <a:rPr dirty="0" err="1"/>
              <a:t>иностранное</a:t>
            </a:r>
            <a:r>
              <a:rPr dirty="0"/>
              <a:t> </a:t>
            </a:r>
            <a:r>
              <a:rPr dirty="0" err="1"/>
              <a:t>лицо</a:t>
            </a:r>
            <a:r>
              <a:rPr dirty="0"/>
              <a:t>).</a:t>
            </a:r>
          </a:p>
          <a:p>
            <a:pPr algn="just"/>
            <a:r>
              <a:rPr dirty="0"/>
              <a:t>      </a:t>
            </a:r>
            <a:r>
              <a:rPr b="1" dirty="0" err="1"/>
              <a:t>При</a:t>
            </a:r>
            <a:r>
              <a:rPr b="1" dirty="0"/>
              <a:t> </a:t>
            </a:r>
            <a:r>
              <a:rPr b="1" dirty="0" err="1"/>
              <a:t>использовании</a:t>
            </a:r>
            <a:r>
              <a:rPr b="1" dirty="0"/>
              <a:t> </a:t>
            </a:r>
            <a:r>
              <a:rPr b="1" dirty="0" err="1"/>
              <a:t>заемных</a:t>
            </a:r>
            <a:r>
              <a:rPr b="1" dirty="0"/>
              <a:t> </a:t>
            </a:r>
            <a:r>
              <a:rPr b="1" dirty="0" err="1"/>
              <a:t>средств</a:t>
            </a:r>
            <a:r>
              <a:rPr b="1" dirty="0"/>
              <a:t> </a:t>
            </a:r>
            <a:r>
              <a:rPr b="1" dirty="0" err="1"/>
              <a:t>для</a:t>
            </a:r>
            <a:r>
              <a:rPr b="1" dirty="0"/>
              <a:t> </a:t>
            </a:r>
            <a:r>
              <a:rPr b="1" dirty="0" err="1"/>
              <a:t>внутригруппового</a:t>
            </a:r>
            <a:r>
              <a:rPr b="1" dirty="0"/>
              <a:t> </a:t>
            </a:r>
            <a:r>
              <a:rPr b="1" dirty="0" err="1"/>
              <a:t>финансирования</a:t>
            </a:r>
            <a:r>
              <a:rPr b="1" dirty="0"/>
              <a:t> </a:t>
            </a:r>
            <a:r>
              <a:rPr b="1" u="sng" dirty="0" err="1">
                <a:solidFill>
                  <a:srgbClr val="C00000"/>
                </a:solidFill>
              </a:rPr>
              <a:t>безопаснее</a:t>
            </a:r>
            <a:r>
              <a:rPr b="1" u="sng" dirty="0">
                <a:solidFill>
                  <a:srgbClr val="C00000"/>
                </a:solidFill>
              </a:rPr>
              <a:t> </a:t>
            </a:r>
            <a:r>
              <a:rPr b="1" u="sng" dirty="0" err="1">
                <a:solidFill>
                  <a:srgbClr val="C00000"/>
                </a:solidFill>
              </a:rPr>
              <a:t>предоставлять</a:t>
            </a:r>
            <a:r>
              <a:rPr b="1" u="sng" dirty="0">
                <a:solidFill>
                  <a:srgbClr val="C00000"/>
                </a:solidFill>
              </a:rPr>
              <a:t> </a:t>
            </a:r>
            <a:r>
              <a:rPr b="1" u="sng" dirty="0" err="1">
                <a:solidFill>
                  <a:srgbClr val="C00000"/>
                </a:solidFill>
              </a:rPr>
              <a:t>займы</a:t>
            </a:r>
            <a:r>
              <a:rPr b="1" u="sng" dirty="0">
                <a:solidFill>
                  <a:srgbClr val="C00000"/>
                </a:solidFill>
              </a:rPr>
              <a:t> </a:t>
            </a:r>
            <a:r>
              <a:rPr b="1" u="sng" dirty="0" err="1">
                <a:solidFill>
                  <a:srgbClr val="C00000"/>
                </a:solidFill>
              </a:rPr>
              <a:t>под</a:t>
            </a:r>
            <a:r>
              <a:rPr b="1" u="sng" dirty="0">
                <a:solidFill>
                  <a:srgbClr val="C00000"/>
                </a:solidFill>
              </a:rPr>
              <a:t> %, </a:t>
            </a:r>
            <a:r>
              <a:rPr b="1" u="sng" dirty="0" err="1">
                <a:solidFill>
                  <a:srgbClr val="C00000"/>
                </a:solidFill>
              </a:rPr>
              <a:t>размер</a:t>
            </a:r>
            <a:r>
              <a:rPr b="1" u="sng" dirty="0">
                <a:solidFill>
                  <a:srgbClr val="C00000"/>
                </a:solidFill>
              </a:rPr>
              <a:t> </a:t>
            </a:r>
            <a:r>
              <a:rPr b="1" u="sng" dirty="0" err="1">
                <a:solidFill>
                  <a:srgbClr val="C00000"/>
                </a:solidFill>
              </a:rPr>
              <a:t>которого</a:t>
            </a:r>
            <a:r>
              <a:rPr b="1" u="sng" dirty="0">
                <a:solidFill>
                  <a:srgbClr val="C00000"/>
                </a:solidFill>
              </a:rPr>
              <a:t> </a:t>
            </a:r>
            <a:r>
              <a:rPr b="1" u="sng" dirty="0" err="1">
                <a:solidFill>
                  <a:srgbClr val="C00000"/>
                </a:solidFill>
              </a:rPr>
              <a:t>определяется</a:t>
            </a:r>
            <a:r>
              <a:rPr b="1" dirty="0">
                <a:solidFill>
                  <a:srgbClr val="C00000"/>
                </a:solidFill>
              </a:rPr>
              <a:t>:</a:t>
            </a:r>
          </a:p>
          <a:p>
            <a:pPr algn="just">
              <a:buSzPct val="100000"/>
              <a:buChar char="-"/>
              <a:defRPr b="1"/>
            </a:pPr>
            <a:r>
              <a:rPr dirty="0">
                <a:solidFill>
                  <a:srgbClr val="C00000"/>
                </a:solidFill>
              </a:rPr>
              <a:t>с </a:t>
            </a:r>
            <a:r>
              <a:rPr dirty="0" err="1">
                <a:solidFill>
                  <a:srgbClr val="C00000"/>
                </a:solidFill>
              </a:rPr>
              <a:t>учетом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ключевой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ставки</a:t>
            </a:r>
            <a:r>
              <a:rPr dirty="0">
                <a:solidFill>
                  <a:srgbClr val="C00000"/>
                </a:solidFill>
              </a:rPr>
              <a:t> ЦБ (</a:t>
            </a:r>
            <a:r>
              <a:rPr dirty="0" err="1">
                <a:solidFill>
                  <a:srgbClr val="C00000"/>
                </a:solidFill>
              </a:rPr>
              <a:t>коэффициент</a:t>
            </a:r>
            <a:r>
              <a:rPr dirty="0">
                <a:solidFill>
                  <a:srgbClr val="C00000"/>
                </a:solidFill>
              </a:rPr>
              <a:t> 0,75);</a:t>
            </a:r>
          </a:p>
          <a:p>
            <a:pPr algn="just">
              <a:buSzPct val="100000"/>
              <a:buChar char="-"/>
              <a:defRPr b="1"/>
            </a:pPr>
            <a:r>
              <a:rPr dirty="0">
                <a:solidFill>
                  <a:srgbClr val="C00000"/>
                </a:solidFill>
              </a:rPr>
              <a:t>с </a:t>
            </a:r>
            <a:r>
              <a:rPr dirty="0" err="1">
                <a:solidFill>
                  <a:srgbClr val="C00000"/>
                </a:solidFill>
              </a:rPr>
              <a:t>учетом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средних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значений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ставок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межбанковского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финансирования</a:t>
            </a:r>
            <a:r>
              <a:rPr dirty="0">
                <a:solidFill>
                  <a:srgbClr val="C00000"/>
                </a:solidFill>
              </a:rPr>
              <a:t> (</a:t>
            </a:r>
            <a:r>
              <a:rPr dirty="0" err="1">
                <a:solidFill>
                  <a:srgbClr val="C00000"/>
                </a:solidFill>
              </a:rPr>
              <a:t>сайт</a:t>
            </a:r>
            <a:r>
              <a:rPr dirty="0">
                <a:solidFill>
                  <a:srgbClr val="C00000"/>
                </a:solidFill>
              </a:rPr>
              <a:t> ЦБ)</a:t>
            </a:r>
          </a:p>
        </p:txBody>
      </p:sp>
      <p:pic>
        <p:nvPicPr>
          <p:cNvPr id="617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70878" y="1046349"/>
            <a:ext cx="508157" cy="360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Picture 6" descr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H="1">
            <a:off x="77821" y="1529605"/>
            <a:ext cx="323529" cy="245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Picture 8" descr="Picture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99638" y="3181320"/>
            <a:ext cx="216025" cy="21602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207523" y="194553"/>
            <a:ext cx="557719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Внутригрупповое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финансирование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792" y="927370"/>
            <a:ext cx="4559030" cy="4124528"/>
          </a:xfrm>
          <a:prstGeom prst="roundRect">
            <a:avLst>
              <a:gd name="adj" fmla="val 23789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949" y="116731"/>
            <a:ext cx="61671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Риски управления офшорными компаниями из РФ- дело ООО «Группа ОНЭКСИМ» 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2793" y="907915"/>
            <a:ext cx="431908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r>
              <a:rPr kumimoji="0" lang="ru-RU" sz="14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уд согласился, что иностранные компании управлялись из </a:t>
            </a:r>
            <a:r>
              <a:rPr lang="ru-RU" sz="1400" b="1" dirty="0" smtClean="0">
                <a:solidFill>
                  <a:srgbClr val="C00000"/>
                </a:solidFill>
              </a:rPr>
              <a:t>РФ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Доначисления -</a:t>
            </a:r>
            <a:r>
              <a:rPr kumimoji="0" lang="ru-RU" sz="1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504 000 000 руб.</a:t>
            </a:r>
            <a:r>
              <a:rPr kumimoji="0" lang="ru-RU" sz="14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196" y="1118921"/>
            <a:ext cx="1692613" cy="374028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                   </a:t>
            </a: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РФ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21667" y="1051857"/>
            <a:ext cx="1809346" cy="18227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Кипр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0579" y="2908219"/>
            <a:ext cx="1802859" cy="19577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pPr algn="r"/>
            <a:r>
              <a:rPr lang="ru-RU" sz="1100" b="1" dirty="0" smtClean="0">
                <a:solidFill>
                  <a:schemeClr val="tx1"/>
                </a:solidFill>
              </a:rPr>
              <a:t>Британские Виргинские Острова</a:t>
            </a:r>
          </a:p>
        </p:txBody>
      </p:sp>
      <p:sp>
        <p:nvSpPr>
          <p:cNvPr id="12" name="Стрелка вправо 11"/>
          <p:cNvSpPr/>
          <p:nvPr/>
        </p:nvSpPr>
        <p:spPr>
          <a:xfrm rot="20427930">
            <a:off x="1380221" y="1933356"/>
            <a:ext cx="1314072" cy="551494"/>
          </a:xfrm>
          <a:prstGeom prst="rightArrow">
            <a:avLst>
              <a:gd name="adj1" fmla="val 66394"/>
              <a:gd name="adj2" fmla="val 81091"/>
            </a:avLst>
          </a:prstGeom>
          <a:solidFill>
            <a:srgbClr val="FFFFFF"/>
          </a:solidFill>
          <a:ln w="26425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/>
              <a:t>ю</a:t>
            </a:r>
            <a:r>
              <a:rPr kumimoji="0" lang="ru-RU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ридические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услуги</a:t>
            </a:r>
            <a:endParaRPr kumimoji="0" lang="ru-RU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4" name="Shape 4951"/>
          <p:cNvSpPr/>
          <p:nvPr/>
        </p:nvSpPr>
        <p:spPr>
          <a:xfrm>
            <a:off x="2505352" y="3083736"/>
            <a:ext cx="633632" cy="5542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Shape 4951"/>
          <p:cNvSpPr/>
          <p:nvPr/>
        </p:nvSpPr>
        <p:spPr>
          <a:xfrm>
            <a:off x="690665" y="2551891"/>
            <a:ext cx="921582" cy="78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Shape 4951"/>
          <p:cNvSpPr/>
          <p:nvPr/>
        </p:nvSpPr>
        <p:spPr>
          <a:xfrm>
            <a:off x="2450746" y="1214102"/>
            <a:ext cx="595862" cy="5368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08032">
            <a:off x="1413996" y="3564372"/>
            <a:ext cx="1408236" cy="551494"/>
          </a:xfrm>
          <a:prstGeom prst="rightArrow">
            <a:avLst>
              <a:gd name="adj1" fmla="val 66394"/>
              <a:gd name="adj2" fmla="val 42059"/>
            </a:avLst>
          </a:prstGeom>
          <a:solidFill>
            <a:srgbClr val="FFFFFF"/>
          </a:solidFill>
          <a:ln w="26425" cap="flat">
            <a:solidFill>
              <a:schemeClr val="accent1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/>
              <a:t>к</a:t>
            </a:r>
            <a:r>
              <a:rPr lang="ru-RU" sz="900" b="1" dirty="0" smtClean="0"/>
              <a:t>онсультационные услуги</a:t>
            </a:r>
            <a:endParaRPr kumimoji="0" lang="ru-RU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9822" y="1329421"/>
            <a:ext cx="4249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1400" b="1" dirty="0" smtClean="0"/>
              <a:t>Решение АС г. Москвы от 06.03.2019 </a:t>
            </a:r>
          </a:p>
          <a:p>
            <a:r>
              <a:rPr lang="ru-RU" sz="1400" b="1" dirty="0" smtClean="0"/>
              <a:t>по делу № А40-142855/18-115-4029  </a:t>
            </a:r>
          </a:p>
          <a:p>
            <a:r>
              <a:rPr lang="ru-RU" sz="1400" dirty="0" smtClean="0"/>
              <a:t>(15.03.19 дело направлено в апелляцию)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81711" y="2020807"/>
            <a:ext cx="406616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1200" b="1" dirty="0" smtClean="0"/>
              <a:t>Обстоятельства: </a:t>
            </a:r>
          </a:p>
          <a:p>
            <a:pPr algn="just"/>
            <a:r>
              <a:rPr lang="ru-RU" sz="1200" dirty="0" smtClean="0"/>
              <a:t>Общество оказывало консультационные и юридические услуги иностранным компаниям группы. Общество полагало, что услуги не были оказаны в РФ, поэтому </a:t>
            </a:r>
            <a:r>
              <a:rPr lang="ru-RU" sz="1200" b="1" dirty="0" smtClean="0">
                <a:solidFill>
                  <a:srgbClr val="C00000"/>
                </a:solidFill>
              </a:rPr>
              <a:t>не исчисляло российский НДС</a:t>
            </a:r>
            <a:r>
              <a:rPr lang="ru-RU" sz="1200" dirty="0" smtClean="0"/>
              <a:t>. </a:t>
            </a:r>
          </a:p>
          <a:p>
            <a:pPr algn="just"/>
            <a:r>
              <a:rPr lang="ru-RU" sz="1200" b="1" dirty="0" smtClean="0"/>
              <a:t>Претензии НО:</a:t>
            </a:r>
          </a:p>
          <a:p>
            <a:pPr algn="just"/>
            <a:r>
              <a:rPr lang="ru-RU" sz="1200" dirty="0" smtClean="0"/>
              <a:t>Налоговые органы </a:t>
            </a:r>
            <a:r>
              <a:rPr lang="ru-RU" sz="1200" dirty="0" err="1" smtClean="0"/>
              <a:t>доначислили</a:t>
            </a:r>
            <a:r>
              <a:rPr lang="ru-RU" sz="1200" dirty="0" smtClean="0"/>
              <a:t> НДС с указанных услуг, поскольку посчитали их оказанными на территории РФ (место нахождения управления иностранными компаниями (заказчиками услуг) (напомним, что </a:t>
            </a:r>
            <a:r>
              <a:rPr lang="ru-RU" sz="1200" b="1" dirty="0" smtClean="0"/>
              <a:t>место оказания услуг подобного рода определяется «по покупателю» в соответствии со статьей 148 НК РФ3</a:t>
            </a:r>
            <a:r>
              <a:rPr lang="ru-RU" sz="1200" dirty="0" smtClean="0"/>
              <a:t>). </a:t>
            </a:r>
            <a:endParaRPr lang="ru-RU" sz="1200" dirty="0"/>
          </a:p>
        </p:txBody>
      </p:sp>
      <p:sp>
        <p:nvSpPr>
          <p:cNvPr id="18" name="Shape 4951"/>
          <p:cNvSpPr/>
          <p:nvPr/>
        </p:nvSpPr>
        <p:spPr>
          <a:xfrm>
            <a:off x="697150" y="2551891"/>
            <a:ext cx="921582" cy="78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 descr="https://d6z72aalekwc3.cloudfront.net/large/55444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13" y="1467157"/>
            <a:ext cx="660460" cy="4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hape 4951"/>
          <p:cNvSpPr/>
          <p:nvPr/>
        </p:nvSpPr>
        <p:spPr>
          <a:xfrm>
            <a:off x="2901077" y="2020807"/>
            <a:ext cx="595862" cy="5368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Shape 4951"/>
          <p:cNvSpPr/>
          <p:nvPr/>
        </p:nvSpPr>
        <p:spPr>
          <a:xfrm>
            <a:off x="3372088" y="1214102"/>
            <a:ext cx="595862" cy="5368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Shape 4951"/>
          <p:cNvSpPr/>
          <p:nvPr/>
        </p:nvSpPr>
        <p:spPr>
          <a:xfrm>
            <a:off x="3372088" y="3097400"/>
            <a:ext cx="633632" cy="5542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Shape 4951"/>
          <p:cNvSpPr/>
          <p:nvPr/>
        </p:nvSpPr>
        <p:spPr>
          <a:xfrm>
            <a:off x="2945192" y="3803334"/>
            <a:ext cx="633632" cy="5542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958850"/>
            <a:ext cx="9144000" cy="392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100" b="1" dirty="0" smtClean="0"/>
              <a:t>     </a:t>
            </a:r>
            <a:r>
              <a:rPr lang="ru-RU" sz="1100" b="1" dirty="0" smtClean="0">
                <a:solidFill>
                  <a:srgbClr val="C00000"/>
                </a:solidFill>
              </a:rPr>
              <a:t>Обстоятельства, которые,  подтверждают, что иностранные компании, зарегистрированные на Кипре, Британских Виргинских Островах, на самом деле управляются из РФ:</a:t>
            </a:r>
          </a:p>
          <a:p>
            <a:r>
              <a:rPr lang="ru-RU" sz="1100" dirty="0" smtClean="0"/>
              <a:t>-оформление и подготовка первичных документов, требующая присутствия соответствующих лиц подписантов, осуществлялась в помещениях Общества (подтверждено экспертами-криминалистами при анализе </a:t>
            </a:r>
            <a:r>
              <a:rPr lang="ru-RU" sz="1100" b="1" dirty="0" smtClean="0"/>
              <a:t>печатей компаний, обнаруженных в офисе Общества. </a:t>
            </a:r>
            <a:r>
              <a:rPr lang="ru-RU" sz="1100" b="1" dirty="0" smtClean="0">
                <a:solidFill>
                  <a:srgbClr val="C00000"/>
                </a:solidFill>
              </a:rPr>
              <a:t>Сотрудники общества не смогли внятно объяснить, почему эти печати находятся в РФ, а не за рубежом. </a:t>
            </a:r>
            <a:r>
              <a:rPr lang="ru-RU" sz="1100" b="1" dirty="0" smtClean="0"/>
              <a:t>Финансовый директор пояснила, что их «повелось» хранить у нее.) </a:t>
            </a:r>
          </a:p>
          <a:p>
            <a:r>
              <a:rPr lang="ru-RU" sz="1100" dirty="0" smtClean="0"/>
              <a:t>-в офисе Общества изъяты </a:t>
            </a:r>
            <a:r>
              <a:rPr lang="ru-RU" sz="1100" b="1" dirty="0" smtClean="0"/>
              <a:t>оригиналы сторонних договоров иностранных компаний, в которых Общество не является стороной -подтверждает осуществление управления и делопроизводства в РФ; </a:t>
            </a:r>
          </a:p>
          <a:p>
            <a:r>
              <a:rPr lang="ru-RU" sz="1100" dirty="0" smtClean="0"/>
              <a:t>-ответы, полученные по запросам от зарубежных налоговых органов - у иностранных компаний </a:t>
            </a:r>
            <a:r>
              <a:rPr lang="ru-RU" sz="1100" b="1" dirty="0" smtClean="0"/>
              <a:t>отсутствует персонал (в штате только их директора), нет платежей за аренду и товары, нет прочих расходов, свидетельствующих о ведении ими хозяйственной деятельности; </a:t>
            </a:r>
          </a:p>
          <a:p>
            <a:r>
              <a:rPr lang="ru-RU" sz="1100" dirty="0" smtClean="0"/>
              <a:t>-иностранные компании осуществляли финансово-хозяйственную деятельность в интересах Группы Компаний, а именно, </a:t>
            </a:r>
            <a:r>
              <a:rPr lang="ru-RU" sz="1100" b="1" dirty="0" smtClean="0"/>
              <a:t>в интересах бенефициара группы - гражданина РФ, о чем свидетельствуют </a:t>
            </a:r>
            <a:r>
              <a:rPr lang="ru-RU" sz="1100" b="1" u="sng" dirty="0" smtClean="0"/>
              <a:t>данные с сайта Общества</a:t>
            </a:r>
            <a:r>
              <a:rPr lang="ru-RU" sz="1100" b="1" dirty="0" smtClean="0"/>
              <a:t>; </a:t>
            </a:r>
          </a:p>
          <a:p>
            <a:r>
              <a:rPr lang="ru-RU" sz="1100" dirty="0" smtClean="0"/>
              <a:t>-у иностранных компаний были те же </a:t>
            </a:r>
            <a:r>
              <a:rPr lang="ru-RU" sz="1100" b="1" dirty="0" smtClean="0"/>
              <a:t>IP адреса, что и у Общества </a:t>
            </a:r>
            <a:r>
              <a:rPr lang="ru-RU" sz="1100" dirty="0" smtClean="0"/>
              <a:t>(исследованию этих фактов посвящено несколько страниц решения); </a:t>
            </a:r>
          </a:p>
          <a:p>
            <a:r>
              <a:rPr lang="ru-RU" sz="1100" dirty="0" smtClean="0"/>
              <a:t>-</a:t>
            </a:r>
            <a:r>
              <a:rPr lang="ru-RU" sz="1100" b="1" dirty="0" smtClean="0"/>
              <a:t>расчетные счета иностранных компаний на территории РФ были открыты в одних банках  </a:t>
            </a:r>
            <a:r>
              <a:rPr lang="ru-RU" sz="1100" dirty="0" smtClean="0"/>
              <a:t>(причем участником первого банка является бенефициар группы, а центр операционного обслуживания банка располагается по адресу местонахождения Общества)</a:t>
            </a:r>
            <a:r>
              <a:rPr lang="ru-RU" sz="1100" b="1" dirty="0" smtClean="0"/>
              <a:t>;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Суд отклонил доводы о том, что иностранные компании управлялись на Кипре, что следует из заключения юридической компании, т.к. заключение подготовлено </a:t>
            </a:r>
            <a:r>
              <a:rPr lang="ru-RU" sz="1100" b="1" dirty="0" smtClean="0"/>
              <a:t>кипрским адвокатом, который является одним из директоров компании, то есть лицом, которое может иметь заинтересованность в исходе дела. </a:t>
            </a:r>
            <a:r>
              <a:rPr lang="ru-RU" sz="1100" dirty="0" smtClean="0"/>
              <a:t>И это заключение не является экспертным.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827" y="1675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Факты и обстоятельства, демонстрирующие управление из РФ </a:t>
            </a: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17396" y="1313374"/>
            <a:ext cx="437744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Доначисление по ВНП: </a:t>
            </a:r>
            <a:r>
              <a:rPr lang="ru-RU" sz="1200" b="1" dirty="0" smtClean="0">
                <a:solidFill>
                  <a:srgbClr val="C00000"/>
                </a:solidFill>
              </a:rPr>
              <a:t>78 833 231 руб. </a:t>
            </a:r>
            <a:r>
              <a:rPr lang="ru-RU" sz="1200" dirty="0" smtClean="0">
                <a:solidFill>
                  <a:schemeClr val="tx1"/>
                </a:solidFill>
              </a:rPr>
              <a:t>(в т.ч. налог с доходов, полученных иностранной организацией (налоговый агент) - 57 929 406 руб.)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ННВ </a:t>
            </a:r>
            <a:r>
              <a:rPr lang="ru-RU" sz="1200" b="1" dirty="0" smtClean="0"/>
              <a:t>в виде неисполнения налоговой обязанности по исчислению и уплате в бюджет налога с доходов, полученных иностранной организацией от источников в РФ</a:t>
            </a:r>
            <a:r>
              <a:rPr lang="ru-RU" sz="1200" dirty="0" smtClean="0"/>
              <a:t>, в результате хозяйственной операции по выкупу собственных акций у единственного акционера - иностранной компании.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2127" y="1328582"/>
            <a:ext cx="1854741" cy="358151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РФ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4016" y="1279943"/>
            <a:ext cx="1854741" cy="358151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Карибские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острова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4951"/>
          <p:cNvSpPr/>
          <p:nvPr/>
        </p:nvSpPr>
        <p:spPr>
          <a:xfrm>
            <a:off x="570691" y="2574589"/>
            <a:ext cx="921582" cy="78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Shape 4951"/>
          <p:cNvSpPr/>
          <p:nvPr/>
        </p:nvSpPr>
        <p:spPr>
          <a:xfrm>
            <a:off x="3155005" y="2545406"/>
            <a:ext cx="921582" cy="781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741" y="1446179"/>
            <a:ext cx="15045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Компания А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5872" y="1404025"/>
            <a:ext cx="1524000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Компания В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1"/>
                </a:solidFill>
              </a:rPr>
              <a:t>акционер компании А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217" y="194553"/>
            <a:ext cx="480546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Действительный экономический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смысл сделок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459147" y="3040051"/>
            <a:ext cx="1653702" cy="1345343"/>
          </a:xfrm>
          <a:prstGeom prst="rightArrow">
            <a:avLst>
              <a:gd name="adj1" fmla="val 61470"/>
              <a:gd name="adj2" fmla="val 29216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Вывод </a:t>
            </a:r>
            <a:r>
              <a:rPr lang="ru-RU" sz="1200" dirty="0" err="1" smtClean="0"/>
              <a:t>д</a:t>
            </a:r>
            <a:r>
              <a:rPr lang="ru-RU" sz="1200" dirty="0" smtClean="0"/>
              <a:t>/с в </a:t>
            </a:r>
            <a:r>
              <a:rPr lang="ru-RU" sz="1200" dirty="0" err="1" smtClean="0"/>
              <a:t>низконалоговую</a:t>
            </a:r>
            <a:r>
              <a:rPr lang="ru-RU" sz="1200" dirty="0" smtClean="0"/>
              <a:t> юрисдикцию без уплаты налогов 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384568" y="1839008"/>
            <a:ext cx="1767193" cy="1047986"/>
          </a:xfrm>
          <a:prstGeom prst="rightArrow">
            <a:avLst>
              <a:gd name="adj1" fmla="val 78823"/>
              <a:gd name="adj2" fmla="val 41504"/>
            </a:avLst>
          </a:prstGeom>
          <a:ln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Выкуп  </a:t>
            </a:r>
            <a:r>
              <a:rPr lang="ru-RU" sz="1200" b="1" dirty="0" smtClean="0"/>
              <a:t>А</a:t>
            </a:r>
            <a:r>
              <a:rPr lang="ru-RU" sz="1200" dirty="0" smtClean="0"/>
              <a:t> у </a:t>
            </a:r>
            <a:r>
              <a:rPr lang="ru-RU" sz="1200" b="1" dirty="0" smtClean="0"/>
              <a:t>В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акций по договору купли – продажи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9429" y="938593"/>
            <a:ext cx="8485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Определение ВС РФ от 18.02.2019  № 304-КГ18-25280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21086" y="2999933"/>
            <a:ext cx="4409872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/>
              <a:t>Вывод суда: </a:t>
            </a:r>
          </a:p>
          <a:p>
            <a:pPr algn="just"/>
            <a:r>
              <a:rPr lang="ru-RU" sz="1100" dirty="0" smtClean="0"/>
              <a:t>возможность изменения налоговым органом квалификации выплат, произведенных иностранной организации, если доходы от активных операций (реализации товаров, работ или услуг, отчуждения имущественных прав) в действительности представляют собой </a:t>
            </a:r>
            <a:r>
              <a:rPr lang="ru-RU" sz="1100" b="1" dirty="0" smtClean="0"/>
              <a:t>скрытую форму выплаты пассивного дохода (дивидендов, распределения прибыли, процентов, роялти и аналогичных платежей) и подлежали отражению в учете в таком качестве.</a:t>
            </a:r>
          </a:p>
          <a:p>
            <a:pPr algn="just"/>
            <a:r>
              <a:rPr lang="ru-RU" sz="1100" b="1" dirty="0" smtClean="0">
                <a:solidFill>
                  <a:srgbClr val="C00000"/>
                </a:solidFill>
              </a:rPr>
              <a:t>В рассматриваемом случае, по сути, имела место выплата пассивного дохода.</a:t>
            </a:r>
            <a:endParaRPr lang="ru-RU" sz="11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122160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b="1" dirty="0" smtClean="0">
                <a:latin typeface="Calibri"/>
                <a:ea typeface="Calibri"/>
                <a:cs typeface="Times New Roman"/>
              </a:rPr>
              <a:t>По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результатам рассмотрения письменных возражений по акту выездной налоговой проверки, подготовленных </a:t>
            </a:r>
            <a:r>
              <a:rPr lang="ru-RU" sz="1600" b="1" dirty="0" smtClean="0">
                <a:latin typeface="Calibri"/>
                <a:ea typeface="Calibri"/>
                <a:cs typeface="Times New Roman"/>
              </a:rPr>
              <a:t>нашими юристами, </a:t>
            </a:r>
            <a:r>
              <a:rPr lang="ru-RU" sz="1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инспекцией (!) были сняты претензии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b="1" dirty="0" smtClean="0">
                <a:latin typeface="Calibri"/>
                <a:ea typeface="Calibri"/>
                <a:cs typeface="Times New Roman"/>
              </a:rPr>
              <a:t>к крупной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лизинговой </a:t>
            </a:r>
            <a:r>
              <a:rPr lang="ru-RU" sz="1600" b="1" dirty="0" smtClean="0">
                <a:latin typeface="Calibri"/>
                <a:ea typeface="Calibri"/>
                <a:cs typeface="Times New Roman"/>
              </a:rPr>
              <a:t>компании </a:t>
            </a:r>
            <a:r>
              <a:rPr lang="ru-RU" sz="16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на общую сумму 50 323 594 руб.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, включая налоги - 35 453 795 руб., пени – 7 349 292 руб., штрафы – 7 520 507 руб.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Успешно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оспоренные налоговые претензии выражались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в признании </a:t>
            </a:r>
            <a:r>
              <a:rPr lang="ru-RU" sz="1600" b="1" dirty="0" smtClean="0">
                <a:latin typeface="Calibri"/>
                <a:ea typeface="Calibri"/>
                <a:cs typeface="Times New Roman"/>
              </a:rPr>
              <a:t>ННВ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расходов и налоговых вычетов 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: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налог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на прибыль организаций и НДС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по договору об оказании материнской иностранной компанией услуг управления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налог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на прибыль организаций и НДС по договору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о предоставлении материнской иностранной компанией персонала (генерального директора</a:t>
            </a:r>
            <a:r>
              <a:rPr lang="ru-RU" sz="1600" b="1" dirty="0" smtClean="0">
                <a:latin typeface="Calibri"/>
                <a:ea typeface="Calibri"/>
                <a:cs typeface="Times New Roman"/>
              </a:rPr>
              <a:t>)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53" y="89087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УСПЕХ на стадии возражений: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отстояли 50 323 594 руб.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4137924"/>
            <a:ext cx="1008638" cy="73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69594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0" y="1234596"/>
            <a:ext cx="9049406" cy="33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C00000"/>
                </a:solidFill>
              </a:rPr>
              <a:t>1.</a:t>
            </a:r>
            <a:r>
              <a:rPr lang="ru-RU" altLang="ru-RU" sz="1400" b="1" dirty="0"/>
              <a:t>При проведении выездной проверки:</a:t>
            </a:r>
            <a:r>
              <a:rPr lang="ru-RU" altLang="ru-RU" sz="1400" dirty="0"/>
              <a:t> вынесение отдельного решения или распоряжения НК РФ не предусмотрено. Доступ на территорию налогоплательщика </a:t>
            </a:r>
            <a:r>
              <a:rPr lang="ru-RU" altLang="ru-RU" sz="1400" b="1" dirty="0"/>
              <a:t>при предъявлении служебного удостоверения и решения о проведении выездной проверки</a:t>
            </a:r>
            <a:r>
              <a:rPr lang="ru-RU" altLang="ru-RU" sz="1400" dirty="0"/>
              <a:t> (п.1 ст. 91 НК РФ)</a:t>
            </a:r>
          </a:p>
          <a:p>
            <a:pPr eaLnBrk="1" hangingPunct="1"/>
            <a:endParaRPr lang="ru-RU" altLang="ru-RU" sz="1400" dirty="0"/>
          </a:p>
          <a:p>
            <a:pPr eaLnBrk="1" hangingPunct="1"/>
            <a:r>
              <a:rPr lang="ru-RU" altLang="ru-RU" sz="1400" b="1" dirty="0">
                <a:solidFill>
                  <a:srgbClr val="C00000"/>
                </a:solidFill>
              </a:rPr>
              <a:t>2.</a:t>
            </a:r>
            <a:r>
              <a:rPr lang="ru-RU" altLang="ru-RU" sz="1400" b="1" dirty="0"/>
              <a:t>В ходе камеральной проверки декларации по НДС</a:t>
            </a:r>
            <a:r>
              <a:rPr lang="ru-RU" altLang="ru-RU" sz="1400" dirty="0"/>
              <a:t>, если (ст. 92, п. п. 8, 8.1 ст. 88 НК):</a:t>
            </a:r>
          </a:p>
          <a:p>
            <a:pPr eaLnBrk="1" hangingPunct="1"/>
            <a:r>
              <a:rPr lang="ru-RU" altLang="ru-RU" sz="1400" dirty="0"/>
              <a:t>-в декларации заявлено право на возмещение НДС;</a:t>
            </a:r>
          </a:p>
          <a:p>
            <a:pPr eaLnBrk="1" hangingPunct="1"/>
            <a:r>
              <a:rPr lang="ru-RU" altLang="ru-RU" sz="1400" dirty="0"/>
              <a:t>-при выявлении противоречий (несоответствия), свидетельствующих о занижении суммы налога к уплате, о завышении суммы налога к возмещению</a:t>
            </a:r>
          </a:p>
          <a:p>
            <a:pPr eaLnBrk="1" hangingPunct="1"/>
            <a:r>
              <a:rPr lang="ru-RU" altLang="ru-RU" sz="1400" dirty="0"/>
              <a:t>Осмотр </a:t>
            </a:r>
            <a:r>
              <a:rPr lang="ru-RU" altLang="ru-RU" sz="1400" b="1" dirty="0"/>
              <a:t>на основании удостоверения и мотивированного постановления</a:t>
            </a:r>
            <a:r>
              <a:rPr lang="ru-RU" altLang="ru-RU" sz="1400" dirty="0"/>
              <a:t> инспектора, осуществляющего проверку (п.1 ст. 91 НК РФ). </a:t>
            </a:r>
          </a:p>
          <a:p>
            <a:pPr eaLnBrk="1" hangingPunct="1"/>
            <a:endParaRPr lang="ru-RU" altLang="ru-RU" sz="14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1400" b="1" dirty="0">
                <a:solidFill>
                  <a:srgbClr val="C00000"/>
                </a:solidFill>
              </a:rPr>
              <a:t>3.</a:t>
            </a:r>
            <a:r>
              <a:rPr lang="ru-RU" altLang="ru-RU" sz="1400" b="1" dirty="0"/>
              <a:t>Вне рамок налоговых проверок</a:t>
            </a:r>
            <a:r>
              <a:rPr lang="ru-RU" altLang="ru-RU" sz="1400" dirty="0"/>
              <a:t> допускается только осмотр документов, предметов при условии:</a:t>
            </a:r>
          </a:p>
          <a:p>
            <a:pPr eaLnBrk="1" hangingPunct="1"/>
            <a:r>
              <a:rPr lang="ru-RU" altLang="ru-RU" sz="1400" dirty="0"/>
              <a:t>-они были получены инспекцией в результате ранее произведенных действий по осуществлению налогового контроля (п. 2 ст. 92 НК РФ);</a:t>
            </a:r>
          </a:p>
          <a:p>
            <a:pPr eaLnBrk="1" hangingPunct="1"/>
            <a:r>
              <a:rPr lang="ru-RU" altLang="ru-RU" sz="1400" dirty="0"/>
              <a:t>-при согласии владельца этих предметов.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946" y="266622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ОСМОТР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268015" y="1162051"/>
            <a:ext cx="8678916" cy="30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just" eaLnBrk="1" hangingPunct="1"/>
            <a:r>
              <a:rPr lang="ru-RU" altLang="ru-RU" sz="1400" b="1" dirty="0">
                <a:solidFill>
                  <a:srgbClr val="C00000"/>
                </a:solidFill>
              </a:rPr>
              <a:t>В ходе выездной проверки </a:t>
            </a:r>
            <a:r>
              <a:rPr lang="ru-RU" altLang="ru-RU" sz="1400" dirty="0"/>
              <a:t>(</a:t>
            </a:r>
            <a:r>
              <a:rPr lang="ru-RU" altLang="ru-RU" sz="1400" dirty="0" err="1"/>
              <a:t>пп</a:t>
            </a:r>
            <a:r>
              <a:rPr lang="ru-RU" altLang="ru-RU" sz="1400" dirty="0"/>
              <a:t>. 3 п. 1 ст. 31, п. 14 ст. 89 НК РФ, ст. 94 НК РФ)</a:t>
            </a:r>
            <a:r>
              <a:rPr lang="ru-RU" altLang="ru-RU" sz="1400" b="1" dirty="0"/>
              <a:t>:</a:t>
            </a:r>
            <a:endParaRPr lang="ru-RU" altLang="ru-RU" sz="1400" dirty="0"/>
          </a:p>
          <a:p>
            <a:pPr algn="just" eaLnBrk="1" hangingPunct="1"/>
            <a:r>
              <a:rPr lang="ru-RU" altLang="ru-RU" sz="1400" b="1" dirty="0">
                <a:solidFill>
                  <a:srgbClr val="C00000"/>
                </a:solidFill>
              </a:rPr>
              <a:t>►</a:t>
            </a:r>
            <a:r>
              <a:rPr lang="ru-RU" altLang="ru-RU" sz="1400" b="1" dirty="0"/>
              <a:t>при наличии достаточных оснований полагать, что документы, свидетельствующие о совершении правонарушений, могут быть уничтожены, сокрыты, изменены или заменены;</a:t>
            </a:r>
            <a:endParaRPr lang="ru-RU" altLang="ru-RU" sz="1400" dirty="0"/>
          </a:p>
          <a:p>
            <a:pPr algn="just" eaLnBrk="1" hangingPunct="1"/>
            <a:r>
              <a:rPr lang="ru-RU" altLang="ru-RU" sz="1400" b="1" dirty="0">
                <a:solidFill>
                  <a:srgbClr val="C00000"/>
                </a:solidFill>
              </a:rPr>
              <a:t>►</a:t>
            </a:r>
            <a:r>
              <a:rPr lang="ru-RU" altLang="ru-RU" sz="1400" b="1" dirty="0"/>
              <a:t>при отказе проверяемого лица от представления запрашиваемых документов или непредставление их в установленные сроки</a:t>
            </a:r>
            <a:r>
              <a:rPr lang="ru-RU" altLang="ru-RU" sz="1400" dirty="0"/>
              <a:t>.</a:t>
            </a:r>
          </a:p>
          <a:p>
            <a:pPr algn="just" eaLnBrk="1" hangingPunct="1"/>
            <a:r>
              <a:rPr lang="ru-RU" altLang="ru-RU" sz="1400" b="1" dirty="0">
                <a:solidFill>
                  <a:srgbClr val="C00000"/>
                </a:solidFill>
              </a:rPr>
              <a:t>►</a:t>
            </a:r>
            <a:r>
              <a:rPr lang="ru-RU" altLang="ru-RU" sz="1400" b="1" dirty="0"/>
              <a:t>для проведения почерковедческой  и иной экспертизы документов, Для приобщения документов к материалам проверки в качестве вещественных </a:t>
            </a:r>
            <a:r>
              <a:rPr lang="ru-RU" altLang="ru-RU" sz="1400" b="1" dirty="0" smtClean="0"/>
              <a:t>доказательств.</a:t>
            </a:r>
          </a:p>
          <a:p>
            <a:pPr algn="just" eaLnBrk="1" hangingPunct="1"/>
            <a:endParaRPr lang="ru-RU" altLang="ru-RU" sz="1400" dirty="0"/>
          </a:p>
          <a:p>
            <a:pPr algn="just" eaLnBrk="1" hangingPunct="1"/>
            <a:r>
              <a:rPr lang="ru-RU" altLang="ru-RU" sz="1400" dirty="0"/>
              <a:t>По мнению контролирующих и судебных органов выемка возможна и по завершении выездной проверки, например:</a:t>
            </a:r>
          </a:p>
          <a:p>
            <a:pPr algn="just" eaLnBrk="1" hangingPunct="1"/>
            <a:r>
              <a:rPr lang="ru-RU" altLang="ru-RU" sz="1400" dirty="0"/>
              <a:t>-</a:t>
            </a:r>
            <a:r>
              <a:rPr lang="ru-RU" altLang="ru-RU" sz="1400" b="1" dirty="0">
                <a:solidFill>
                  <a:srgbClr val="C00000"/>
                </a:solidFill>
              </a:rPr>
              <a:t>после составления справки об окончании проверки и до вынесения итогового решения по результатам проверки</a:t>
            </a:r>
            <a:r>
              <a:rPr lang="ru-RU" altLang="ru-RU" sz="1400" b="1" i="1" dirty="0"/>
              <a:t>;</a:t>
            </a:r>
            <a:endParaRPr lang="ru-RU" altLang="ru-RU" sz="1400" b="1" dirty="0"/>
          </a:p>
          <a:p>
            <a:pPr algn="just" eaLnBrk="1" hangingPunct="1"/>
            <a:r>
              <a:rPr lang="ru-RU" altLang="ru-RU" sz="1400" b="1" dirty="0"/>
              <a:t>-</a:t>
            </a:r>
            <a:r>
              <a:rPr lang="ru-RU" altLang="ru-RU" sz="1400" b="1" dirty="0">
                <a:solidFill>
                  <a:srgbClr val="C00000"/>
                </a:solidFill>
              </a:rPr>
              <a:t>в рамках дополнительных мероприятий налогового контроля,</a:t>
            </a:r>
            <a:endParaRPr lang="en-US" altLang="ru-RU" sz="1400" b="1" dirty="0">
              <a:solidFill>
                <a:srgbClr val="C00000"/>
              </a:solidFill>
            </a:endParaRPr>
          </a:p>
          <a:p>
            <a:pPr algn="just" eaLnBrk="1" hangingPunct="1"/>
            <a:r>
              <a:rPr lang="ru-RU" altLang="ru-RU" sz="1400" dirty="0"/>
              <a:t>Например,  для проведения почерковедческой  экспертизы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9186" y="2936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ВЫЕМКА документов и предметов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71825"/>
          </a:xfrm>
        </p:spPr>
      </p:sp>
      <p:sp>
        <p:nvSpPr>
          <p:cNvPr id="11" name="Rectangle 10"/>
          <p:cNvSpPr/>
          <p:nvPr/>
        </p:nvSpPr>
        <p:spPr>
          <a:xfrm>
            <a:off x="0" y="0"/>
            <a:ext cx="9144000" cy="3171825"/>
          </a:xfrm>
          <a:prstGeom prst="rect">
            <a:avLst/>
          </a:prstGeom>
          <a:solidFill>
            <a:srgbClr val="1C212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50495" y="1391140"/>
            <a:ext cx="7218947" cy="4623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bg1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</a:rPr>
              <a:t>Заголовок ( на фоновой картинке)</a:t>
            </a:r>
            <a:endParaRPr lang="id-ID" sz="3000" dirty="0">
              <a:solidFill>
                <a:schemeClr val="bg1"/>
              </a:solidFill>
              <a:latin typeface="Segoe UI Semilight" panose="020B0402040204020203" pitchFamily="34" charset="0"/>
              <a:ea typeface="Lato" panose="020F050202020403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173" y="3428388"/>
            <a:ext cx="3975306" cy="18004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9515" y="3428389"/>
            <a:ext cx="4293704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ru-RU" sz="1500" b="1" dirty="0" smtClean="0"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500" b="1" dirty="0" smtClean="0"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4" descr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317555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4428211" y="2433251"/>
            <a:ext cx="33727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id-ID" b="1" dirty="0" smtClean="0">
                <a:solidFill>
                  <a:schemeClr val="bg2">
                    <a:lumMod val="10000"/>
                  </a:schemeClr>
                </a:solidFill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7" b="19157"/>
          <a:stretch>
            <a:fillRect/>
          </a:stretch>
        </p:blipFill>
        <p:spPr>
          <a:xfrm>
            <a:off x="0" y="-1"/>
            <a:ext cx="9144000" cy="3361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542" y="3592996"/>
            <a:ext cx="8766313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ЗА НАЛОГОВЫЕ ДОЛГИ КОМПАНИИ </a:t>
            </a:r>
          </a:p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МОГУТ НЕСТИ ОТВЕТСТВЕННОСТЬ </a:t>
            </a:r>
          </a:p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Segoe UI Semilight" pitchFamily="34" charset="0"/>
                <a:cs typeface="Segoe UI Semilight" pitchFamily="34" charset="0"/>
              </a:rPr>
              <a:t>СОБСТВЕННИКИ/РУКОВОДИТЕЛИ БИЗНЕСА, БУХГАЛТЕРЫ КОМПАНИЙ.</a:t>
            </a:r>
            <a:endParaRPr lang="ru-RU" sz="2100" b="1" dirty="0">
              <a:solidFill>
                <a:srgbClr val="C00000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216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975" y="1759343"/>
            <a:ext cx="7081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Номинальный директор тоже отвечает за долги компании </a:t>
            </a:r>
          </a:p>
          <a:p>
            <a:endParaRPr lang="ru-RU" dirty="0"/>
          </a:p>
          <a:p>
            <a:r>
              <a:rPr lang="ru-RU" dirty="0" smtClean="0"/>
              <a:t>Постановление АС УО от 17.01.2019 года № А34-6096/2015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6392" y="245942"/>
            <a:ext cx="427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Субсидиарная ответственность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080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Rectangle 10"/>
          <p:cNvSpPr/>
          <p:nvPr/>
        </p:nvSpPr>
        <p:spPr>
          <a:xfrm>
            <a:off x="0" y="0"/>
            <a:ext cx="9144000" cy="3171825"/>
          </a:xfrm>
          <a:prstGeom prst="rect">
            <a:avLst/>
          </a:prstGeom>
          <a:solidFill>
            <a:srgbClr val="1C212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50495" y="1391140"/>
            <a:ext cx="7218947" cy="4623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bg1"/>
                </a:solidFill>
                <a:latin typeface="Segoe UI Semilight" panose="020B0402040204020203" pitchFamily="34" charset="0"/>
                <a:ea typeface="Lato" panose="020F0502020204030203" pitchFamily="34" charset="0"/>
                <a:cs typeface="Segoe UI Semilight" panose="020B0402040204020203" pitchFamily="34" charset="0"/>
              </a:rPr>
              <a:t>Заголовок ( на фоновой картинке)</a:t>
            </a:r>
            <a:endParaRPr lang="id-ID" sz="3000" dirty="0">
              <a:solidFill>
                <a:schemeClr val="bg1"/>
              </a:solidFill>
              <a:latin typeface="Segoe UI Semilight" panose="020B0402040204020203" pitchFamily="34" charset="0"/>
              <a:ea typeface="Lato" panose="020F050202020403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173" y="3428388"/>
            <a:ext cx="3975306" cy="18004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1500" b="1" dirty="0" smtClean="0">
              <a:solidFill>
                <a:srgbClr val="FF0000"/>
              </a:solidFill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9515" y="3428389"/>
            <a:ext cx="4293704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endParaRPr lang="ru-RU" sz="1500" b="1" dirty="0" smtClean="0">
              <a:latin typeface="Franklin Gothic Heavy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500" b="1" dirty="0" smtClean="0"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d-ID" sz="15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4" descr="Рисунок 4"/>
          <p:cNvPicPr>
            <a:picLocks noChangeAspect="1"/>
          </p:cNvPicPr>
          <p:nvPr/>
        </p:nvPicPr>
        <p:blipFill>
          <a:blip r:embed="rId2" cstate="print">
            <a:lum bright="81000" contrast="-16000"/>
            <a:extLst/>
          </a:blip>
          <a:stretch>
            <a:fillRect/>
          </a:stretch>
        </p:blipFill>
        <p:spPr>
          <a:xfrm>
            <a:off x="0" y="0"/>
            <a:ext cx="9144000" cy="317555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4428211" y="2433251"/>
            <a:ext cx="33727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id-ID" b="1" dirty="0" smtClean="0">
                <a:solidFill>
                  <a:schemeClr val="bg2">
                    <a:lumMod val="10000"/>
                  </a:schemeClr>
                </a:solidFill>
                <a:latin typeface="Franklin Gothic Heavy"/>
                <a:ea typeface="Segoe UI" panose="020B0502040204020203" pitchFamily="34" charset="0"/>
                <a:cs typeface="Segoe UI" panose="020B0502040204020203" pitchFamily="34" charset="0"/>
              </a:rPr>
              <a:t>►</a:t>
            </a:r>
            <a:endParaRPr lang="ru-RU" dirty="0"/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63" y="125637"/>
            <a:ext cx="8483048" cy="319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00709" y="3592996"/>
            <a:ext cx="775252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35446" y="3563178"/>
            <a:ext cx="847559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47261" y="3565456"/>
            <a:ext cx="8415959" cy="642938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 defTabSz="6858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100" b="1" kern="1200" dirty="0" smtClean="0">
                <a:solidFill>
                  <a:srgbClr val="1C212F"/>
                </a:solidFill>
                <a:latin typeface="Segoe UI Semilight" pitchFamily="34" charset="0"/>
                <a:ea typeface="+mj-ea"/>
                <a:cs typeface="Segoe UI Semilight" pitchFamily="34" charset="0"/>
              </a:rPr>
              <a:t>Внешний </a:t>
            </a:r>
            <a:r>
              <a:rPr lang="ru-RU" altLang="ru-RU" sz="2100" b="1" kern="1200" dirty="0" err="1" smtClean="0">
                <a:solidFill>
                  <a:srgbClr val="1C212F"/>
                </a:solidFill>
                <a:latin typeface="Segoe UI Semilight" pitchFamily="34" charset="0"/>
                <a:ea typeface="+mj-ea"/>
                <a:cs typeface="Segoe UI Semilight" pitchFamily="34" charset="0"/>
              </a:rPr>
              <a:t>скоринг</a:t>
            </a:r>
            <a:r>
              <a:rPr lang="ru-RU" altLang="ru-RU" sz="2100" b="1" kern="1200" dirty="0" smtClean="0">
                <a:solidFill>
                  <a:srgbClr val="1C212F"/>
                </a:solidFill>
                <a:latin typeface="Segoe UI Semilight" pitchFamily="34" charset="0"/>
                <a:ea typeface="+mj-ea"/>
                <a:cs typeface="Segoe UI Semilight" pitchFamily="34" charset="0"/>
              </a:rPr>
              <a:t> налогоплательщиков</a:t>
            </a:r>
          </a:p>
          <a:p>
            <a:pPr algn="ctr" defTabSz="6858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100" b="1" dirty="0" smtClean="0">
                <a:solidFill>
                  <a:srgbClr val="C00000"/>
                </a:solidFill>
                <a:latin typeface="Segoe UI Semilight" pitchFamily="34" charset="0"/>
                <a:ea typeface="+mj-ea"/>
                <a:cs typeface="Segoe UI Semilight" pitchFamily="34" charset="0"/>
              </a:rPr>
              <a:t> </a:t>
            </a:r>
            <a:r>
              <a:rPr lang="ru-RU" altLang="ru-RU" sz="2100" b="1" kern="1200" dirty="0" err="1" smtClean="0">
                <a:solidFill>
                  <a:srgbClr val="C00000"/>
                </a:solidFill>
                <a:latin typeface="Segoe UI Semilight" pitchFamily="34" charset="0"/>
                <a:ea typeface="+mj-ea"/>
                <a:cs typeface="Segoe UI Semilight" pitchFamily="34" charset="0"/>
              </a:rPr>
              <a:t>Риск-ориентированный</a:t>
            </a:r>
            <a:r>
              <a:rPr lang="ru-RU" altLang="ru-RU" sz="2100" b="1" kern="1200" dirty="0" smtClean="0">
                <a:solidFill>
                  <a:srgbClr val="C00000"/>
                </a:solidFill>
                <a:latin typeface="Segoe UI Semilight" pitchFamily="34" charset="0"/>
                <a:ea typeface="+mj-ea"/>
                <a:cs typeface="Segoe UI Semilight" pitchFamily="34" charset="0"/>
              </a:rPr>
              <a:t> подход</a:t>
            </a:r>
            <a:endParaRPr lang="ru-RU" altLang="ru-RU" sz="2100" kern="1200" dirty="0" smtClean="0">
              <a:solidFill>
                <a:srgbClr val="C00000"/>
              </a:solidFill>
              <a:latin typeface="Segoe UI Semilight" pitchFamily="34" charset="0"/>
              <a:ea typeface="+mj-ea"/>
              <a:cs typeface="Segoe UI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216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16216" y="87510"/>
            <a:ext cx="18000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24" y="-1"/>
            <a:ext cx="4902476" cy="5143501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82" y="1719559"/>
            <a:ext cx="1300668" cy="156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249458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77" y="1373560"/>
            <a:ext cx="8671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Исходя из текста Постановления Пленума Верховного суда РФ от 28.12.2006 № 64 «О практике применения судами уголовного законодательства об ответственности за налоговые преступления» </a:t>
            </a:r>
            <a:r>
              <a:rPr lang="ru-RU" b="1" dirty="0"/>
              <a:t>главный бухгалтер указан среди лиц, которые потенциально могут быть признаны виновными в совершении преступлений, предусмотренных ст. 198, 199, 199.1, 199.2 УК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2248" y="22071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Субъект преступления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80717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F7C0CE-0848-774E-AEB4-1D53BC0D36E5}"/>
              </a:ext>
            </a:extLst>
          </p:cNvPr>
          <p:cNvSpPr txBox="1"/>
          <p:nvPr/>
        </p:nvSpPr>
        <p:spPr>
          <a:xfrm>
            <a:off x="520036" y="2577323"/>
            <a:ext cx="4493999" cy="8694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sz="1700" spc="375" dirty="0" smtClean="0">
              <a:solidFill>
                <a:schemeClr val="bg1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endParaRPr lang="id-ID" sz="1700" spc="375" dirty="0">
              <a:solidFill>
                <a:schemeClr val="bg1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A102823-02C4-994E-9F5B-439552235980}"/>
              </a:ext>
            </a:extLst>
          </p:cNvPr>
          <p:cNvSpPr txBox="1"/>
          <p:nvPr/>
        </p:nvSpPr>
        <p:spPr>
          <a:xfrm>
            <a:off x="924954" y="970604"/>
            <a:ext cx="677227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 Black" pitchFamily="34" charset="0"/>
                <a:ea typeface="Lato" panose="020F0502020204030203" pitchFamily="34" charset="0"/>
                <a:cs typeface="Segoe UI Semilight" panose="020B0402040204020203" pitchFamily="34" charset="0"/>
              </a:rPr>
              <a:t>Вопросы?</a:t>
            </a:r>
            <a:endParaRPr lang="id-ID" sz="3200" dirty="0">
              <a:solidFill>
                <a:srgbClr val="C00000"/>
              </a:solidFill>
              <a:latin typeface="Arial Black" pitchFamily="34" charset="0"/>
              <a:ea typeface="Lato" panose="020F050202020403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CAD8E88-60E1-B34E-B24C-B4F2AFE647BB}"/>
              </a:ext>
            </a:extLst>
          </p:cNvPr>
          <p:cNvSpPr txBox="1"/>
          <p:nvPr/>
        </p:nvSpPr>
        <p:spPr>
          <a:xfrm>
            <a:off x="485803" y="3472386"/>
            <a:ext cx="45924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id-ID" dirty="0">
              <a:solidFill>
                <a:schemeClr val="bg1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Artboard 2@4x-100.jpg" descr="Artboard 2@4x-10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673"/>
            <a:ext cx="9144000" cy="849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2" name="Picture 2" descr="https://pp.userapi.com/c845322/v845322548/238e/YOcEmgFxv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693" y="1443364"/>
            <a:ext cx="6679659" cy="3466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961523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09687" y="1021953"/>
            <a:ext cx="6562726" cy="365522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61697"/>
          </a:xfrm>
          <a:prstGeom prst="rect">
            <a:avLst/>
          </a:prstGeom>
          <a:solidFill>
            <a:srgbClr val="9A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435"/>
          <p:cNvSpPr txBox="1"/>
          <p:nvPr/>
        </p:nvSpPr>
        <p:spPr>
          <a:xfrm>
            <a:off x="3588544" y="2090738"/>
            <a:ext cx="313491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257175">
              <a:lnSpc>
                <a:spcPct val="60000"/>
              </a:lnSpc>
              <a:spcBef>
                <a:spcPts val="400"/>
              </a:spcBef>
              <a:defRPr sz="3300" spc="-67">
                <a:solidFill>
                  <a:srgbClr val="751B15"/>
                </a:solidFill>
                <a:latin typeface="EanGnivc"/>
                <a:ea typeface="EanGnivc"/>
                <a:cs typeface="EanGnivc"/>
                <a:sym typeface="EanGnivc"/>
              </a:defRPr>
            </a:pPr>
            <a:r>
              <a:t>Системный комплексный</a:t>
            </a:r>
            <a:br/>
            <a:r>
              <a:t>аудит</a:t>
            </a:r>
          </a:p>
        </p:txBody>
      </p:sp>
      <p:sp>
        <p:nvSpPr>
          <p:cNvPr id="815" name="Shape 436"/>
          <p:cNvSpPr txBox="1"/>
          <p:nvPr/>
        </p:nvSpPr>
        <p:spPr>
          <a:xfrm>
            <a:off x="3599260" y="3369469"/>
            <a:ext cx="2388345" cy="379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257175">
              <a:lnSpc>
                <a:spcPct val="90000"/>
              </a:lnSpc>
              <a:spcBef>
                <a:spcPts val="400"/>
              </a:spcBef>
              <a:defRPr sz="1400">
                <a:solidFill>
                  <a:srgbClr val="751B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Помощь в моменте и страховка</a:t>
            </a:r>
            <a:br/>
            <a:r>
              <a:t>от налоговых претензий</a:t>
            </a:r>
          </a:p>
        </p:txBody>
      </p:sp>
      <p:pic>
        <p:nvPicPr>
          <p:cNvPr id="816" name="PA_law_logo_ (2).png" descr="PA_law_logo_ (2).png"/>
          <p:cNvPicPr>
            <a:picLocks noChangeAspect="1"/>
          </p:cNvPicPr>
          <p:nvPr/>
        </p:nvPicPr>
        <p:blipFill>
          <a:blip r:embed="rId2" cstate="print">
            <a:extLst/>
          </a:blip>
          <a:srcRect r="82504"/>
          <a:stretch>
            <a:fillRect/>
          </a:stretch>
        </p:blipFill>
        <p:spPr>
          <a:xfrm>
            <a:off x="2156222" y="2146698"/>
            <a:ext cx="895351" cy="1339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04988" y="1550194"/>
            <a:ext cx="1762126" cy="2043114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Shape 439"/>
          <p:cNvSpPr/>
          <p:nvPr/>
        </p:nvSpPr>
        <p:spPr>
          <a:xfrm>
            <a:off x="2695575" y="3548062"/>
            <a:ext cx="5105401" cy="1103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63" y="4099"/>
                  <a:pt x="1597" y="7088"/>
                  <a:pt x="2659" y="8516"/>
                </a:cubicBezTo>
                <a:cubicBezTo>
                  <a:pt x="4843" y="11451"/>
                  <a:pt x="7087" y="7484"/>
                  <a:pt x="9325" y="6043"/>
                </a:cubicBezTo>
                <a:cubicBezTo>
                  <a:pt x="11887" y="4393"/>
                  <a:pt x="14486" y="6116"/>
                  <a:pt x="16919" y="10169"/>
                </a:cubicBezTo>
                <a:cubicBezTo>
                  <a:pt x="18587" y="12948"/>
                  <a:pt x="20163" y="16796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19" name="Shape 440"/>
          <p:cNvSpPr/>
          <p:nvPr/>
        </p:nvSpPr>
        <p:spPr>
          <a:xfrm>
            <a:off x="2547788" y="364332"/>
            <a:ext cx="5103050" cy="171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2" h="20958" extrusionOk="0">
                <a:moveTo>
                  <a:pt x="583" y="19301"/>
                </a:moveTo>
                <a:cubicBezTo>
                  <a:pt x="1252" y="17787"/>
                  <a:pt x="1731" y="15647"/>
                  <a:pt x="1943" y="13224"/>
                </a:cubicBezTo>
                <a:cubicBezTo>
                  <a:pt x="2355" y="8520"/>
                  <a:pt x="448" y="5398"/>
                  <a:pt x="46" y="8381"/>
                </a:cubicBezTo>
                <a:cubicBezTo>
                  <a:pt x="-192" y="10152"/>
                  <a:pt x="542" y="11394"/>
                  <a:pt x="1304" y="11958"/>
                </a:cubicBezTo>
                <a:cubicBezTo>
                  <a:pt x="1415" y="12040"/>
                  <a:pt x="1524" y="12131"/>
                  <a:pt x="1634" y="12214"/>
                </a:cubicBezTo>
                <a:cubicBezTo>
                  <a:pt x="4368" y="14268"/>
                  <a:pt x="7116" y="11053"/>
                  <a:pt x="9752" y="8110"/>
                </a:cubicBezTo>
                <a:cubicBezTo>
                  <a:pt x="14646" y="2642"/>
                  <a:pt x="19204" y="9297"/>
                  <a:pt x="18165" y="18783"/>
                </a:cubicBezTo>
                <a:cubicBezTo>
                  <a:pt x="17926" y="20968"/>
                  <a:pt x="17160" y="21600"/>
                  <a:pt x="16909" y="20253"/>
                </a:cubicBezTo>
                <a:cubicBezTo>
                  <a:pt x="16689" y="19072"/>
                  <a:pt x="17149" y="17913"/>
                  <a:pt x="17699" y="17442"/>
                </a:cubicBezTo>
                <a:cubicBezTo>
                  <a:pt x="18376" y="16861"/>
                  <a:pt x="19057" y="16204"/>
                  <a:pt x="19617" y="14922"/>
                </a:cubicBezTo>
                <a:cubicBezTo>
                  <a:pt x="21201" y="11295"/>
                  <a:pt x="21408" y="4409"/>
                  <a:pt x="20066" y="0"/>
                </a:cubicBezTo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0" name="Shape 441"/>
          <p:cNvSpPr/>
          <p:nvPr/>
        </p:nvSpPr>
        <p:spPr>
          <a:xfrm>
            <a:off x="3599260" y="3303191"/>
            <a:ext cx="1418035" cy="1"/>
          </a:xfrm>
          <a:prstGeom prst="line">
            <a:avLst/>
          </a:prstGeom>
          <a:ln w="76200">
            <a:solidFill>
              <a:srgbClr val="751B15">
                <a:alpha val="34607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21" name="PA_law_logo_ (2).png" descr="PA_law_logo_ (2).png"/>
          <p:cNvPicPr>
            <a:picLocks noChangeAspect="1"/>
          </p:cNvPicPr>
          <p:nvPr/>
        </p:nvPicPr>
        <p:blipFill>
          <a:blip r:embed="rId4" cstate="print">
            <a:extLst/>
          </a:blip>
          <a:srcRect l="17233" t="33627" r="891"/>
          <a:stretch>
            <a:fillRect/>
          </a:stretch>
        </p:blipFill>
        <p:spPr>
          <a:xfrm>
            <a:off x="1422796" y="4015978"/>
            <a:ext cx="1132285" cy="239316"/>
          </a:xfrm>
          <a:prstGeom prst="rect">
            <a:avLst/>
          </a:prstGeom>
          <a:ln w="12700">
            <a:miter lim="400000"/>
          </a:ln>
        </p:spPr>
      </p:pic>
      <p:sp>
        <p:nvSpPr>
          <p:cNvPr id="822" name="TextBox 1"/>
          <p:cNvSpPr txBox="1"/>
          <p:nvPr/>
        </p:nvSpPr>
        <p:spPr>
          <a:xfrm>
            <a:off x="4917792" y="2861859"/>
            <a:ext cx="2491191" cy="235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16" tIns="25716" rIns="25716" bIns="25716">
            <a:spAutoFit/>
          </a:bodyPr>
          <a:lstStyle>
            <a:lvl1pPr>
              <a:defRPr sz="1400">
                <a:solidFill>
                  <a:srgbClr val="751B15"/>
                </a:solidFill>
                <a:latin typeface="Fedra Sans Pro Book"/>
                <a:ea typeface="Fedra Sans Pro Book"/>
                <a:cs typeface="Fedra Sans Pro Book"/>
                <a:sym typeface="Fedra Sans Pro Book"/>
              </a:defRPr>
            </a:lvl1pPr>
          </a:lstStyle>
          <a:p>
            <a:r>
              <a:t>от 150 тыс. руб./кв.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Ясность">
  <a:themeElements>
    <a:clrScheme name="Ясн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Ясност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Ясность">
  <a:themeElements>
    <a:clrScheme name="Ясн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Ясност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5823</Words>
  <Application>Microsoft Office PowerPoint</Application>
  <PresentationFormat>Экран (16:9)</PresentationFormat>
  <Paragraphs>1021</Paragraphs>
  <Slides>94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121" baseType="lpstr">
      <vt:lpstr>a_FuturicaBs</vt:lpstr>
      <vt:lpstr>Arial</vt:lpstr>
      <vt:lpstr>Arial Black</vt:lpstr>
      <vt:lpstr>Arial Narrow</vt:lpstr>
      <vt:lpstr>Calibri</vt:lpstr>
      <vt:lpstr>Calibri Light</vt:lpstr>
      <vt:lpstr>DIN Alternate</vt:lpstr>
      <vt:lpstr>DIN Condensed</vt:lpstr>
      <vt:lpstr>EanGnivc</vt:lpstr>
      <vt:lpstr>Fedra Sans Pro Book</vt:lpstr>
      <vt:lpstr>Franklin Gothic Heavy</vt:lpstr>
      <vt:lpstr>Futura PT Medium</vt:lpstr>
      <vt:lpstr>Helvetica</vt:lpstr>
      <vt:lpstr>Kontrapunkt Bob Bold</vt:lpstr>
      <vt:lpstr>Kontrapunkt Bob Light</vt:lpstr>
      <vt:lpstr>Lato</vt:lpstr>
      <vt:lpstr>Lato Light</vt:lpstr>
      <vt:lpstr>Roboto</vt:lpstr>
      <vt:lpstr>Roboto Bold</vt:lpstr>
      <vt:lpstr>Roboto Regular</vt:lpstr>
      <vt:lpstr>Segoe UI</vt:lpstr>
      <vt:lpstr>Segoe UI Light</vt:lpstr>
      <vt:lpstr>Segoe UI Semilight</vt:lpstr>
      <vt:lpstr>Times New Roman</vt:lpstr>
      <vt:lpstr>Wingdings</vt:lpstr>
      <vt:lpstr>YS Text</vt:lpstr>
      <vt:lpstr>Ясность</vt:lpstr>
      <vt:lpstr>Грани оптимизации:  сохранить и не переплачивать</vt:lpstr>
      <vt:lpstr>Презентация PowerPoint</vt:lpstr>
      <vt:lpstr>Презентация PowerPoint</vt:lpstr>
      <vt:lpstr>система ПРОСЛЕЖИВАЕМОСТИ  ИМПОРТНЫХ ТОВАРОВ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обоснованной налоговой выгоды 3 теста для налогоплательщика</vt:lpstr>
      <vt:lpstr>Презентация PowerPoint</vt:lpstr>
      <vt:lpstr>Презентация PowerPoint</vt:lpstr>
      <vt:lpstr>Презентация PowerPoint</vt:lpstr>
      <vt:lpstr>Перевод штатных сотрудников в ИП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Допросы покупателей в раскрытии схем дробления</vt:lpstr>
      <vt:lpstr>Презентация PowerPoint</vt:lpstr>
      <vt:lpstr>Презентация PowerPoint</vt:lpstr>
      <vt:lpstr>Совпадение IP и MAC адресов</vt:lpstr>
      <vt:lpstr>Презентация PowerPoint</vt:lpstr>
      <vt:lpstr> Выделение непрофильного бизнеса в отдельное ООО – законно </vt:lpstr>
      <vt:lpstr>Презентация PowerPoint</vt:lpstr>
      <vt:lpstr>Презентация PowerPoint</vt:lpstr>
      <vt:lpstr>Презентация PowerPoint</vt:lpstr>
      <vt:lpstr>Судебная практика</vt:lpstr>
      <vt:lpstr>Посредники</vt:lpstr>
      <vt:lpstr>Важные моменты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Осмотрительность в прошлом? ● понятия «должная осмотрительность» нет в ст. 54.1 НК РФ  ● Письмо ФНС России от 18.05.2018 № ЕД-4-2/9521@            </vt:lpstr>
      <vt:lpstr>Оценка обоснованности выбора контрагента</vt:lpstr>
      <vt:lpstr>Презентация PowerPoint</vt:lpstr>
      <vt:lpstr>Презентация PowerPoint</vt:lpstr>
      <vt:lpstr>Презентация PowerPoint</vt:lpstr>
      <vt:lpstr>Чек-лист: что проверить перед  подписанием договора?!  </vt:lpstr>
      <vt:lpstr>Презентация PowerPoint</vt:lpstr>
      <vt:lpstr>Взаимозависимость  и налоговое администрирование</vt:lpstr>
      <vt:lpstr>Презентация PowerPoint</vt:lpstr>
      <vt:lpstr> Взаимозависимость  для целей налогообложения  </vt:lpstr>
      <vt:lpstr> Подконтрольность и взаимозависимость  </vt:lpstr>
      <vt:lpstr> Взаимозависимость  для целей налогообложения  </vt:lpstr>
      <vt:lpstr>Налоговые последствия взаимозависимости</vt:lpstr>
      <vt:lpstr> Рекомендации по снижению налоговых рисков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 ГРАНИ ОПТИМИЗАЦИИ</dc:title>
  <dc:creator>Natali Natalyuk</dc:creator>
  <cp:lastModifiedBy>Цыганкова Елена</cp:lastModifiedBy>
  <cp:revision>54</cp:revision>
  <dcterms:modified xsi:type="dcterms:W3CDTF">2019-04-12T02:31:20Z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2817322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