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46" r:id="rId1"/>
    <p:sldMasterId id="2147483862" r:id="rId2"/>
  </p:sldMasterIdLst>
  <p:notesMasterIdLst>
    <p:notesMasterId r:id="rId36"/>
  </p:notesMasterIdLst>
  <p:sldIdLst>
    <p:sldId id="323" r:id="rId3"/>
    <p:sldId id="722" r:id="rId4"/>
    <p:sldId id="727" r:id="rId5"/>
    <p:sldId id="728" r:id="rId6"/>
    <p:sldId id="724" r:id="rId7"/>
    <p:sldId id="729" r:id="rId8"/>
    <p:sldId id="725" r:id="rId9"/>
    <p:sldId id="723" r:id="rId10"/>
    <p:sldId id="730" r:id="rId11"/>
    <p:sldId id="709" r:id="rId12"/>
    <p:sldId id="691" r:id="rId13"/>
    <p:sldId id="689" r:id="rId14"/>
    <p:sldId id="708" r:id="rId15"/>
    <p:sldId id="693" r:id="rId16"/>
    <p:sldId id="334" r:id="rId17"/>
    <p:sldId id="366" r:id="rId18"/>
    <p:sldId id="710" r:id="rId19"/>
    <p:sldId id="721" r:id="rId20"/>
    <p:sldId id="646" r:id="rId21"/>
    <p:sldId id="694" r:id="rId22"/>
    <p:sldId id="695" r:id="rId23"/>
    <p:sldId id="697" r:id="rId24"/>
    <p:sldId id="576" r:id="rId25"/>
    <p:sldId id="699" r:id="rId26"/>
    <p:sldId id="720" r:id="rId27"/>
    <p:sldId id="700" r:id="rId28"/>
    <p:sldId id="705" r:id="rId29"/>
    <p:sldId id="719" r:id="rId30"/>
    <p:sldId id="647" r:id="rId31"/>
    <p:sldId id="687" r:id="rId32"/>
    <p:sldId id="670" r:id="rId33"/>
    <p:sldId id="426" r:id="rId34"/>
    <p:sldId id="731" r:id="rId3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6E0"/>
          </a:solidFill>
        </a:fill>
      </a:tcStyle>
    </a:wholeTbl>
    <a:band2H>
      <a:tcTxStyle/>
      <a:tcStyle>
        <a:tcBdr/>
        <a:fill>
          <a:solidFill>
            <a:srgbClr val="EBEC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F1D6"/>
          </a:solidFill>
        </a:fill>
      </a:tcStyle>
    </a:wholeTbl>
    <a:band2H>
      <a:tcTxStyle/>
      <a:tcStyle>
        <a:tcBdr/>
        <a:fill>
          <a:solidFill>
            <a:srgbClr val="F7F8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4D3"/>
          </a:solidFill>
        </a:fill>
      </a:tcStyle>
    </a:wholeTbl>
    <a:band2H>
      <a:tcTxStyle/>
      <a:tcStyle>
        <a:tcBdr/>
        <a:fill>
          <a:solidFill>
            <a:srgbClr val="EDEB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1"/>
    </c:view3D>
    <c:floor>
      <c:thickness val="0"/>
    </c:floor>
    <c:sideWall>
      <c:thickness val="0"/>
    </c:sideWall>
    <c:backWall>
      <c:thickness val="0"/>
    </c:backWall>
    <c:plotArea>
      <c:layout>
        <c:manualLayout>
          <c:layoutTarget val="inner"/>
          <c:xMode val="edge"/>
          <c:yMode val="edge"/>
          <c:x val="0.10755172790901155"/>
          <c:y val="1.8750000000000027E-2"/>
          <c:w val="0.41388888888888986"/>
          <c:h val="0.93125000000000002"/>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39700" h="139700" prst="divot"/>
            </a:sp3d>
          </c:spPr>
          <c:explosion val="25"/>
          <c:cat>
            <c:strRef>
              <c:f>Лист1!$A$2:$A$6</c:f>
              <c:strCache>
                <c:ptCount val="5"/>
                <c:pt idx="0">
                  <c:v>НЕОБОСНОВАННАЯ НАЛОГОВАЯ ВЫГОДА</c:v>
                </c:pt>
                <c:pt idx="1">
                  <c:v>СДЕЛКИ С ИНОСТРАННЫМИ КОНТРАГЕНТАМИ</c:v>
                </c:pt>
                <c:pt idx="2">
                  <c:v>Сделки с взаимозависимыми лицами и внутригрупповые расходы</c:v>
                </c:pt>
                <c:pt idx="3">
                  <c:v>Любые крупные сделки</c:v>
                </c:pt>
                <c:pt idx="4">
                  <c:v>Отраслевые споры</c:v>
                </c:pt>
              </c:strCache>
            </c:strRef>
          </c:cat>
          <c:val>
            <c:numRef>
              <c:f>Лист1!$B$2:$B$6</c:f>
              <c:numCache>
                <c:formatCode>0%</c:formatCode>
                <c:ptCount val="5"/>
                <c:pt idx="0">
                  <c:v>0.60000000000000031</c:v>
                </c:pt>
                <c:pt idx="1">
                  <c:v>0.15000000000000008</c:v>
                </c:pt>
                <c:pt idx="2">
                  <c:v>0.1</c:v>
                </c:pt>
                <c:pt idx="3">
                  <c:v>0.14000000000000001</c:v>
                </c:pt>
                <c:pt idx="4">
                  <c:v>1.0000000000000005E-2</c:v>
                </c:pt>
              </c:numCache>
            </c:numRef>
          </c:val>
          <c:extLst>
            <c:ext xmlns:c16="http://schemas.microsoft.com/office/drawing/2014/chart" uri="{C3380CC4-5D6E-409C-BE32-E72D297353CC}">
              <c16:uniqueId val="{00000000-3DF8-4A0D-99C1-6B1E4AE6E0CB}"/>
            </c:ext>
          </c:extLst>
        </c:ser>
        <c:dLbls>
          <c:showLegendKey val="0"/>
          <c:showVal val="0"/>
          <c:showCatName val="0"/>
          <c:showSerName val="0"/>
          <c:showPercent val="0"/>
          <c:showBubbleSize val="0"/>
          <c:showLeaderLines val="1"/>
        </c:dLbls>
      </c:pie3DChart>
    </c:plotArea>
    <c:legend>
      <c:legendPos val="r"/>
      <c:layout>
        <c:manualLayout>
          <c:xMode val="edge"/>
          <c:yMode val="edge"/>
          <c:x val="0.5339695975503066"/>
          <c:y val="0"/>
          <c:w val="0.46603040244969385"/>
          <c:h val="1"/>
        </c:manualLayout>
      </c:layout>
      <c:overlay val="0"/>
    </c:legend>
    <c:plotVisOnly val="1"/>
    <c:dispBlanksAs val="zero"/>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1143000" y="685800"/>
            <a:ext cx="4572000" cy="3429000"/>
          </a:xfrm>
          <a:prstGeom prst="rect">
            <a:avLst/>
          </a:prstGeom>
        </p:spPr>
        <p:txBody>
          <a:bodyPr/>
          <a:lstStyle/>
          <a:p>
            <a:endParaRPr/>
          </a:p>
        </p:txBody>
      </p:sp>
      <p:sp>
        <p:nvSpPr>
          <p:cNvPr id="412" name="Shape 4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1564017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3028950"/>
            <a:ext cx="6477000" cy="13716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fld id="{6389F004-E4F0-4B8B-8435-BA1307B510FA}" type="datetimeFigureOut">
              <a:rPr lang="ru-RU" smtClean="0"/>
              <a:pPr/>
              <a:t>27.11.2019</a:t>
            </a:fld>
            <a:endParaRPr lang="ru-RU"/>
          </a:p>
        </p:txBody>
      </p:sp>
      <p:sp>
        <p:nvSpPr>
          <p:cNvPr id="17" name="Нижний колонтитул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171450"/>
            <a:ext cx="838200" cy="285750"/>
          </a:xfrm>
        </p:spPr>
        <p:txBody>
          <a:bodyPr/>
          <a:lstStyle>
            <a:lvl1pPr>
              <a:defRPr>
                <a:solidFill>
                  <a:schemeClr val="tx2"/>
                </a:solidFill>
              </a:defRPr>
            </a:lvl1pPr>
          </a:lstStyle>
          <a:p>
            <a:fld id="{86CB4B4D-7CA3-9044-876B-883B54F8677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89F004-E4F0-4B8B-8435-BA1307B510FA}" type="datetimeFigureOut">
              <a:rPr lang="ru-RU" smtClean="0"/>
              <a:pPr/>
              <a:t>27.11.2019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457201"/>
            <a:ext cx="2057400" cy="4137422"/>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457200"/>
            <a:ext cx="5562600" cy="413742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4686302"/>
            <a:ext cx="2209800" cy="273844"/>
          </a:xfrm>
        </p:spPr>
        <p:txBody>
          <a:bodyPr/>
          <a:lstStyle/>
          <a:p>
            <a:fld id="{6389F004-E4F0-4B8B-8435-BA1307B510FA}" type="datetimeFigureOut">
              <a:rPr lang="ru-RU" smtClean="0"/>
              <a:pPr/>
              <a:t>27.11.2019</a:t>
            </a:fld>
            <a:endParaRPr lang="ru-RU"/>
          </a:p>
        </p:txBody>
      </p:sp>
      <p:sp>
        <p:nvSpPr>
          <p:cNvPr id="5" name="Нижний колонтитул 4"/>
          <p:cNvSpPr>
            <a:spLocks noGrp="1"/>
          </p:cNvSpPr>
          <p:nvPr>
            <p:ph type="ftr" sz="quarter" idx="11"/>
          </p:nvPr>
        </p:nvSpPr>
        <p:spPr>
          <a:xfrm>
            <a:off x="457202" y="4686156"/>
            <a:ext cx="5573483" cy="273844"/>
          </a:xfrm>
        </p:spPr>
        <p:txBody>
          <a:bodyPr/>
          <a:lstStyle/>
          <a:p>
            <a:endParaRPr lang="ru-RU"/>
          </a:p>
        </p:txBody>
      </p:sp>
      <p:sp>
        <p:nvSpPr>
          <p:cNvPr id="7" name="Прямоугольник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6056313" y="77787"/>
            <a:ext cx="400050" cy="244476"/>
          </a:xfrm>
        </p:spPr>
        <p:txBody>
          <a:bodyPr/>
          <a:lstStyle/>
          <a:p>
            <a:fld id="{86CB4B4D-7CA3-9044-876B-883B54F8677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9144000" cy="3171825"/>
          </a:xfrm>
        </p:spPr>
        <p:txBody>
          <a:bodyPr tIns="34290" bIns="34290"/>
          <a:lstStyle/>
          <a:p>
            <a:endParaRPr lang="id-ID"/>
          </a:p>
        </p:txBody>
      </p:sp>
    </p:spTree>
    <p:extLst>
      <p:ext uri="{BB962C8B-B14F-4D97-AF65-F5344CB8AC3E}">
        <p14:creationId xmlns:p14="http://schemas.microsoft.com/office/powerpoint/2010/main" val="291037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58" name="Номер слайда"/>
          <p:cNvSpPr txBox="1">
            <a:spLocks noGrp="1"/>
          </p:cNvSpPr>
          <p:nvPr>
            <p:ph type="sldNum" sz="quarter" idx="2"/>
          </p:nvPr>
        </p:nvSpPr>
        <p:spPr>
          <a:xfrm>
            <a:off x="8331289" y="4814014"/>
            <a:ext cx="184061" cy="180341"/>
          </a:xfrm>
          <a:prstGeom prst="rect">
            <a:avLst/>
          </a:prstGeom>
        </p:spPr>
        <p:txBody>
          <a:bodyPr/>
          <a:lstStyle>
            <a:lvl1pPr algn="r">
              <a:defRPr sz="600" b="0">
                <a:solidFill>
                  <a:srgbClr val="898989"/>
                </a:solidFill>
                <a:latin typeface="+mj-lt"/>
                <a:ea typeface="+mj-ea"/>
                <a:cs typeface="+mj-cs"/>
                <a:sym typeface="Calibri"/>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lIns="68580" tIns="34290" rIns="68580" bIns="34290"/>
          <a:lstStyle/>
          <a:p>
            <a:endParaRPr lang="en-US" dirty="0"/>
          </a:p>
        </p:txBody>
      </p:sp>
    </p:spTree>
    <p:extLst>
      <p:ext uri="{BB962C8B-B14F-4D97-AF65-F5344CB8AC3E}">
        <p14:creationId xmlns:p14="http://schemas.microsoft.com/office/powerpoint/2010/main" val="135402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 y="0"/>
            <a:ext cx="4593431" cy="5143500"/>
          </a:xfrm>
          <a:solidFill>
            <a:schemeClr val="bg1"/>
          </a:solidFill>
        </p:spPr>
        <p:txBody>
          <a:bodyPr tIns="34290" bIns="34290">
            <a:normAutofit/>
          </a:bodyPr>
          <a:lstStyle>
            <a:lvl1pPr>
              <a:defRPr sz="900"/>
            </a:lvl1pPr>
          </a:lstStyle>
          <a:p>
            <a:endParaRPr lang="id-ID"/>
          </a:p>
        </p:txBody>
      </p:sp>
    </p:spTree>
    <p:extLst>
      <p:ext uri="{BB962C8B-B14F-4D97-AF65-F5344CB8AC3E}">
        <p14:creationId xmlns:p14="http://schemas.microsoft.com/office/powerpoint/2010/main" val="31096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2"/>
            <a:ext cx="7772400" cy="1102519"/>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5" name="Нижний колонтитул 4"/>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6" name="Номер слайда 5"/>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2021061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51570"/>
          </a:xfrm>
          <a:prstGeom prst="rect">
            <a:avLst/>
          </a:prstGeom>
        </p:spPr>
        <p:txBody>
          <a:bodyPr>
            <a:normAutofit/>
          </a:bodyPr>
          <a:lstStyle>
            <a:lvl1pPr algn="l">
              <a:defRPr sz="3000">
                <a:solidFill>
                  <a:schemeClr val="bg1"/>
                </a:solidFill>
              </a:defRPr>
            </a:lvl1pPr>
          </a:lstStyle>
          <a:p>
            <a:r>
              <a:rPr lang="ru-RU" dirty="0" smtClean="0"/>
              <a:t>Образец заголовка</a:t>
            </a:r>
            <a:endParaRPr lang="ru-RU" dirty="0"/>
          </a:p>
        </p:txBody>
      </p:sp>
      <p:sp>
        <p:nvSpPr>
          <p:cNvPr id="3" name="Объект 2"/>
          <p:cNvSpPr>
            <a:spLocks noGrp="1"/>
          </p:cNvSpPr>
          <p:nvPr>
            <p:ph idx="1"/>
          </p:nvPr>
        </p:nvSpPr>
        <p:spPr/>
        <p:txBody>
          <a:bodyPr/>
          <a:lstStyle>
            <a:lvl1pPr marL="0" indent="0">
              <a:buFontTx/>
              <a:buNone/>
              <a:defRPr sz="2100" b="1"/>
            </a:lvl1pPr>
            <a:lvl2pPr marL="457200" indent="0">
              <a:buFontTx/>
              <a:buNone/>
              <a:defRPr sz="1700"/>
            </a:lvl2pPr>
          </a:lstStyle>
          <a:p>
            <a:pPr lvl="0"/>
            <a:r>
              <a:rPr lang="ru-RU" dirty="0" smtClean="0"/>
              <a:t>Образец текста</a:t>
            </a:r>
          </a:p>
          <a:p>
            <a:pPr lvl="1"/>
            <a:r>
              <a:rPr lang="ru-RU" dirty="0" smtClean="0"/>
              <a:t>Второй уровень</a:t>
            </a:r>
            <a:endParaRPr lang="ru-RU" dirty="0"/>
          </a:p>
        </p:txBody>
      </p:sp>
      <p:sp>
        <p:nvSpPr>
          <p:cNvPr id="4" name="Дата 3"/>
          <p:cNvSpPr>
            <a:spLocks noGrp="1"/>
          </p:cNvSpPr>
          <p:nvPr>
            <p:ph type="dt" sz="half" idx="10"/>
          </p:nvPr>
        </p:nvSpPr>
        <p:spPr>
          <a:xfrm>
            <a:off x="422176"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dirty="0">
              <a:solidFill>
                <a:prstClr val="black"/>
              </a:solidFill>
              <a:ea typeface="+mn-ea"/>
              <a:cs typeface="+mn-cs"/>
            </a:endParaRPr>
          </a:p>
        </p:txBody>
      </p:sp>
      <p:sp>
        <p:nvSpPr>
          <p:cNvPr id="5" name="Нижний колонтитул 4"/>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6" name="Номер слайда 5"/>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2316389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563657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6" name="Нижний колонтитул 5"/>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7" name="Номер слайда 6"/>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127478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71450"/>
            <a:ext cx="8153400" cy="74295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EB1ADD9B-3E61-4FDA-AA49-42F42388FC11}" type="datetimeFigureOut">
              <a:rPr lang="ru-RU" smtClean="0"/>
              <a:pPr/>
              <a:t>27.11.2019</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B0916B41-317A-41BC-B585-171B54A98663}" type="slidenum">
              <a:rPr lang="ru-RU" smtClean="0"/>
              <a:pPr/>
              <a:t>‹#›</a:t>
            </a:fld>
            <a:endParaRPr lang="ru-RU"/>
          </a:p>
        </p:txBody>
      </p:sp>
      <p:sp>
        <p:nvSpPr>
          <p:cNvPr id="8" name="Содержимое 7"/>
          <p:cNvSpPr>
            <a:spLocks noGrp="1"/>
          </p:cNvSpPr>
          <p:nvPr>
            <p:ph sz="quarter" idx="1"/>
          </p:nvPr>
        </p:nvSpPr>
        <p:spPr>
          <a:xfrm>
            <a:off x="612648" y="1200150"/>
            <a:ext cx="8153400" cy="33718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8" name="Нижний колонтитул 7"/>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9" name="Номер слайда 8"/>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3006607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51570"/>
          </a:xfrm>
          <a:prstGeom prst="rect">
            <a:avLst/>
          </a:prstGeom>
        </p:spPr>
        <p:txBody>
          <a:bodyPr>
            <a:normAutofit/>
          </a:bodyPr>
          <a:lstStyle>
            <a:lvl1pPr algn="l">
              <a:defRPr sz="3200">
                <a:solidFill>
                  <a:schemeClr val="bg1"/>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4" name="Нижний колонтитул 3"/>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5" name="Номер слайда 4"/>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6351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3" name="Нижний колонтитул 2"/>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4" name="Номер слайда 3"/>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1012305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6" name="Нижний колонтитул 5"/>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7" name="Номер слайда 6"/>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1155610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6" name="Нижний колонтитул 5"/>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7" name="Номер слайда 6"/>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3460256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5" name="Нижний колонтитул 4"/>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6" name="Номер слайда 5"/>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3368704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4"/>
            <a:ext cx="2133600" cy="273844"/>
          </a:xfrm>
          <a:prstGeom prst="rect">
            <a:avLst/>
          </a:prstGeom>
        </p:spPr>
        <p:txBody>
          <a:bodyPr/>
          <a:lstStyle/>
          <a:p>
            <a:pPr hangingPunct="1"/>
            <a:fld id="{EB1ADD9B-3E61-4FDA-AA49-42F42388FC11}" type="datetimeFigureOut">
              <a:rPr lang="ru-RU" kern="1200" smtClean="0">
                <a:solidFill>
                  <a:prstClr val="black"/>
                </a:solidFill>
                <a:ea typeface="+mn-ea"/>
                <a:cs typeface="+mn-cs"/>
              </a:rPr>
              <a:pPr hangingPunct="1"/>
              <a:t>27.11.2019</a:t>
            </a:fld>
            <a:endParaRPr lang="ru-RU" kern="1200">
              <a:solidFill>
                <a:prstClr val="black"/>
              </a:solidFill>
              <a:ea typeface="+mn-ea"/>
              <a:cs typeface="+mn-cs"/>
            </a:endParaRPr>
          </a:p>
        </p:txBody>
      </p:sp>
      <p:sp>
        <p:nvSpPr>
          <p:cNvPr id="5" name="Нижний колонтитул 4"/>
          <p:cNvSpPr>
            <a:spLocks noGrp="1"/>
          </p:cNvSpPr>
          <p:nvPr>
            <p:ph type="ftr" sz="quarter" idx="11"/>
          </p:nvPr>
        </p:nvSpPr>
        <p:spPr>
          <a:xfrm>
            <a:off x="3124200" y="4767264"/>
            <a:ext cx="2895600" cy="273844"/>
          </a:xfrm>
          <a:prstGeom prst="rect">
            <a:avLst/>
          </a:prstGeom>
        </p:spPr>
        <p:txBody>
          <a:bodyPr/>
          <a:lstStyle/>
          <a:p>
            <a:pPr hangingPunct="1"/>
            <a:endParaRPr lang="ru-RU" kern="1200">
              <a:solidFill>
                <a:prstClr val="black"/>
              </a:solidFill>
              <a:ea typeface="+mn-ea"/>
              <a:cs typeface="+mn-cs"/>
            </a:endParaRPr>
          </a:p>
        </p:txBody>
      </p:sp>
      <p:sp>
        <p:nvSpPr>
          <p:cNvPr id="6" name="Номер слайда 5"/>
          <p:cNvSpPr>
            <a:spLocks noGrp="1"/>
          </p:cNvSpPr>
          <p:nvPr>
            <p:ph type="sldNum" sz="quarter" idx="12"/>
          </p:nvPr>
        </p:nvSpPr>
        <p:spPr>
          <a:xfrm>
            <a:off x="6553200" y="4767264"/>
            <a:ext cx="2133600" cy="273844"/>
          </a:xfrm>
          <a:prstGeom prst="rect">
            <a:avLst/>
          </a:prstGeom>
        </p:spPr>
        <p:txBody>
          <a:bodyPr/>
          <a:lstStyle/>
          <a:p>
            <a:pPr hangingPunct="1"/>
            <a:fld id="{B0916B41-317A-41BC-B585-171B54A98663}" type="slidenum">
              <a:rPr lang="ru-RU" kern="1200" smtClean="0">
                <a:solidFill>
                  <a:prstClr val="black"/>
                </a:solidFill>
                <a:ea typeface="+mn-ea"/>
                <a:cs typeface="+mn-cs"/>
              </a:rPr>
              <a:pPr hangingPunct="1"/>
              <a:t>‹#›</a:t>
            </a:fld>
            <a:endParaRPr lang="ru-RU" kern="1200">
              <a:solidFill>
                <a:prstClr val="black"/>
              </a:solidFill>
              <a:ea typeface="+mn-ea"/>
              <a:cs typeface="+mn-cs"/>
            </a:endParaRPr>
          </a:p>
        </p:txBody>
      </p:sp>
    </p:spTree>
    <p:extLst>
      <p:ext uri="{BB962C8B-B14F-4D97-AF65-F5344CB8AC3E}">
        <p14:creationId xmlns:p14="http://schemas.microsoft.com/office/powerpoint/2010/main" val="57193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copy">
    <p:spTree>
      <p:nvGrpSpPr>
        <p:cNvPr id="1" name=""/>
        <p:cNvGrpSpPr/>
        <p:nvPr/>
      </p:nvGrpSpPr>
      <p:grpSpPr>
        <a:xfrm>
          <a:off x="0" y="0"/>
          <a:ext cx="0" cy="0"/>
          <a:chOff x="0" y="0"/>
          <a:chExt cx="0" cy="0"/>
        </a:xfrm>
      </p:grpSpPr>
      <p:sp>
        <p:nvSpPr>
          <p:cNvPr id="110" name="Shape 110"/>
          <p:cNvSpPr>
            <a:spLocks noGrp="1"/>
          </p:cNvSpPr>
          <p:nvPr>
            <p:ph type="title"/>
          </p:nvPr>
        </p:nvSpPr>
        <p:spPr>
          <a:xfrm>
            <a:off x="1357312" y="810373"/>
            <a:ext cx="6429376" cy="381745"/>
          </a:xfrm>
          <a:prstGeom prst="rect">
            <a:avLst/>
          </a:prstGeom>
        </p:spPr>
        <p:txBody>
          <a:bodyPr lIns="35718" tIns="35718" rIns="35718" bIns="35718" anchor="t"/>
          <a:lstStyle>
            <a:lvl1pPr defTabSz="308074">
              <a:lnSpc>
                <a:spcPct val="80000"/>
              </a:lnSpc>
              <a:spcBef>
                <a:spcPts val="1425"/>
              </a:spcBef>
              <a:defRPr sz="3000" cap="all">
                <a:solidFill>
                  <a:srgbClr val="34A5DA"/>
                </a:solidFill>
                <a:latin typeface="DIN Condensed"/>
                <a:ea typeface="DIN Condensed"/>
                <a:cs typeface="DIN Condensed"/>
                <a:sym typeface="DIN Condensed"/>
              </a:defRPr>
            </a:lvl1pPr>
          </a:lstStyle>
          <a:p>
            <a:r>
              <a:t>Title Text</a:t>
            </a:r>
          </a:p>
        </p:txBody>
      </p:sp>
      <p:sp>
        <p:nvSpPr>
          <p:cNvPr id="112" name="Shape 112"/>
          <p:cNvSpPr>
            <a:spLocks noGrp="1"/>
          </p:cNvSpPr>
          <p:nvPr>
            <p:ph type="sldNum" sz="quarter" idx="2"/>
          </p:nvPr>
        </p:nvSpPr>
        <p:spPr>
          <a:xfrm>
            <a:off x="7574712" y="227707"/>
            <a:ext cx="209402" cy="234554"/>
          </a:xfrm>
          <a:prstGeom prst="rect">
            <a:avLst/>
          </a:prstGeom>
        </p:spPr>
        <p:txBody>
          <a:bodyPr lIns="35718" tIns="35718" rIns="35718" bIns="35718" anchor="t">
            <a:normAutofit/>
          </a:bodyPr>
          <a:lstStyle>
            <a:lvl1pPr defTabSz="308074">
              <a:lnSpc>
                <a:spcPct val="80000"/>
              </a:lnSpc>
              <a:defRPr sz="1200">
                <a:solidFill>
                  <a:srgbClr val="838787"/>
                </a:solidFill>
                <a:latin typeface="DIN Alternate"/>
                <a:ea typeface="DIN Alternate"/>
                <a:cs typeface="DIN Alternate"/>
                <a:sym typeface="DIN Alternate"/>
              </a:defRPr>
            </a:lvl1pPr>
          </a:lstStyle>
          <a:p>
            <a:pPr hangingPunct="1"/>
            <a:fld id="{86CB4B4D-7CA3-9044-876B-883B54F8677D}" type="slidenum">
              <a:rPr kern="1200"/>
              <a:pPr hangingPunct="1"/>
              <a:t>‹#›</a:t>
            </a:fld>
            <a:endParaRPr kern="1200"/>
          </a:p>
        </p:txBody>
      </p:sp>
    </p:spTree>
    <p:extLst>
      <p:ext uri="{BB962C8B-B14F-4D97-AF65-F5344CB8AC3E}">
        <p14:creationId xmlns:p14="http://schemas.microsoft.com/office/powerpoint/2010/main" val="20848842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58" name="Номер слайда"/>
          <p:cNvSpPr txBox="1">
            <a:spLocks noGrp="1"/>
          </p:cNvSpPr>
          <p:nvPr>
            <p:ph type="sldNum" sz="quarter" idx="2"/>
          </p:nvPr>
        </p:nvSpPr>
        <p:spPr>
          <a:xfrm>
            <a:off x="8331289" y="4814014"/>
            <a:ext cx="184061" cy="180341"/>
          </a:xfrm>
          <a:prstGeom prst="rect">
            <a:avLst/>
          </a:prstGeom>
        </p:spPr>
        <p:txBody>
          <a:bodyPr/>
          <a:lstStyle>
            <a:lvl1pPr algn="r">
              <a:defRPr sz="600" b="0">
                <a:solidFill>
                  <a:srgbClr val="898989"/>
                </a:solidFill>
                <a:latin typeface="+mj-lt"/>
                <a:ea typeface="+mj-ea"/>
                <a:cs typeface="+mj-cs"/>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7251548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389F004-E4F0-4B8B-8435-BA1307B510FA}" type="datetimeFigureOut">
              <a:rPr lang="ru-RU" smtClean="0"/>
              <a:pPr/>
              <a:t>27.11.2019</a:t>
            </a:fld>
            <a:endParaRPr lang="ru-RU"/>
          </a:p>
        </p:txBody>
      </p:sp>
      <p:sp>
        <p:nvSpPr>
          <p:cNvPr id="13" name="Номер слайда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fld id="{86CB4B4D-7CA3-9044-876B-883B54F8677D}"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192175"/>
            <a:ext cx="3886200" cy="3429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192175"/>
            <a:ext cx="3886200" cy="3429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6389F004-E4F0-4B8B-8435-BA1307B510FA}" type="datetimeFigureOut">
              <a:rPr lang="ru-RU" smtClean="0"/>
              <a:pPr/>
              <a:t>27.11.2019</a:t>
            </a:fld>
            <a:endParaRPr lang="ru-RU"/>
          </a:p>
        </p:txBody>
      </p:sp>
      <p:sp>
        <p:nvSpPr>
          <p:cNvPr id="10" name="Номер слайда 9"/>
          <p:cNvSpPr>
            <a:spLocks noGrp="1"/>
          </p:cNvSpPr>
          <p:nvPr>
            <p:ph type="sldNum" sz="quarter" idx="16"/>
          </p:nvPr>
        </p:nvSpPr>
        <p:spPr/>
        <p:txBody>
          <a:bodyPr rtlCol="0"/>
          <a:lstStyle/>
          <a:p>
            <a:fld id="{86CB4B4D-7CA3-9044-876B-883B54F8677D}"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04787"/>
            <a:ext cx="8153400" cy="652463"/>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1828800"/>
            <a:ext cx="3886200" cy="26860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1828800"/>
            <a:ext cx="3886200" cy="26860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6389F004-E4F0-4B8B-8435-BA1307B510FA}" type="datetimeFigureOut">
              <a:rPr lang="ru-RU" smtClean="0"/>
              <a:pPr/>
              <a:t>27.11.2019</a:t>
            </a:fld>
            <a:endParaRPr lang="ru-RU"/>
          </a:p>
        </p:txBody>
      </p:sp>
      <p:sp>
        <p:nvSpPr>
          <p:cNvPr id="12" name="Номер слайда 11"/>
          <p:cNvSpPr>
            <a:spLocks noGrp="1"/>
          </p:cNvSpPr>
          <p:nvPr>
            <p:ph type="sldNum" sz="quarter" idx="16"/>
          </p:nvPr>
        </p:nvSpPr>
        <p:spPr/>
        <p:txBody>
          <a:bodyPr rtlCol="0"/>
          <a:lstStyle/>
          <a:p>
            <a:fld id="{86CB4B4D-7CA3-9044-876B-883B54F8677D}"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389F004-E4F0-4B8B-8435-BA1307B510FA}" type="datetimeFigureOut">
              <a:rPr lang="ru-RU" smtClean="0"/>
              <a:pPr/>
              <a:t>27.11.2019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86CB4B4D-7CA3-9044-876B-883B54F8677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89F004-E4F0-4B8B-8435-BA1307B510FA}" type="datetimeFigureOut">
              <a:rPr lang="ru-RU" smtClean="0"/>
              <a:pPr/>
              <a:t>27.11.2019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4686300"/>
            <a:ext cx="533400" cy="285750"/>
          </a:xfrm>
        </p:spPr>
        <p:txBody>
          <a:bodyPr/>
          <a:lstStyle>
            <a:lvl1pPr>
              <a:defRPr>
                <a:solidFill>
                  <a:schemeClr val="tx2"/>
                </a:solidFill>
              </a:defRPr>
            </a:lvl1pPr>
          </a:lstStyle>
          <a:p>
            <a:fld id="{86CB4B4D-7CA3-9044-876B-883B54F867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04787"/>
            <a:ext cx="8077200" cy="652463"/>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89F004-E4F0-4B8B-8435-BA1307B510FA}" type="datetimeFigureOut">
              <a:rPr lang="ru-RU" smtClean="0"/>
              <a:pPr/>
              <a:t>27.11.2019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86CB4B4D-7CA3-9044-876B-883B54F8677D}" type="slidenum">
              <a:rPr lang="ru-RU" smtClean="0"/>
              <a:pPr/>
              <a:t>‹#›</a:t>
            </a:fld>
            <a:endParaRPr lang="ru-RU"/>
          </a:p>
        </p:txBody>
      </p:sp>
      <p:sp>
        <p:nvSpPr>
          <p:cNvPr id="3" name="Текст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314450"/>
            <a:ext cx="6400800" cy="33147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4686300"/>
            <a:ext cx="2667000" cy="273844"/>
          </a:xfrm>
        </p:spPr>
        <p:txBody>
          <a:bodyPr rtlCol="0"/>
          <a:lstStyle/>
          <a:p>
            <a:fld id="{6389F004-E4F0-4B8B-8435-BA1307B510FA}" type="datetimeFigureOut">
              <a:rPr lang="ru-RU" smtClean="0"/>
              <a:pPr/>
              <a:t>27.11.2019</a:t>
            </a:fld>
            <a:endParaRPr lang="ru-RU"/>
          </a:p>
        </p:txBody>
      </p:sp>
      <p:sp>
        <p:nvSpPr>
          <p:cNvPr id="13" name="Номер слайда 12"/>
          <p:cNvSpPr>
            <a:spLocks noGrp="1"/>
          </p:cNvSpPr>
          <p:nvPr>
            <p:ph type="sldNum" sz="quarter" idx="11"/>
          </p:nvPr>
        </p:nvSpPr>
        <p:spPr>
          <a:xfrm>
            <a:off x="0" y="3500437"/>
            <a:ext cx="1447800" cy="497684"/>
          </a:xfrm>
        </p:spPr>
        <p:txBody>
          <a:bodyPr rtlCol="0"/>
          <a:lstStyle>
            <a:lvl1pPr>
              <a:defRPr sz="2800"/>
            </a:lvl1pPr>
          </a:lstStyle>
          <a:p>
            <a:fld id="{86CB4B4D-7CA3-9044-876B-883B54F8677D}" type="slidenum">
              <a:rPr lang="ru-RU" smtClean="0"/>
              <a:pPr/>
              <a:t>‹#›</a:t>
            </a:fld>
            <a:endParaRPr lang="ru-RU"/>
          </a:p>
        </p:txBody>
      </p:sp>
      <p:sp>
        <p:nvSpPr>
          <p:cNvPr id="14" name="Нижний колонтитул 13"/>
          <p:cNvSpPr>
            <a:spLocks noGrp="1"/>
          </p:cNvSpPr>
          <p:nvPr>
            <p:ph type="ftr" sz="quarter" idx="12"/>
          </p:nvPr>
        </p:nvSpPr>
        <p:spPr>
          <a:xfrm>
            <a:off x="1600200" y="4686155"/>
            <a:ext cx="4572000" cy="273844"/>
          </a:xfrm>
        </p:spPr>
        <p:txBody>
          <a:bodyPr rtlCol="0"/>
          <a:lstStyle/>
          <a:p>
            <a:endParaRPr lang="ru-RU"/>
          </a:p>
        </p:txBody>
      </p:sp>
      <p:sp>
        <p:nvSpPr>
          <p:cNvPr id="3" name="Рисунок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171450"/>
            <a:ext cx="8153400" cy="74295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6389F004-E4F0-4B8B-8435-BA1307B510FA}" type="datetimeFigureOut">
              <a:rPr lang="ru-RU" smtClean="0"/>
              <a:pPr/>
              <a:t>27.11.2019</a:t>
            </a:fld>
            <a:endParaRPr lang="ru-RU"/>
          </a:p>
        </p:txBody>
      </p:sp>
      <p:sp>
        <p:nvSpPr>
          <p:cNvPr id="3" name="Нижний колонтитул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6CB4B4D-7CA3-9044-876B-883B54F8677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Прямоугольник 6"/>
          <p:cNvSpPr/>
          <p:nvPr userDrawn="1"/>
        </p:nvSpPr>
        <p:spPr>
          <a:xfrm>
            <a:off x="0" y="0"/>
            <a:ext cx="9144000" cy="951570"/>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ru-RU" kern="1200">
              <a:solidFill>
                <a:prstClr val="white"/>
              </a:solidFill>
            </a:endParaRPr>
          </a:p>
        </p:txBody>
      </p:sp>
      <p:sp>
        <p:nvSpPr>
          <p:cNvPr id="8" name="Заголовок 1"/>
          <p:cNvSpPr>
            <a:spLocks noGrp="1"/>
          </p:cNvSpPr>
          <p:nvPr>
            <p:ph type="title"/>
          </p:nvPr>
        </p:nvSpPr>
        <p:spPr>
          <a:xfrm>
            <a:off x="457200" y="0"/>
            <a:ext cx="6059016" cy="95157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pic>
        <p:nvPicPr>
          <p:cNvPr id="9" name="Рисунок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44208" y="250322"/>
            <a:ext cx="2297947" cy="450931"/>
          </a:xfrm>
          <a:prstGeom prst="rect">
            <a:avLst/>
          </a:prstGeom>
        </p:spPr>
      </p:pic>
      <p:cxnSp>
        <p:nvCxnSpPr>
          <p:cNvPr id="10" name="Прямая соединительная линия 9"/>
          <p:cNvCxnSpPr/>
          <p:nvPr userDrawn="1"/>
        </p:nvCxnSpPr>
        <p:spPr>
          <a:xfrm>
            <a:off x="539552" y="4731990"/>
            <a:ext cx="81369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userDrawn="1"/>
        </p:nvSpPr>
        <p:spPr>
          <a:xfrm>
            <a:off x="467544" y="4731993"/>
            <a:ext cx="2160240" cy="27003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chemeClr val="tx1"/>
                </a:solidFill>
                <a:latin typeface="Arial" pitchFamily="34" charset="0"/>
                <a:ea typeface="+mj-ea"/>
                <a:cs typeface="Arial" pitchFamily="34" charset="0"/>
              </a:defRPr>
            </a:lvl1pPr>
          </a:lstStyle>
          <a:p>
            <a:r>
              <a:rPr lang="en-GB" sz="1000" dirty="0" smtClean="0">
                <a:solidFill>
                  <a:prstClr val="black">
                    <a:lumMod val="65000"/>
                    <a:lumOff val="35000"/>
                  </a:prstClr>
                </a:solidFill>
              </a:rPr>
              <a:t>www</a:t>
            </a:r>
            <a:r>
              <a:rPr lang="ru-RU" sz="1000" dirty="0" smtClean="0">
                <a:solidFill>
                  <a:prstClr val="black">
                    <a:lumMod val="65000"/>
                    <a:lumOff val="35000"/>
                  </a:prstClr>
                </a:solidFill>
              </a:rPr>
              <a:t>.</a:t>
            </a:r>
            <a:r>
              <a:rPr lang="en-GB" sz="1000" dirty="0" err="1" smtClean="0">
                <a:solidFill>
                  <a:prstClr val="black">
                    <a:lumMod val="65000"/>
                    <a:lumOff val="35000"/>
                  </a:prstClr>
                </a:solidFill>
              </a:rPr>
              <a:t>pravovest</a:t>
            </a:r>
            <a:r>
              <a:rPr lang="ru-RU" sz="1000" dirty="0" smtClean="0">
                <a:solidFill>
                  <a:prstClr val="black">
                    <a:lumMod val="65000"/>
                    <a:lumOff val="35000"/>
                  </a:prstClr>
                </a:solidFill>
              </a:rPr>
              <a:t>-</a:t>
            </a:r>
            <a:r>
              <a:rPr lang="en-GB" sz="1000" dirty="0" smtClean="0">
                <a:solidFill>
                  <a:prstClr val="black">
                    <a:lumMod val="65000"/>
                    <a:lumOff val="35000"/>
                  </a:prstClr>
                </a:solidFill>
              </a:rPr>
              <a:t>audit</a:t>
            </a:r>
            <a:r>
              <a:rPr lang="ru-RU" sz="1000" dirty="0" smtClean="0">
                <a:solidFill>
                  <a:prstClr val="black">
                    <a:lumMod val="65000"/>
                    <a:lumOff val="35000"/>
                  </a:prstClr>
                </a:solidFill>
              </a:rPr>
              <a:t>.</a:t>
            </a:r>
            <a:r>
              <a:rPr lang="en-GB" sz="1000" dirty="0" err="1" smtClean="0">
                <a:solidFill>
                  <a:prstClr val="black">
                    <a:lumMod val="65000"/>
                    <a:lumOff val="35000"/>
                  </a:prstClr>
                </a:solidFill>
              </a:rPr>
              <a:t>ru</a:t>
            </a:r>
            <a:endParaRPr lang="ru-RU" sz="1000" dirty="0">
              <a:solidFill>
                <a:prstClr val="black">
                  <a:lumMod val="65000"/>
                  <a:lumOff val="35000"/>
                </a:prstClr>
              </a:solidFill>
            </a:endParaRPr>
          </a:p>
        </p:txBody>
      </p:sp>
    </p:spTree>
    <p:extLst>
      <p:ext uri="{BB962C8B-B14F-4D97-AF65-F5344CB8AC3E}">
        <p14:creationId xmlns:p14="http://schemas.microsoft.com/office/powerpoint/2010/main" val="276646109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
            <a:ext cx="9144000" cy="1655708"/>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3290054"/>
            <a:ext cx="9144000" cy="1853446"/>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дзаголовок 7"/>
          <p:cNvSpPr txBox="1">
            <a:spLocks/>
          </p:cNvSpPr>
          <p:nvPr/>
        </p:nvSpPr>
        <p:spPr>
          <a:xfrm>
            <a:off x="5580112" y="1059582"/>
            <a:ext cx="3024336" cy="5400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2100"/>
              </a:lnSpc>
            </a:pPr>
            <a:endParaRPr lang="ru-RU" sz="2700" b="1" baseline="30000" dirty="0">
              <a:solidFill>
                <a:schemeClr val="bg1"/>
              </a:solidFill>
              <a:latin typeface="Arial" pitchFamily="34" charset="0"/>
              <a:cs typeface="Arial" pitchFamily="34" charset="0"/>
            </a:endParaRPr>
          </a:p>
        </p:txBody>
      </p:sp>
      <p:sp>
        <p:nvSpPr>
          <p:cNvPr id="12" name="Заголовок 11"/>
          <p:cNvSpPr>
            <a:spLocks noGrp="1"/>
          </p:cNvSpPr>
          <p:nvPr>
            <p:ph type="ctrTitle"/>
          </p:nvPr>
        </p:nvSpPr>
        <p:spPr>
          <a:xfrm>
            <a:off x="610987" y="3665517"/>
            <a:ext cx="8242260" cy="1102519"/>
          </a:xfrm>
          <a:noFill/>
        </p:spPr>
        <p:txBody>
          <a:bodyPr>
            <a:noAutofit/>
          </a:bodyPr>
          <a:lstStyle/>
          <a:p>
            <a:pPr algn="ctr"/>
            <a:r>
              <a:rPr lang="ru-RU" sz="2800" b="1" dirty="0">
                <a:solidFill>
                  <a:schemeClr val="tx1"/>
                </a:solidFill>
              </a:rPr>
              <a:t>Налоговый контроль 2020</a:t>
            </a:r>
            <a:r>
              <a:rPr lang="ru-RU" sz="2800" b="1" dirty="0" smtClean="0">
                <a:solidFill>
                  <a:schemeClr val="tx1"/>
                </a:solidFill>
              </a:rPr>
              <a:t>:</a:t>
            </a:r>
            <a:br>
              <a:rPr lang="ru-RU" sz="2800" b="1" dirty="0" smtClean="0">
                <a:solidFill>
                  <a:schemeClr val="tx1"/>
                </a:solidFill>
              </a:rPr>
            </a:br>
            <a:r>
              <a:rPr lang="ru-RU" sz="2800" b="1" dirty="0" smtClean="0">
                <a:solidFill>
                  <a:schemeClr val="tx1"/>
                </a:solidFill>
              </a:rPr>
              <a:t> </a:t>
            </a:r>
            <a:r>
              <a:rPr lang="ru-RU" sz="2800" b="1" dirty="0">
                <a:solidFill>
                  <a:schemeClr val="tx1"/>
                </a:solidFill>
              </a:rPr>
              <a:t>важное для бизнеса</a:t>
            </a: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5720"/>
            <a:ext cx="9144000" cy="1634347"/>
          </a:xfrm>
          <a:prstGeom prst="rect">
            <a:avLst/>
          </a:prstGeom>
        </p:spPr>
      </p:pic>
      <p:sp>
        <p:nvSpPr>
          <p:cNvPr id="13" name="Подзаголовок 7"/>
          <p:cNvSpPr txBox="1">
            <a:spLocks/>
          </p:cNvSpPr>
          <p:nvPr/>
        </p:nvSpPr>
        <p:spPr>
          <a:xfrm>
            <a:off x="5732512" y="735546"/>
            <a:ext cx="3024336" cy="5400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ts val="2100"/>
              </a:lnSpc>
              <a:spcBef>
                <a:spcPct val="20000"/>
              </a:spcBef>
              <a:spcAft>
                <a:spcPts val="0"/>
              </a:spcAft>
              <a:buClrTx/>
              <a:buSzTx/>
              <a:buFont typeface="Arial" pitchFamily="34" charset="0"/>
              <a:buNone/>
              <a:tabLst/>
              <a:defRPr/>
            </a:pPr>
            <a:r>
              <a:rPr kumimoji="0" lang="ru-RU" sz="2700" b="1" i="0" u="none" strike="noStrike" kern="1200" cap="none" spc="0" normalizeH="0" baseline="30000" noProof="0" dirty="0" smtClean="0">
                <a:ln>
                  <a:noFill/>
                </a:ln>
                <a:solidFill>
                  <a:sysClr val="window" lastClr="FFFFFF"/>
                </a:solidFill>
                <a:effectLst/>
                <a:uLnTx/>
                <a:uFillTx/>
                <a:latin typeface="Arial" pitchFamily="34" charset="0"/>
                <a:ea typeface="+mn-ea"/>
                <a:cs typeface="Arial" pitchFamily="34" charset="0"/>
              </a:rPr>
              <a:t>19 апреля 2019 года</a:t>
            </a:r>
            <a:endParaRPr kumimoji="0" lang="en-US" sz="2700" b="1" i="0" u="none" strike="noStrike" kern="1200" cap="none" spc="0" normalizeH="0" baseline="30000" noProof="0" dirty="0" smtClean="0">
              <a:ln>
                <a:noFill/>
              </a:ln>
              <a:solidFill>
                <a:sysClr val="window" lastClr="FFFFFF"/>
              </a:solidFill>
              <a:effectLst/>
              <a:uLnTx/>
              <a:uFillTx/>
              <a:latin typeface="Arial" pitchFamily="34" charset="0"/>
              <a:ea typeface="+mn-ea"/>
              <a:cs typeface="Arial" pitchFamily="34" charset="0"/>
            </a:endParaRPr>
          </a:p>
          <a:p>
            <a:pPr marL="0" marR="0" lvl="0" indent="0" algn="r" defTabSz="914400" rtl="0" eaLnBrk="1" fontAlgn="auto" latinLnBrk="0" hangingPunct="1">
              <a:lnSpc>
                <a:spcPts val="2100"/>
              </a:lnSpc>
              <a:spcBef>
                <a:spcPct val="20000"/>
              </a:spcBef>
              <a:spcAft>
                <a:spcPts val="0"/>
              </a:spcAft>
              <a:buClrTx/>
              <a:buSzTx/>
              <a:buFont typeface="Arial" pitchFamily="34" charset="0"/>
              <a:buNone/>
              <a:tabLst/>
              <a:defRPr/>
            </a:pPr>
            <a:endParaRPr kumimoji="0" lang="ru-RU" sz="2700" b="1" i="0" u="none" strike="noStrike" kern="1200" cap="none" spc="0" normalizeH="0" baseline="30000" noProof="0" dirty="0">
              <a:ln>
                <a:noFill/>
              </a:ln>
              <a:solidFill>
                <a:sysClr val="window" lastClr="FFFFFF"/>
              </a:solidFill>
              <a:effectLst/>
              <a:uLnTx/>
              <a:uFillTx/>
              <a:latin typeface="Arial" pitchFamily="34" charset="0"/>
              <a:ea typeface="+mn-ea"/>
              <a:cs typeface="Arial" pitchFamily="34" charset="0"/>
            </a:endParaRPr>
          </a:p>
        </p:txBody>
      </p:sp>
      <p:sp>
        <p:nvSpPr>
          <p:cNvPr id="15" name="TextBox 14"/>
          <p:cNvSpPr txBox="1"/>
          <p:nvPr/>
        </p:nvSpPr>
        <p:spPr>
          <a:xfrm>
            <a:off x="441434" y="472966"/>
            <a:ext cx="31688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1800" b="1" i="0" u="none" strike="noStrike" cap="none" spc="0" normalizeH="0" baseline="0" dirty="0" smtClean="0">
                <a:ln>
                  <a:noFill/>
                </a:ln>
                <a:solidFill>
                  <a:schemeClr val="bg1"/>
                </a:solidFill>
                <a:effectLst/>
                <a:uFillTx/>
                <a:latin typeface="Arial"/>
                <a:ea typeface="Arial"/>
                <a:cs typeface="Arial"/>
                <a:sym typeface="Arial"/>
              </a:rPr>
              <a:t>Тематическая встреча</a:t>
            </a:r>
            <a:endParaRPr kumimoji="0" lang="ru-RU" sz="1800" b="1" i="0" u="none" strike="noStrike" cap="none" spc="0" normalizeH="0" baseline="0" dirty="0">
              <a:ln>
                <a:noFill/>
              </a:ln>
              <a:solidFill>
                <a:schemeClr val="bg1"/>
              </a:solidFill>
              <a:effectLst/>
              <a:uFillTx/>
              <a:latin typeface="Arial"/>
              <a:ea typeface="Arial"/>
              <a:cs typeface="Arial"/>
              <a:sym typeface="Arial"/>
            </a:endParaRPr>
          </a:p>
        </p:txBody>
      </p:sp>
      <p:sp>
        <p:nvSpPr>
          <p:cNvPr id="16" name="Прямоугольник 15"/>
          <p:cNvSpPr/>
          <p:nvPr/>
        </p:nvSpPr>
        <p:spPr>
          <a:xfrm>
            <a:off x="0" y="0"/>
            <a:ext cx="9144000" cy="1655708"/>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732512" y="906274"/>
            <a:ext cx="3116697" cy="646331"/>
          </a:xfrm>
          <a:prstGeom prst="rect">
            <a:avLst/>
          </a:prstGeom>
          <a:noFill/>
        </p:spPr>
        <p:txBody>
          <a:bodyPr wrap="square" rtlCol="0">
            <a:spAutoFit/>
          </a:bodyPr>
          <a:lstStyle/>
          <a:p>
            <a:r>
              <a:rPr lang="ru-RU" b="1" dirty="0" smtClean="0">
                <a:solidFill>
                  <a:schemeClr val="tx1"/>
                </a:solidFill>
              </a:rPr>
              <a:t>ЭКСПЕРТНАЯ ГОСТИНАЯ</a:t>
            </a:r>
          </a:p>
          <a:p>
            <a:r>
              <a:rPr lang="ru-RU" b="1" dirty="0" smtClean="0">
                <a:solidFill>
                  <a:schemeClr val="tx1"/>
                </a:solidFill>
              </a:rPr>
              <a:t>28 ноября 2019 года</a:t>
            </a:r>
          </a:p>
        </p:txBody>
      </p:sp>
      <p:sp>
        <p:nvSpPr>
          <p:cNvPr id="17" name="TextBox 16"/>
          <p:cNvSpPr txBox="1"/>
          <p:nvPr/>
        </p:nvSpPr>
        <p:spPr>
          <a:xfrm>
            <a:off x="252248" y="220717"/>
            <a:ext cx="4840014" cy="369332"/>
          </a:xfrm>
          <a:prstGeom prst="rect">
            <a:avLst/>
          </a:prstGeom>
          <a:noFill/>
        </p:spPr>
        <p:txBody>
          <a:bodyPr wrap="square" rtlCol="0">
            <a:spAutoFit/>
          </a:bodyPr>
          <a:lstStyle/>
          <a:p>
            <a:endParaRPr lang="ru-RU" b="1" dirty="0">
              <a:solidFill>
                <a:schemeClr val="tx1"/>
              </a:solidFill>
            </a:endParaRPr>
          </a:p>
        </p:txBody>
      </p:sp>
      <p:sp>
        <p:nvSpPr>
          <p:cNvPr id="2" name="TextBox 1"/>
          <p:cNvSpPr txBox="1"/>
          <p:nvPr/>
        </p:nvSpPr>
        <p:spPr>
          <a:xfrm>
            <a:off x="179512" y="220717"/>
            <a:ext cx="4392488" cy="369332"/>
          </a:xfrm>
          <a:prstGeom prst="rect">
            <a:avLst/>
          </a:prstGeom>
          <a:noFill/>
        </p:spPr>
        <p:txBody>
          <a:bodyPr wrap="square" rtlCol="0">
            <a:spAutoFit/>
          </a:bodyPr>
          <a:lstStyle/>
          <a:p>
            <a:endParaRPr lang="ru-RU" dirty="0"/>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712"/>
            <a:ext cx="3313074" cy="701833"/>
          </a:xfrm>
          <a:prstGeom prst="rect">
            <a:avLst/>
          </a:prstGeom>
        </p:spPr>
      </p:pic>
      <p:sp>
        <p:nvSpPr>
          <p:cNvPr id="20" name="Подзаголовок 7"/>
          <p:cNvSpPr txBox="1">
            <a:spLocks/>
          </p:cNvSpPr>
          <p:nvPr/>
        </p:nvSpPr>
        <p:spPr>
          <a:xfrm>
            <a:off x="329511" y="692535"/>
            <a:ext cx="3280792" cy="86409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1500" dirty="0" smtClean="0">
                <a:solidFill>
                  <a:schemeClr val="tx1"/>
                </a:solidFill>
                <a:latin typeface="Arial" pitchFamily="34" charset="0"/>
                <a:cs typeface="Arial" pitchFamily="34" charset="0"/>
              </a:rPr>
              <a:t>Москва,1-й </a:t>
            </a:r>
            <a:r>
              <a:rPr lang="ru-RU" sz="1500" dirty="0" err="1">
                <a:solidFill>
                  <a:schemeClr val="tx1"/>
                </a:solidFill>
                <a:latin typeface="Arial" pitchFamily="34" charset="0"/>
                <a:cs typeface="Arial" pitchFamily="34" charset="0"/>
              </a:rPr>
              <a:t>Щипковский</a:t>
            </a:r>
            <a:r>
              <a:rPr lang="ru-RU" sz="1500" dirty="0">
                <a:solidFill>
                  <a:schemeClr val="tx1"/>
                </a:solidFill>
                <a:latin typeface="Arial" pitchFamily="34" charset="0"/>
                <a:cs typeface="Arial" pitchFamily="34" charset="0"/>
              </a:rPr>
              <a:t> пер., 20 </a:t>
            </a:r>
          </a:p>
          <a:p>
            <a:pPr algn="l"/>
            <a:r>
              <a:rPr lang="ru-RU" sz="1500" dirty="0">
                <a:solidFill>
                  <a:schemeClr val="tx1"/>
                </a:solidFill>
                <a:latin typeface="Arial" pitchFamily="34" charset="0"/>
                <a:cs typeface="Arial" pitchFamily="34" charset="0"/>
              </a:rPr>
              <a:t>8 (495) </a:t>
            </a:r>
            <a:r>
              <a:rPr lang="ru-RU" sz="1500" b="1" dirty="0">
                <a:solidFill>
                  <a:schemeClr val="tx1"/>
                </a:solidFill>
                <a:latin typeface="Arial" pitchFamily="34" charset="0"/>
                <a:cs typeface="Arial" pitchFamily="34" charset="0"/>
              </a:rPr>
              <a:t>231-23-21</a:t>
            </a:r>
          </a:p>
          <a:p>
            <a:pPr algn="l"/>
            <a:r>
              <a:rPr lang="en-GB" sz="1500" b="1" dirty="0">
                <a:solidFill>
                  <a:schemeClr val="tx1"/>
                </a:solidFill>
                <a:latin typeface="Arial" pitchFamily="34" charset="0"/>
                <a:cs typeface="Arial" pitchFamily="34" charset="0"/>
              </a:rPr>
              <a:t>www</a:t>
            </a:r>
            <a:r>
              <a:rPr lang="ru-RU" sz="1500" b="1" dirty="0">
                <a:solidFill>
                  <a:schemeClr val="tx1"/>
                </a:solidFill>
                <a:latin typeface="Arial" pitchFamily="34" charset="0"/>
                <a:cs typeface="Arial" pitchFamily="34" charset="0"/>
              </a:rPr>
              <a:t>.</a:t>
            </a:r>
            <a:r>
              <a:rPr lang="en-GB" sz="1500" b="1" dirty="0" err="1">
                <a:solidFill>
                  <a:schemeClr val="tx1"/>
                </a:solidFill>
                <a:latin typeface="Arial" pitchFamily="34" charset="0"/>
                <a:cs typeface="Arial" pitchFamily="34" charset="0"/>
              </a:rPr>
              <a:t>pravovest</a:t>
            </a:r>
            <a:r>
              <a:rPr lang="ru-RU" sz="1500" b="1" dirty="0">
                <a:solidFill>
                  <a:schemeClr val="tx1"/>
                </a:solidFill>
                <a:latin typeface="Arial" pitchFamily="34" charset="0"/>
                <a:cs typeface="Arial" pitchFamily="34" charset="0"/>
              </a:rPr>
              <a:t>-</a:t>
            </a:r>
            <a:r>
              <a:rPr lang="en-GB" sz="1500" b="1" dirty="0">
                <a:solidFill>
                  <a:schemeClr val="tx1"/>
                </a:solidFill>
                <a:latin typeface="Arial" pitchFamily="34" charset="0"/>
                <a:cs typeface="Arial" pitchFamily="34" charset="0"/>
              </a:rPr>
              <a:t>audit</a:t>
            </a:r>
            <a:r>
              <a:rPr lang="ru-RU" sz="1500" b="1" dirty="0">
                <a:solidFill>
                  <a:schemeClr val="tx1"/>
                </a:solidFill>
                <a:latin typeface="Arial" pitchFamily="34" charset="0"/>
                <a:cs typeface="Arial" pitchFamily="34" charset="0"/>
              </a:rPr>
              <a:t>.</a:t>
            </a:r>
            <a:r>
              <a:rPr lang="en-GB" sz="1500" b="1" dirty="0" err="1" smtClean="0">
                <a:solidFill>
                  <a:schemeClr val="tx1"/>
                </a:solidFill>
                <a:latin typeface="Arial" pitchFamily="34" charset="0"/>
                <a:cs typeface="Arial" pitchFamily="34" charset="0"/>
              </a:rPr>
              <a:t>ru</a:t>
            </a:r>
            <a:endParaRPr lang="ru-RU"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118960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51520" y="195486"/>
            <a:ext cx="5328592" cy="369332"/>
          </a:xfrm>
          <a:prstGeom prst="rect">
            <a:avLst/>
          </a:prstGeom>
          <a:noFill/>
        </p:spPr>
        <p:txBody>
          <a:bodyPr wrap="square" rtlCol="0">
            <a:spAutoFit/>
          </a:bodyPr>
          <a:lstStyle/>
          <a:p>
            <a:r>
              <a:rPr lang="ru-RU" b="1" dirty="0" smtClean="0">
                <a:solidFill>
                  <a:schemeClr val="bg1"/>
                </a:solidFill>
              </a:rPr>
              <a:t>Что под особым вниманием?</a:t>
            </a:r>
            <a:endParaRPr lang="ru-RU" b="1" dirty="0">
              <a:solidFill>
                <a:schemeClr val="bg1"/>
              </a:solidFill>
            </a:endParaRPr>
          </a:p>
        </p:txBody>
      </p:sp>
      <p:graphicFrame>
        <p:nvGraphicFramePr>
          <p:cNvPr id="4" name="Диаграмма 3"/>
          <p:cNvGraphicFramePr/>
          <p:nvPr>
            <p:extLst>
              <p:ext uri="{D42A27DB-BD31-4B8C-83A1-F6EECF244321}">
                <p14:modId xmlns:p14="http://schemas.microsoft.com/office/powerpoint/2010/main" val="3242109833"/>
              </p:ext>
            </p:extLst>
          </p:nvPr>
        </p:nvGraphicFramePr>
        <p:xfrm>
          <a:off x="0" y="987574"/>
          <a:ext cx="9108504" cy="4155926"/>
        </p:xfrm>
        <a:graphic>
          <a:graphicData uri="http://schemas.openxmlformats.org/drawingml/2006/chart">
            <c:chart xmlns:c="http://schemas.openxmlformats.org/drawingml/2006/chart" xmlns:r="http://schemas.openxmlformats.org/officeDocument/2006/relationships" r:id="rId2"/>
          </a:graphicData>
        </a:graphic>
      </p:graphicFrame>
      <p:sp>
        <p:nvSpPr>
          <p:cNvPr id="220162"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373234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5" name="Скругленный прямоугольник 2"/>
          <p:cNvSpPr/>
          <p:nvPr/>
        </p:nvSpPr>
        <p:spPr>
          <a:xfrm>
            <a:off x="323527" y="1866530"/>
            <a:ext cx="8479938" cy="722115"/>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436" name="Заголовок 1"/>
          <p:cNvSpPr txBox="1">
            <a:spLocks noGrp="1"/>
          </p:cNvSpPr>
          <p:nvPr>
            <p:ph type="title" idx="4294967295"/>
          </p:nvPr>
        </p:nvSpPr>
        <p:spPr>
          <a:xfrm>
            <a:off x="467544" y="258763"/>
            <a:ext cx="8424936" cy="414337"/>
          </a:xfrm>
          <a:prstGeom prst="rect">
            <a:avLst/>
          </a:prstGeom>
        </p:spPr>
        <p:txBody>
          <a:bodyPr anchor="t">
            <a:normAutofit fontScale="90000"/>
          </a:bodyPr>
          <a:lstStyle>
            <a:lvl1pPr defTabSz="841247">
              <a:lnSpc>
                <a:spcPts val="2200"/>
              </a:lnSpc>
              <a:defRPr sz="2208" b="1" spc="-92">
                <a:solidFill>
                  <a:srgbClr val="002060"/>
                </a:solidFill>
                <a:latin typeface="Segoe UI"/>
                <a:ea typeface="Segoe UI"/>
                <a:cs typeface="Segoe UI"/>
                <a:sym typeface="Segoe UI"/>
              </a:defRPr>
            </a:lvl1pPr>
          </a:lstStyle>
          <a:p>
            <a:r>
              <a:rPr dirty="0" err="1">
                <a:solidFill>
                  <a:schemeClr val="bg1"/>
                </a:solidFill>
              </a:rPr>
              <a:t>Условия</a:t>
            </a:r>
            <a:r>
              <a:rPr dirty="0">
                <a:solidFill>
                  <a:schemeClr val="bg1"/>
                </a:solidFill>
              </a:rPr>
              <a:t> </a:t>
            </a:r>
            <a:r>
              <a:rPr dirty="0" err="1">
                <a:solidFill>
                  <a:schemeClr val="bg1"/>
                </a:solidFill>
              </a:rPr>
              <a:t>обоснованной</a:t>
            </a:r>
            <a:r>
              <a:rPr dirty="0">
                <a:solidFill>
                  <a:schemeClr val="bg1"/>
                </a:solidFill>
              </a:rPr>
              <a:t> </a:t>
            </a:r>
            <a:r>
              <a:rPr dirty="0" err="1">
                <a:solidFill>
                  <a:schemeClr val="bg1"/>
                </a:solidFill>
              </a:rPr>
              <a:t>налоговой</a:t>
            </a:r>
            <a:r>
              <a:rPr dirty="0">
                <a:solidFill>
                  <a:schemeClr val="bg1"/>
                </a:solidFill>
              </a:rPr>
              <a:t> </a:t>
            </a:r>
            <a:r>
              <a:rPr dirty="0" err="1" smtClean="0">
                <a:solidFill>
                  <a:schemeClr val="bg1"/>
                </a:solidFill>
              </a:rPr>
              <a:t>выгоды</a:t>
            </a:r>
            <a:r>
              <a:rPr lang="ru-RU" dirty="0" smtClean="0">
                <a:solidFill>
                  <a:schemeClr val="bg1"/>
                </a:solidFill>
              </a:rPr>
              <a:t>  (ст. 54.1 НК РФ)</a:t>
            </a:r>
            <a:br>
              <a:rPr lang="ru-RU" dirty="0" smtClean="0">
                <a:solidFill>
                  <a:schemeClr val="bg1"/>
                </a:solidFill>
              </a:rPr>
            </a:br>
            <a:endParaRPr dirty="0">
              <a:solidFill>
                <a:schemeClr val="bg1"/>
              </a:solidFill>
            </a:endParaRPr>
          </a:p>
        </p:txBody>
      </p:sp>
      <p:sp>
        <p:nvSpPr>
          <p:cNvPr id="437" name="Rectangle 1"/>
          <p:cNvSpPr txBox="1"/>
          <p:nvPr/>
        </p:nvSpPr>
        <p:spPr>
          <a:xfrm>
            <a:off x="426759" y="1919227"/>
            <a:ext cx="7313594" cy="669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nSpc>
                <a:spcPts val="1900"/>
              </a:lnSpc>
              <a:buSzPct val="100000"/>
              <a:buAutoNum type="arabicPeriod"/>
              <a:defRPr b="1"/>
            </a:pPr>
            <a:r>
              <a:rPr dirty="0" err="1"/>
              <a:t>Не</a:t>
            </a:r>
            <a:r>
              <a:rPr dirty="0"/>
              <a:t> </a:t>
            </a:r>
            <a:r>
              <a:rPr dirty="0" err="1"/>
              <a:t>допускать</a:t>
            </a:r>
            <a:r>
              <a:rPr dirty="0"/>
              <a:t> </a:t>
            </a:r>
            <a:r>
              <a:rPr dirty="0" err="1"/>
              <a:t>искажений</a:t>
            </a:r>
            <a:r>
              <a:rPr dirty="0"/>
              <a:t> </a:t>
            </a:r>
            <a:r>
              <a:rPr dirty="0" err="1"/>
              <a:t>учета</a:t>
            </a:r>
            <a:r>
              <a:rPr dirty="0"/>
              <a:t> и </a:t>
            </a:r>
            <a:r>
              <a:rPr dirty="0" err="1"/>
              <a:t>отчетности</a:t>
            </a:r>
            <a:r>
              <a:rPr dirty="0"/>
              <a:t>, </a:t>
            </a:r>
            <a:r>
              <a:rPr dirty="0" err="1"/>
              <a:t>уменьшающих</a:t>
            </a:r>
            <a:r>
              <a:rPr dirty="0"/>
              <a:t> </a:t>
            </a:r>
            <a:r>
              <a:rPr dirty="0" err="1"/>
              <a:t>налоговую</a:t>
            </a:r>
            <a:r>
              <a:rPr dirty="0"/>
              <a:t> </a:t>
            </a:r>
            <a:r>
              <a:rPr dirty="0" err="1"/>
              <a:t>базу</a:t>
            </a:r>
            <a:r>
              <a:rPr dirty="0"/>
              <a:t> (</a:t>
            </a:r>
            <a:r>
              <a:rPr dirty="0">
                <a:solidFill>
                  <a:srgbClr val="C00000"/>
                </a:solidFill>
              </a:rPr>
              <a:t>УМЫСЕЛ</a:t>
            </a:r>
            <a:r>
              <a:rPr dirty="0"/>
              <a:t>)</a:t>
            </a:r>
          </a:p>
          <a:p>
            <a:pPr>
              <a:lnSpc>
                <a:spcPts val="700"/>
              </a:lnSpc>
              <a:defRPr sz="2100" b="1"/>
            </a:pPr>
            <a:r>
              <a:rPr dirty="0"/>
              <a:t> </a:t>
            </a:r>
          </a:p>
        </p:txBody>
      </p:sp>
      <p:sp>
        <p:nvSpPr>
          <p:cNvPr id="438" name="Скругленный прямоугольник 14"/>
          <p:cNvSpPr/>
          <p:nvPr/>
        </p:nvSpPr>
        <p:spPr>
          <a:xfrm>
            <a:off x="335497" y="2734398"/>
            <a:ext cx="8467968" cy="646333"/>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439" name="Rectangle 1"/>
          <p:cNvSpPr txBox="1"/>
          <p:nvPr/>
        </p:nvSpPr>
        <p:spPr>
          <a:xfrm>
            <a:off x="438731" y="2734399"/>
            <a:ext cx="788166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buSzPct val="100000"/>
              <a:buAutoNum type="arabicPeriod" startAt="2"/>
              <a:defRPr b="1"/>
            </a:pPr>
            <a:r>
              <a:rPr dirty="0" err="1"/>
              <a:t>Целью</a:t>
            </a:r>
            <a:r>
              <a:rPr dirty="0"/>
              <a:t> </a:t>
            </a:r>
            <a:r>
              <a:rPr dirty="0" err="1"/>
              <a:t>сделки</a:t>
            </a:r>
            <a:r>
              <a:rPr dirty="0"/>
              <a:t> </a:t>
            </a:r>
            <a:r>
              <a:rPr dirty="0" err="1"/>
              <a:t>не</a:t>
            </a:r>
            <a:r>
              <a:rPr dirty="0"/>
              <a:t> </a:t>
            </a:r>
            <a:r>
              <a:rPr dirty="0" err="1"/>
              <a:t>должна</a:t>
            </a:r>
            <a:r>
              <a:rPr dirty="0"/>
              <a:t> </a:t>
            </a:r>
            <a:r>
              <a:rPr dirty="0" err="1"/>
              <a:t>быть</a:t>
            </a:r>
            <a:r>
              <a:rPr dirty="0"/>
              <a:t> </a:t>
            </a:r>
            <a:r>
              <a:rPr dirty="0" err="1"/>
              <a:t>неуплата</a:t>
            </a:r>
            <a:r>
              <a:rPr dirty="0"/>
              <a:t> и (</a:t>
            </a:r>
            <a:r>
              <a:rPr dirty="0" err="1"/>
              <a:t>или</a:t>
            </a:r>
            <a:r>
              <a:rPr dirty="0"/>
              <a:t>) </a:t>
            </a:r>
            <a:r>
              <a:rPr dirty="0" err="1"/>
              <a:t>зачет</a:t>
            </a:r>
            <a:r>
              <a:rPr dirty="0"/>
              <a:t> (</a:t>
            </a:r>
            <a:r>
              <a:rPr dirty="0" err="1"/>
              <a:t>возврат</a:t>
            </a:r>
            <a:r>
              <a:rPr dirty="0"/>
              <a:t>) </a:t>
            </a:r>
            <a:r>
              <a:rPr dirty="0" err="1"/>
              <a:t>сумм</a:t>
            </a:r>
            <a:r>
              <a:rPr dirty="0"/>
              <a:t> </a:t>
            </a:r>
            <a:r>
              <a:rPr dirty="0" err="1"/>
              <a:t>налога</a:t>
            </a:r>
            <a:r>
              <a:rPr dirty="0"/>
              <a:t> (</a:t>
            </a:r>
            <a:r>
              <a:rPr dirty="0">
                <a:solidFill>
                  <a:srgbClr val="C00000"/>
                </a:solidFill>
              </a:rPr>
              <a:t>ДЕЛОВАЯ </a:t>
            </a:r>
            <a:r>
              <a:rPr dirty="0" smtClean="0">
                <a:solidFill>
                  <a:srgbClr val="C00000"/>
                </a:solidFill>
              </a:rPr>
              <a:t>ЦЕЛЬ</a:t>
            </a:r>
            <a:r>
              <a:rPr lang="ru-RU" dirty="0" smtClean="0">
                <a:solidFill>
                  <a:srgbClr val="C00000"/>
                </a:solidFill>
              </a:rPr>
              <a:t> и ЭКОНОМИЧЕСКАЯ СУТЬ</a:t>
            </a:r>
            <a:r>
              <a:rPr dirty="0" smtClean="0"/>
              <a:t>)</a:t>
            </a:r>
            <a:endParaRPr dirty="0"/>
          </a:p>
        </p:txBody>
      </p:sp>
      <p:sp>
        <p:nvSpPr>
          <p:cNvPr id="440" name="Скругленный прямоугольник 16"/>
          <p:cNvSpPr/>
          <p:nvPr/>
        </p:nvSpPr>
        <p:spPr>
          <a:xfrm>
            <a:off x="357891" y="3537520"/>
            <a:ext cx="8411210" cy="1254974"/>
          </a:xfrm>
          <a:prstGeom prst="roundRect">
            <a:avLst>
              <a:gd name="adj" fmla="val 16667"/>
            </a:avLst>
          </a:prstGeom>
          <a:solidFill>
            <a:srgbClr val="D9D9D9"/>
          </a:solidFill>
          <a:ln w="12700">
            <a:miter lim="400000"/>
          </a:ln>
        </p:spPr>
        <p:txBody>
          <a:bodyPr lIns="45719" rIns="45719" anchor="ctr"/>
          <a:lstStyle/>
          <a:p>
            <a:pPr algn="ctr">
              <a:defRPr>
                <a:solidFill>
                  <a:srgbClr val="FFFFFF"/>
                </a:solidFill>
              </a:defRPr>
            </a:pPr>
            <a:endParaRPr/>
          </a:p>
        </p:txBody>
      </p:sp>
      <p:sp>
        <p:nvSpPr>
          <p:cNvPr id="441" name="Rectangle 1"/>
          <p:cNvSpPr txBox="1"/>
          <p:nvPr/>
        </p:nvSpPr>
        <p:spPr>
          <a:xfrm>
            <a:off x="438731" y="3537520"/>
            <a:ext cx="6797569"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AutoNum type="arabicPeriod" startAt="3"/>
              <a:defRPr b="1"/>
            </a:pPr>
            <a:r>
              <a:rPr dirty="0" err="1"/>
              <a:t>Сделка</a:t>
            </a:r>
            <a:r>
              <a:rPr dirty="0"/>
              <a:t> </a:t>
            </a:r>
            <a:r>
              <a:rPr dirty="0" err="1"/>
              <a:t>должна</a:t>
            </a:r>
            <a:r>
              <a:rPr dirty="0"/>
              <a:t> </a:t>
            </a:r>
            <a:r>
              <a:rPr dirty="0" err="1"/>
              <a:t>исполняться</a:t>
            </a:r>
            <a:r>
              <a:rPr dirty="0"/>
              <a:t> </a:t>
            </a:r>
            <a:r>
              <a:rPr dirty="0" err="1"/>
              <a:t>лицом</a:t>
            </a:r>
            <a:r>
              <a:rPr dirty="0"/>
              <a:t>, с </a:t>
            </a:r>
            <a:r>
              <a:rPr dirty="0" err="1"/>
              <a:t>которым</a:t>
            </a:r>
            <a:r>
              <a:rPr dirty="0"/>
              <a:t> </a:t>
            </a:r>
            <a:r>
              <a:rPr dirty="0" err="1"/>
              <a:t>заключен</a:t>
            </a:r>
            <a:r>
              <a:rPr dirty="0"/>
              <a:t> </a:t>
            </a:r>
            <a:r>
              <a:rPr dirty="0" err="1"/>
              <a:t>договор</a:t>
            </a:r>
            <a:r>
              <a:rPr dirty="0"/>
              <a:t> </a:t>
            </a:r>
            <a:r>
              <a:rPr dirty="0" err="1"/>
              <a:t>или</a:t>
            </a:r>
            <a:r>
              <a:rPr dirty="0"/>
              <a:t> </a:t>
            </a:r>
            <a:r>
              <a:rPr dirty="0" err="1"/>
              <a:t>лицом</a:t>
            </a:r>
            <a:r>
              <a:rPr dirty="0"/>
              <a:t>, </a:t>
            </a:r>
            <a:r>
              <a:rPr dirty="0" err="1"/>
              <a:t>которому</a:t>
            </a:r>
            <a:r>
              <a:rPr dirty="0"/>
              <a:t> </a:t>
            </a:r>
            <a:r>
              <a:rPr dirty="0" err="1"/>
              <a:t>обязательство</a:t>
            </a:r>
            <a:r>
              <a:rPr dirty="0"/>
              <a:t> </a:t>
            </a:r>
            <a:r>
              <a:rPr dirty="0" err="1"/>
              <a:t>передано</a:t>
            </a:r>
            <a:r>
              <a:rPr dirty="0"/>
              <a:t> </a:t>
            </a:r>
            <a:r>
              <a:rPr dirty="0" err="1" smtClean="0"/>
              <a:t>по</a:t>
            </a:r>
            <a:r>
              <a:rPr dirty="0" smtClean="0"/>
              <a:t> </a:t>
            </a:r>
            <a:r>
              <a:rPr dirty="0" err="1"/>
              <a:t>договору</a:t>
            </a:r>
            <a:r>
              <a:rPr dirty="0"/>
              <a:t> </a:t>
            </a:r>
            <a:r>
              <a:rPr dirty="0" err="1"/>
              <a:t>или</a:t>
            </a:r>
            <a:r>
              <a:rPr dirty="0"/>
              <a:t> </a:t>
            </a:r>
            <a:r>
              <a:rPr dirty="0" err="1"/>
              <a:t>закону</a:t>
            </a:r>
            <a:r>
              <a:rPr dirty="0"/>
              <a:t> (</a:t>
            </a:r>
            <a:r>
              <a:rPr dirty="0">
                <a:solidFill>
                  <a:srgbClr val="C00000"/>
                </a:solidFill>
              </a:rPr>
              <a:t>РЕАЛЬНОСТЬ</a:t>
            </a:r>
            <a:r>
              <a:rPr dirty="0"/>
              <a:t>)</a:t>
            </a:r>
          </a:p>
        </p:txBody>
      </p:sp>
      <p:sp>
        <p:nvSpPr>
          <p:cNvPr id="442" name="Rectangle 1"/>
          <p:cNvSpPr txBox="1"/>
          <p:nvPr/>
        </p:nvSpPr>
        <p:spPr>
          <a:xfrm>
            <a:off x="459660" y="1038240"/>
            <a:ext cx="7313594" cy="701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ts val="1900"/>
              </a:lnSpc>
            </a:pPr>
            <a:r>
              <a:rPr dirty="0" err="1"/>
              <a:t>Для</a:t>
            </a:r>
            <a:r>
              <a:rPr dirty="0"/>
              <a:t> </a:t>
            </a:r>
            <a:r>
              <a:rPr dirty="0" err="1"/>
              <a:t>учета</a:t>
            </a:r>
            <a:r>
              <a:rPr dirty="0"/>
              <a:t> </a:t>
            </a:r>
            <a:r>
              <a:rPr dirty="0" err="1"/>
              <a:t>расходов</a:t>
            </a:r>
            <a:r>
              <a:rPr dirty="0"/>
              <a:t> </a:t>
            </a:r>
            <a:r>
              <a:rPr dirty="0" err="1"/>
              <a:t>или</a:t>
            </a:r>
            <a:r>
              <a:rPr dirty="0"/>
              <a:t> </a:t>
            </a:r>
            <a:r>
              <a:rPr dirty="0" err="1"/>
              <a:t>применения</a:t>
            </a:r>
            <a:r>
              <a:rPr dirty="0"/>
              <a:t> </a:t>
            </a:r>
            <a:r>
              <a:rPr dirty="0" err="1"/>
              <a:t>вычетов</a:t>
            </a:r>
            <a:r>
              <a:rPr dirty="0"/>
              <a:t> </a:t>
            </a:r>
            <a:r>
              <a:rPr dirty="0" err="1"/>
              <a:t>важно</a:t>
            </a:r>
            <a:r>
              <a:rPr dirty="0"/>
              <a:t> </a:t>
            </a:r>
            <a:r>
              <a:rPr dirty="0" err="1"/>
              <a:t>соблюдать</a:t>
            </a:r>
            <a:r>
              <a:rPr dirty="0"/>
              <a:t> </a:t>
            </a:r>
            <a:br>
              <a:rPr dirty="0"/>
            </a:br>
            <a:r>
              <a:rPr b="1" dirty="0" err="1"/>
              <a:t>следующие</a:t>
            </a:r>
            <a:r>
              <a:rPr b="1" dirty="0"/>
              <a:t> </a:t>
            </a:r>
            <a:r>
              <a:rPr b="1" dirty="0" err="1"/>
              <a:t>условия</a:t>
            </a:r>
            <a:r>
              <a:rPr dirty="0"/>
              <a:t>:</a:t>
            </a:r>
            <a:endParaRPr b="1" dirty="0"/>
          </a:p>
          <a:p>
            <a:pPr>
              <a:lnSpc>
                <a:spcPts val="700"/>
              </a:lnSpc>
              <a:defRPr sz="2100" b="1"/>
            </a:pPr>
            <a:r>
              <a:rPr dirty="0"/>
              <a:t> </a:t>
            </a:r>
          </a:p>
        </p:txBody>
      </p:sp>
    </p:spTree>
    <p:extLst>
      <p:ext uri="{BB962C8B-B14F-4D97-AF65-F5344CB8AC3E}">
        <p14:creationId xmlns:p14="http://schemas.microsoft.com/office/powerpoint/2010/main" val="19428743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0"/>
            <a:ext cx="6059016" cy="951570"/>
          </a:xfrm>
        </p:spPr>
        <p:txBody>
          <a:bodyPr>
            <a:normAutofit/>
          </a:bodyPr>
          <a:lstStyle/>
          <a:p>
            <a:r>
              <a:rPr lang="ru-RU" sz="2000" b="1" dirty="0" smtClean="0">
                <a:solidFill>
                  <a:schemeClr val="bg1"/>
                </a:solidFill>
              </a:rPr>
              <a:t>ТОП-3 налоговых рисков компаний</a:t>
            </a:r>
            <a:endParaRPr lang="ru-RU" sz="2000" b="1" dirty="0">
              <a:solidFill>
                <a:schemeClr val="bg1"/>
              </a:solidFill>
            </a:endParaRPr>
          </a:p>
        </p:txBody>
      </p:sp>
      <p:sp>
        <p:nvSpPr>
          <p:cNvPr id="3" name="Прямоугольник 2"/>
          <p:cNvSpPr/>
          <p:nvPr/>
        </p:nvSpPr>
        <p:spPr>
          <a:xfrm>
            <a:off x="1907704" y="1707654"/>
            <a:ext cx="5544616" cy="1200329"/>
          </a:xfrm>
          <a:prstGeom prst="rect">
            <a:avLst/>
          </a:prstGeom>
        </p:spPr>
        <p:txBody>
          <a:bodyPr wrap="square">
            <a:spAutoFit/>
          </a:bodyPr>
          <a:lstStyle/>
          <a:p>
            <a:r>
              <a:rPr lang="ru-RU" sz="2400" b="1" dirty="0" smtClean="0">
                <a:solidFill>
                  <a:srgbClr val="C00000"/>
                </a:solidFill>
              </a:rPr>
              <a:t>1.</a:t>
            </a:r>
            <a:r>
              <a:rPr lang="ru-RU" sz="2400" b="1" dirty="0" smtClean="0"/>
              <a:t> Умышленная </a:t>
            </a:r>
            <a:r>
              <a:rPr lang="ru-RU" sz="2400" b="1" dirty="0"/>
              <a:t>неуплата </a:t>
            </a:r>
            <a:r>
              <a:rPr lang="ru-RU" sz="2400" b="1" dirty="0" smtClean="0"/>
              <a:t>налогов </a:t>
            </a:r>
          </a:p>
          <a:p>
            <a:r>
              <a:rPr lang="ru-RU" sz="2400" b="1" dirty="0" smtClean="0">
                <a:solidFill>
                  <a:srgbClr val="C00000"/>
                </a:solidFill>
              </a:rPr>
              <a:t>2.</a:t>
            </a:r>
            <a:r>
              <a:rPr lang="ru-RU" sz="2400" b="1" dirty="0" smtClean="0"/>
              <a:t> </a:t>
            </a:r>
            <a:r>
              <a:rPr lang="ru-RU" sz="2400" b="1" dirty="0"/>
              <a:t>Сторона </a:t>
            </a:r>
            <a:r>
              <a:rPr lang="ru-RU" sz="2400" b="1" dirty="0" smtClean="0"/>
              <a:t>договора</a:t>
            </a:r>
          </a:p>
          <a:p>
            <a:r>
              <a:rPr lang="ru-RU" sz="2400" b="1" dirty="0" smtClean="0">
                <a:solidFill>
                  <a:srgbClr val="C00000"/>
                </a:solidFill>
              </a:rPr>
              <a:t>3. </a:t>
            </a:r>
            <a:r>
              <a:rPr lang="ru-RU" sz="2400" b="1" dirty="0"/>
              <a:t>Деловая цель </a:t>
            </a:r>
            <a:r>
              <a:rPr lang="ru-RU" sz="2400" b="1" dirty="0" smtClean="0"/>
              <a:t>сделок</a:t>
            </a:r>
            <a:endParaRPr lang="ru-RU" sz="2400" b="1" dirty="0"/>
          </a:p>
        </p:txBody>
      </p:sp>
      <p:pic>
        <p:nvPicPr>
          <p:cNvPr id="4" name="Picture 2" descr="https://pracownieorange.pl/uploads/messages/7ba5e9553729ccbbfe32a0b1c86bdb99f37d8eaf.jpeg"/>
          <p:cNvPicPr>
            <a:picLocks noChangeAspect="1" noChangeArrowheads="1"/>
          </p:cNvPicPr>
          <p:nvPr/>
        </p:nvPicPr>
        <p:blipFill>
          <a:blip r:embed="rId2" cstate="print"/>
          <a:srcRect/>
          <a:stretch>
            <a:fillRect/>
          </a:stretch>
        </p:blipFill>
        <p:spPr bwMode="auto">
          <a:xfrm>
            <a:off x="7893678" y="3507854"/>
            <a:ext cx="1005931" cy="1005931"/>
          </a:xfrm>
          <a:prstGeom prst="rect">
            <a:avLst/>
          </a:prstGeom>
          <a:noFill/>
        </p:spPr>
      </p:pic>
    </p:spTree>
    <p:extLst>
      <p:ext uri="{BB962C8B-B14F-4D97-AF65-F5344CB8AC3E}">
        <p14:creationId xmlns:p14="http://schemas.microsoft.com/office/powerpoint/2010/main" val="56035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755" y="1707654"/>
            <a:ext cx="8136904" cy="2031325"/>
          </a:xfrm>
          <a:prstGeom prst="rect">
            <a:avLst/>
          </a:prstGeom>
        </p:spPr>
        <p:txBody>
          <a:bodyPr wrap="square">
            <a:spAutoFit/>
          </a:bodyPr>
          <a:lstStyle/>
          <a:p>
            <a:pPr algn="just"/>
            <a:r>
              <a:rPr lang="ru-RU" b="1" dirty="0" smtClean="0"/>
              <a:t>Умышленные действия </a:t>
            </a:r>
            <a:r>
              <a:rPr lang="ru-RU" b="1" dirty="0"/>
              <a:t>самого налогоплательщика</a:t>
            </a:r>
            <a:r>
              <a:rPr lang="ru-RU" dirty="0"/>
              <a:t>, </a:t>
            </a:r>
            <a:r>
              <a:rPr lang="ru-RU" dirty="0" smtClean="0"/>
              <a:t>выражающиеся </a:t>
            </a:r>
            <a:r>
              <a:rPr lang="ru-RU" dirty="0"/>
              <a:t>в </a:t>
            </a:r>
            <a:r>
              <a:rPr lang="ru-RU" b="1" u="sng" dirty="0"/>
              <a:t>сознательном искажении </a:t>
            </a:r>
            <a:r>
              <a:rPr lang="ru-RU" dirty="0"/>
              <a:t>сведений о фактах хозяйственной жизни (совокупности таких фактов), об объектах налогообложения, подлежащих отражению в налоговом и (или) бухгалтерском учете либо налоговой отчетности налогоплательщика </a:t>
            </a:r>
            <a:r>
              <a:rPr lang="ru-RU" b="1" dirty="0"/>
              <a:t>в целях уменьшения налогоплательщиком налоговой базы и (или) суммы подлежащего уплате налога</a:t>
            </a:r>
          </a:p>
        </p:txBody>
      </p:sp>
      <p:sp>
        <p:nvSpPr>
          <p:cNvPr id="3" name="Прямоугольник 2"/>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       УМЫСЕЛ</a:t>
            </a:r>
            <a:endParaRPr lang="ru-RU" b="1" dirty="0"/>
          </a:p>
        </p:txBody>
      </p:sp>
    </p:spTree>
    <p:extLst>
      <p:ext uri="{BB962C8B-B14F-4D97-AF65-F5344CB8AC3E}">
        <p14:creationId xmlns:p14="http://schemas.microsoft.com/office/powerpoint/2010/main" val="17554794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275606"/>
            <a:ext cx="8352928" cy="2893100"/>
          </a:xfrm>
          <a:prstGeom prst="rect">
            <a:avLst/>
          </a:prstGeom>
        </p:spPr>
        <p:txBody>
          <a:bodyPr wrap="square">
            <a:spAutoFit/>
          </a:bodyPr>
          <a:lstStyle/>
          <a:p>
            <a:pPr algn="just"/>
            <a:r>
              <a:rPr lang="ru-RU" sz="1400" dirty="0"/>
              <a:t>Субъективная сторона налогового правонарушения, ответственность за которое предусмотрена </a:t>
            </a:r>
            <a:r>
              <a:rPr lang="ru-RU" sz="1400" dirty="0" smtClean="0"/>
              <a:t>ст. </a:t>
            </a:r>
            <a:r>
              <a:rPr lang="ru-RU" sz="1400" dirty="0"/>
              <a:t>122 НК РФ, может выражаться как </a:t>
            </a:r>
            <a:r>
              <a:rPr lang="ru-RU" sz="1400" b="1" dirty="0"/>
              <a:t>в форме неосторожности </a:t>
            </a:r>
            <a:r>
              <a:rPr lang="ru-RU" sz="1400" dirty="0"/>
              <a:t>(пункт 1 статьи 122 НК РФ), так и </a:t>
            </a:r>
            <a:r>
              <a:rPr lang="ru-RU" sz="1400" b="1" dirty="0"/>
              <a:t>в форме умысла </a:t>
            </a:r>
            <a:r>
              <a:rPr lang="ru-RU" sz="1400" dirty="0"/>
              <a:t>(</a:t>
            </a:r>
            <a:r>
              <a:rPr lang="ru-RU" sz="1400" b="1" dirty="0">
                <a:solidFill>
                  <a:srgbClr val="C00000"/>
                </a:solidFill>
              </a:rPr>
              <a:t>пункт 3 статьи 122 НК РФ</a:t>
            </a:r>
            <a:r>
              <a:rPr lang="ru-RU" sz="1400" dirty="0"/>
              <a:t>). </a:t>
            </a:r>
            <a:endParaRPr lang="ru-RU" sz="1400" dirty="0" smtClean="0"/>
          </a:p>
          <a:p>
            <a:pPr algn="just"/>
            <a:endParaRPr lang="ru-RU" sz="1400" dirty="0"/>
          </a:p>
          <a:p>
            <a:pPr algn="just"/>
            <a:r>
              <a:rPr lang="ru-RU" sz="1400" dirty="0" smtClean="0"/>
              <a:t>П. </a:t>
            </a:r>
            <a:r>
              <a:rPr lang="ru-RU" sz="1400" dirty="0"/>
              <a:t>3 </a:t>
            </a:r>
            <a:r>
              <a:rPr lang="ru-RU" sz="1400" dirty="0" smtClean="0"/>
              <a:t>ст. </a:t>
            </a:r>
            <a:r>
              <a:rPr lang="ru-RU" sz="1400" dirty="0"/>
              <a:t>110 НК РФ налоговое правонарушение признается совершенным по неосторожности, если лицо, его совершившее, не осознавало противоправного характера своих действий (бездействия) либо вредного характера последствий, возникших вследствие этих действий (бездействия), хотя должно было и могло это осознавать. </a:t>
            </a:r>
            <a:endParaRPr lang="ru-RU" sz="1400" dirty="0" smtClean="0"/>
          </a:p>
          <a:p>
            <a:pPr algn="just"/>
            <a:endParaRPr lang="ru-RU" sz="1400" dirty="0" smtClean="0"/>
          </a:p>
          <a:p>
            <a:pPr algn="just"/>
            <a:r>
              <a:rPr lang="ru-RU" sz="1400" b="1" dirty="0" smtClean="0">
                <a:solidFill>
                  <a:srgbClr val="C00000"/>
                </a:solidFill>
              </a:rPr>
              <a:t>П. </a:t>
            </a:r>
            <a:r>
              <a:rPr lang="ru-RU" sz="1400" b="1" dirty="0">
                <a:solidFill>
                  <a:srgbClr val="C00000"/>
                </a:solidFill>
              </a:rPr>
              <a:t>2 </a:t>
            </a:r>
            <a:r>
              <a:rPr lang="ru-RU" sz="1400" b="1" dirty="0" smtClean="0">
                <a:solidFill>
                  <a:srgbClr val="C00000"/>
                </a:solidFill>
              </a:rPr>
              <a:t>ст. </a:t>
            </a:r>
            <a:r>
              <a:rPr lang="ru-RU" sz="1400" b="1" dirty="0">
                <a:solidFill>
                  <a:srgbClr val="C00000"/>
                </a:solidFill>
              </a:rPr>
              <a:t>110 НК РФ </a:t>
            </a:r>
            <a:r>
              <a:rPr lang="ru-RU" sz="1400" b="1" dirty="0"/>
              <a:t>налоговое правонарушение признается совершенным </a:t>
            </a:r>
            <a:r>
              <a:rPr lang="ru-RU" sz="1400" b="1" dirty="0">
                <a:solidFill>
                  <a:srgbClr val="C00000"/>
                </a:solidFill>
              </a:rPr>
              <a:t>умышленно</a:t>
            </a:r>
            <a:r>
              <a:rPr lang="ru-RU" sz="1400" b="1" dirty="0"/>
              <a:t>, если лицо, его совершившее, осознавало противоправный характер своих действий </a:t>
            </a:r>
            <a:r>
              <a:rPr lang="ru-RU" sz="1400" dirty="0"/>
              <a:t>(бездействия), </a:t>
            </a:r>
            <a:r>
              <a:rPr lang="ru-RU" sz="1400" b="1" dirty="0"/>
              <a:t>желало либо сознательно допускало наступление вредных последствий таких действий</a:t>
            </a:r>
            <a:r>
              <a:rPr lang="ru-RU" sz="1400" dirty="0"/>
              <a:t> (бездействия)</a:t>
            </a:r>
          </a:p>
        </p:txBody>
      </p:sp>
      <p:sp>
        <p:nvSpPr>
          <p:cNvPr id="3" name="Прямоугольник 2"/>
          <p:cNvSpPr/>
          <p:nvPr/>
        </p:nvSpPr>
        <p:spPr>
          <a:xfrm>
            <a:off x="0" y="-263"/>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       УМЫСЕЛ</a:t>
            </a:r>
            <a:endParaRPr lang="ru-RU" b="1" dirty="0"/>
          </a:p>
        </p:txBody>
      </p:sp>
    </p:spTree>
    <p:extLst>
      <p:ext uri="{BB962C8B-B14F-4D97-AF65-F5344CB8AC3E}">
        <p14:creationId xmlns:p14="http://schemas.microsoft.com/office/powerpoint/2010/main" val="190595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Shape 198">
            <a:extLst>
              <a:ext uri="{FF2B5EF4-FFF2-40B4-BE49-F238E27FC236}">
                <a16:creationId xmlns:a16="http://schemas.microsoft.com/office/drawing/2014/main" id="{56E9FF0F-8B76-5747-9D0E-DEE806224526}"/>
              </a:ext>
            </a:extLst>
          </p:cNvPr>
          <p:cNvSpPr/>
          <p:nvPr/>
        </p:nvSpPr>
        <p:spPr>
          <a:xfrm>
            <a:off x="194885" y="169967"/>
            <a:ext cx="6753379" cy="51884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algn="l">
              <a:lnSpc>
                <a:spcPct val="70000"/>
              </a:lnSpc>
              <a:defRPr sz="20000" spc="-800">
                <a:solidFill>
                  <a:srgbClr val="536170"/>
                </a:solidFill>
                <a:latin typeface="Kontrapunkt Bob Bold"/>
                <a:ea typeface="Kontrapunkt Bob Bold"/>
                <a:cs typeface="Kontrapunkt Bob Bold"/>
                <a:sym typeface="Kontrapunkt Bob Bold"/>
              </a:defRPr>
            </a:lvl1pPr>
          </a:lstStyle>
          <a:p>
            <a:pPr>
              <a:lnSpc>
                <a:spcPct val="120000"/>
              </a:lnSpc>
            </a:pPr>
            <a:r>
              <a:rPr lang="ru-RU" sz="1800" b="1" spc="0" dirty="0" smtClean="0">
                <a:solidFill>
                  <a:schemeClr val="bg1"/>
                </a:solidFill>
                <a:latin typeface="Arial" pitchFamily="34" charset="0"/>
                <a:cs typeface="Arial" pitchFamily="34" charset="0"/>
              </a:rPr>
              <a:t>УМЫСЕЛ В НЕУПЛАТЕ НАЛОГОВ</a:t>
            </a:r>
            <a:endParaRPr sz="1800" b="1" spc="0" dirty="0">
              <a:solidFill>
                <a:schemeClr val="bg1"/>
              </a:solidFill>
              <a:latin typeface="Arial" pitchFamily="34" charset="0"/>
              <a:cs typeface="Arial" pitchFamily="34" charset="0"/>
            </a:endParaRPr>
          </a:p>
        </p:txBody>
      </p:sp>
      <p:sp>
        <p:nvSpPr>
          <p:cNvPr id="8" name="Shape 199">
            <a:extLst>
              <a:ext uri="{FF2B5EF4-FFF2-40B4-BE49-F238E27FC236}">
                <a16:creationId xmlns:a16="http://schemas.microsoft.com/office/drawing/2014/main" id="{42B05FE8-B338-1F48-969E-F28DFAB975C8}"/>
              </a:ext>
            </a:extLst>
          </p:cNvPr>
          <p:cNvSpPr/>
          <p:nvPr/>
        </p:nvSpPr>
        <p:spPr>
          <a:xfrm>
            <a:off x="4822963" y="1637451"/>
            <a:ext cx="4055165" cy="500137"/>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numCol="1">
            <a:spAutoFit/>
          </a:bodyPr>
          <a:lstStyle>
            <a:lvl1pPr algn="l" defTabSz="457200">
              <a:lnSpc>
                <a:spcPct val="140000"/>
              </a:lnSpc>
              <a:spcBef>
                <a:spcPts val="3300"/>
              </a:spcBef>
              <a:defRPr sz="2200">
                <a:solidFill>
                  <a:srgbClr val="373737"/>
                </a:solidFill>
                <a:latin typeface="Kontrapunkt Bob Light"/>
                <a:ea typeface="Kontrapunkt Bob Light"/>
                <a:cs typeface="Kontrapunkt Bob Light"/>
                <a:sym typeface="Kontrapunkt Bob Light"/>
              </a:defRPr>
            </a:lvl1pPr>
          </a:lstStyle>
          <a:p>
            <a:pPr>
              <a:lnSpc>
                <a:spcPct val="100000"/>
              </a:lnSpc>
              <a:spcBef>
                <a:spcPts val="0"/>
              </a:spcBef>
            </a:pPr>
            <a:endParaRPr lang="ru-RU" sz="1500" dirty="0">
              <a:solidFill>
                <a:srgbClr val="1E1E1E"/>
              </a:solidFill>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0"/>
              </a:spcBef>
            </a:pPr>
            <a:endParaRPr sz="1500" dirty="0">
              <a:solidFill>
                <a:srgbClr val="1E1E1E"/>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a:extLst/>
          </p:cNvPr>
          <p:cNvSpPr txBox="1"/>
          <p:nvPr/>
        </p:nvSpPr>
        <p:spPr>
          <a:xfrm>
            <a:off x="4785692" y="1256849"/>
            <a:ext cx="4181889" cy="392415"/>
          </a:xfrm>
          <a:prstGeom prst="rect">
            <a:avLst/>
          </a:prstGeom>
          <a:noFill/>
          <a:effectLst>
            <a:glow rad="127000">
              <a:srgbClr val="00B0F0"/>
            </a:glow>
            <a:outerShdw dist="50800" dir="5400000" algn="ctr" rotWithShape="0">
              <a:schemeClr val="bg1"/>
            </a:outerShdw>
          </a:effectLst>
          <a:scene3d>
            <a:camera prst="orthographicFront"/>
            <a:lightRig rig="chilly" dir="t"/>
          </a:scene3d>
          <a:sp3d>
            <a:extrusionClr>
              <a:schemeClr val="tx1"/>
            </a:extrusionClr>
          </a:sp3d>
        </p:spPr>
        <p:txBody>
          <a:bodyPr wrap="square" lIns="68580" tIns="34290" rIns="68580" bIns="34290">
            <a:spAutoFit/>
          </a:bodyPr>
          <a:lstStyle/>
          <a:p>
            <a:pPr eaLnBrk="1" hangingPunct="1">
              <a:defRPr/>
            </a:pPr>
            <a:r>
              <a:rPr lang="ru-RU" sz="2100" b="1" dirty="0">
                <a:solidFill>
                  <a:schemeClr val="accent1">
                    <a:lumMod val="75000"/>
                  </a:schemeClr>
                </a:solidFill>
                <a:cs typeface="Arial" pitchFamily="34" charset="0"/>
              </a:rPr>
              <a:t> </a:t>
            </a:r>
            <a:endParaRPr lang="en-US" sz="1100" dirty="0">
              <a:cs typeface="Arial" pitchFamily="34" charset="0"/>
            </a:endParaRPr>
          </a:p>
        </p:txBody>
      </p:sp>
      <p:sp>
        <p:nvSpPr>
          <p:cNvPr id="11" name="Заголовок 1"/>
          <p:cNvSpPr txBox="1">
            <a:spLocks/>
          </p:cNvSpPr>
          <p:nvPr/>
        </p:nvSpPr>
        <p:spPr>
          <a:xfrm>
            <a:off x="3736758" y="1076431"/>
            <a:ext cx="4957911" cy="310754"/>
          </a:xfrm>
          <a:prstGeom prst="rect">
            <a:avLst/>
          </a:prstGeom>
        </p:spPr>
        <p:txBody>
          <a:bodyPr vert="horz" lIns="68580" tIns="34290" rIns="68580" bIns="34290" rtlCol="0" anchor="t">
            <a:noAutofit/>
          </a:bodyPr>
          <a:lstStyle/>
          <a:p>
            <a:pPr defTabSz="685800" hangingPunct="1">
              <a:lnSpc>
                <a:spcPts val="1800"/>
              </a:lnSpc>
              <a:spcBef>
                <a:spcPct val="0"/>
              </a:spcBef>
              <a:defRPr/>
            </a:pPr>
            <a:endParaRPr lang="ru-RU" b="1" kern="1200" dirty="0">
              <a:solidFill>
                <a:srgbClr val="002060"/>
              </a:solidFill>
              <a:latin typeface="Segoe UI" pitchFamily="34" charset="0"/>
              <a:ea typeface="Segoe UI" pitchFamily="34" charset="0"/>
              <a:cs typeface="Segoe UI" pitchFamily="34" charset="0"/>
            </a:endParaRPr>
          </a:p>
        </p:txBody>
      </p:sp>
      <p:sp>
        <p:nvSpPr>
          <p:cNvPr id="20" name="Прямоугольник 19"/>
          <p:cNvSpPr/>
          <p:nvPr/>
        </p:nvSpPr>
        <p:spPr>
          <a:xfrm>
            <a:off x="323529" y="767806"/>
            <a:ext cx="8718609" cy="684803"/>
          </a:xfrm>
          <a:prstGeom prst="rect">
            <a:avLst/>
          </a:prstGeom>
        </p:spPr>
        <p:txBody>
          <a:bodyPr wrap="square" lIns="68580" tIns="34290" rIns="68580" bIns="34290">
            <a:spAutoFit/>
          </a:bodyPr>
          <a:lstStyle/>
          <a:p>
            <a:pPr>
              <a:defRPr sz="3600" b="1">
                <a:solidFill>
                  <a:srgbClr val="262626"/>
                </a:solidFill>
              </a:defRPr>
            </a:pPr>
            <a:endParaRPr lang="ru-RU" sz="2400" dirty="0" smtClean="0">
              <a:latin typeface="Segoe UI Semilight" pitchFamily="34" charset="0"/>
              <a:cs typeface="Segoe UI Semilight" pitchFamily="34" charset="0"/>
            </a:endParaRPr>
          </a:p>
          <a:p>
            <a:pPr>
              <a:defRPr sz="3600" b="1">
                <a:solidFill>
                  <a:srgbClr val="262626"/>
                </a:solidFill>
              </a:defRPr>
            </a:pPr>
            <a:r>
              <a:rPr lang="ru-RU" sz="1600" dirty="0" smtClean="0">
                <a:solidFill>
                  <a:srgbClr val="C00000"/>
                </a:solidFill>
                <a:latin typeface="Arial Black" pitchFamily="34" charset="0"/>
                <a:cs typeface="Segoe UI Semilight" pitchFamily="34" charset="0"/>
              </a:rPr>
              <a:t>Письмо ФНС России от 13.07.2017 № ЕД-4-2/13650@</a:t>
            </a:r>
            <a:endParaRPr lang="ru-RU" sz="1600" dirty="0">
              <a:solidFill>
                <a:srgbClr val="C00000"/>
              </a:solidFill>
              <a:latin typeface="Arial Black" pitchFamily="34" charset="0"/>
              <a:cs typeface="Segoe UI Semilight" pitchFamily="34" charset="0"/>
            </a:endParaRPr>
          </a:p>
        </p:txBody>
      </p:sp>
      <p:sp>
        <p:nvSpPr>
          <p:cNvPr id="21" name="Rectangle 1"/>
          <p:cNvSpPr txBox="1"/>
          <p:nvPr/>
        </p:nvSpPr>
        <p:spPr>
          <a:xfrm>
            <a:off x="323529" y="1586398"/>
            <a:ext cx="8678494" cy="1797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90" rIns="34289" bIns="34290">
            <a:spAutoFit/>
          </a:bodyPr>
          <a:lstStyle/>
          <a:p>
            <a:pPr>
              <a:defRPr sz="2400"/>
            </a:pPr>
            <a:endParaRPr dirty="0"/>
          </a:p>
          <a:p>
            <a:pPr>
              <a:lnSpc>
                <a:spcPts val="525"/>
              </a:lnSpc>
              <a:defRPr sz="2400"/>
            </a:pPr>
            <a:endParaRPr dirty="0"/>
          </a:p>
          <a:p>
            <a:pPr marL="257175" indent="-257175" algn="just">
              <a:buSzPct val="100000"/>
              <a:buAutoNum type="arabicPeriod"/>
              <a:defRPr sz="2400" b="1"/>
            </a:pPr>
            <a:r>
              <a:rPr sz="1600" dirty="0" err="1">
                <a:latin typeface="Arial Black" pitchFamily="34" charset="0"/>
                <a:cs typeface="Segoe UI Semilight" pitchFamily="34" charset="0"/>
              </a:rPr>
              <a:t>Увеличение</a:t>
            </a:r>
            <a:r>
              <a:rPr sz="1600" dirty="0">
                <a:latin typeface="Arial Black" pitchFamily="34" charset="0"/>
                <a:cs typeface="Segoe UI Semilight" pitchFamily="34" charset="0"/>
              </a:rPr>
              <a:t> </a:t>
            </a:r>
            <a:r>
              <a:rPr sz="1600" dirty="0" err="1">
                <a:latin typeface="Arial Black" pitchFamily="34" charset="0"/>
                <a:cs typeface="Segoe UI Semilight" pitchFamily="34" charset="0"/>
              </a:rPr>
              <a:t>штрафа</a:t>
            </a:r>
            <a:r>
              <a:rPr sz="1600" dirty="0">
                <a:latin typeface="Arial Black" pitchFamily="34" charset="0"/>
                <a:cs typeface="Segoe UI Semilight" pitchFamily="34" charset="0"/>
              </a:rPr>
              <a:t> </a:t>
            </a:r>
            <a:endParaRPr lang="ru-RU" sz="1600" dirty="0" smtClean="0">
              <a:latin typeface="Arial Black" pitchFamily="34" charset="0"/>
              <a:cs typeface="Segoe UI Semilight" pitchFamily="34" charset="0"/>
            </a:endParaRPr>
          </a:p>
          <a:p>
            <a:pPr marL="257175" indent="-257175" algn="just">
              <a:buSzPct val="100000"/>
              <a:defRPr sz="2400" b="1"/>
            </a:pPr>
            <a:r>
              <a:rPr lang="ru-RU" sz="1600" dirty="0" smtClean="0">
                <a:latin typeface="Arial Black" pitchFamily="34" charset="0"/>
                <a:cs typeface="Segoe UI Semilight" pitchFamily="34" charset="0"/>
              </a:rPr>
              <a:t>    </a:t>
            </a:r>
            <a:r>
              <a:rPr sz="1600" dirty="0" smtClean="0">
                <a:latin typeface="Arial Black" pitchFamily="34" charset="0"/>
                <a:cs typeface="Segoe UI Semilight" pitchFamily="34" charset="0"/>
              </a:rPr>
              <a:t>(</a:t>
            </a:r>
            <a:r>
              <a:rPr sz="1600" dirty="0">
                <a:latin typeface="Arial Black" pitchFamily="34" charset="0"/>
                <a:cs typeface="Segoe UI Semilight" pitchFamily="34" charset="0"/>
              </a:rPr>
              <a:t>с 20% </a:t>
            </a:r>
            <a:r>
              <a:rPr sz="1600" dirty="0" err="1">
                <a:latin typeface="Arial Black" pitchFamily="34" charset="0"/>
                <a:cs typeface="Segoe UI Semilight" pitchFamily="34" charset="0"/>
              </a:rPr>
              <a:t>до</a:t>
            </a:r>
            <a:r>
              <a:rPr sz="1600" dirty="0">
                <a:latin typeface="Arial Black" pitchFamily="34" charset="0"/>
                <a:cs typeface="Segoe UI Semilight" pitchFamily="34" charset="0"/>
              </a:rPr>
              <a:t> 40% </a:t>
            </a:r>
            <a:r>
              <a:rPr sz="1600" dirty="0" err="1">
                <a:latin typeface="Arial Black" pitchFamily="34" charset="0"/>
                <a:cs typeface="Segoe UI Semilight" pitchFamily="34" charset="0"/>
              </a:rPr>
              <a:t>от</a:t>
            </a:r>
            <a:r>
              <a:rPr sz="1600" dirty="0">
                <a:latin typeface="Arial Black" pitchFamily="34" charset="0"/>
                <a:cs typeface="Segoe UI Semilight" pitchFamily="34" charset="0"/>
              </a:rPr>
              <a:t> </a:t>
            </a:r>
            <a:r>
              <a:rPr sz="1600" dirty="0" err="1">
                <a:latin typeface="Arial Black" pitchFamily="34" charset="0"/>
                <a:cs typeface="Segoe UI Semilight" pitchFamily="34" charset="0"/>
              </a:rPr>
              <a:t>неуплаченной</a:t>
            </a:r>
            <a:r>
              <a:rPr sz="1600" dirty="0">
                <a:latin typeface="Arial Black" pitchFamily="34" charset="0"/>
                <a:cs typeface="Segoe UI Semilight" pitchFamily="34" charset="0"/>
              </a:rPr>
              <a:t> </a:t>
            </a:r>
            <a:r>
              <a:rPr sz="1600" dirty="0" err="1">
                <a:latin typeface="Arial Black" pitchFamily="34" charset="0"/>
                <a:cs typeface="Segoe UI Semilight" pitchFamily="34" charset="0"/>
              </a:rPr>
              <a:t>суммы</a:t>
            </a:r>
            <a:r>
              <a:rPr sz="1600" dirty="0">
                <a:latin typeface="Arial Black" pitchFamily="34" charset="0"/>
                <a:cs typeface="Segoe UI Semilight" pitchFamily="34" charset="0"/>
              </a:rPr>
              <a:t> </a:t>
            </a:r>
            <a:r>
              <a:rPr sz="1600" dirty="0" err="1">
                <a:latin typeface="Arial Black" pitchFamily="34" charset="0"/>
                <a:cs typeface="Segoe UI Semilight" pitchFamily="34" charset="0"/>
              </a:rPr>
              <a:t>налога</a:t>
            </a:r>
            <a:r>
              <a:rPr sz="1600" dirty="0" smtClean="0">
                <a:latin typeface="Arial Black" pitchFamily="34" charset="0"/>
                <a:cs typeface="Segoe UI Semilight" pitchFamily="34" charset="0"/>
              </a:rPr>
              <a:t>)</a:t>
            </a:r>
            <a:endParaRPr lang="ru-RU" sz="1600" dirty="0" smtClean="0">
              <a:latin typeface="Arial Black" pitchFamily="34" charset="0"/>
              <a:cs typeface="Segoe UI Semilight" pitchFamily="34" charset="0"/>
            </a:endParaRPr>
          </a:p>
          <a:p>
            <a:pPr marL="257175" indent="-257175" algn="just">
              <a:buSzPct val="100000"/>
              <a:defRPr sz="2400" b="1"/>
            </a:pPr>
            <a:endParaRPr sz="1600" dirty="0">
              <a:latin typeface="Arial Black" pitchFamily="34" charset="0"/>
              <a:cs typeface="Segoe UI Semilight" pitchFamily="34" charset="0"/>
            </a:endParaRPr>
          </a:p>
          <a:p>
            <a:pPr marL="257175" indent="-257175" algn="just">
              <a:lnSpc>
                <a:spcPts val="525"/>
              </a:lnSpc>
              <a:buSzPct val="100000"/>
              <a:buAutoNum type="arabicPeriod"/>
              <a:defRPr sz="2400"/>
            </a:pPr>
            <a:endParaRPr sz="1600" dirty="0">
              <a:latin typeface="Arial Black" pitchFamily="34" charset="0"/>
              <a:cs typeface="Segoe UI Semilight" pitchFamily="34" charset="0"/>
            </a:endParaRPr>
          </a:p>
          <a:p>
            <a:pPr marL="257175" indent="-257175" algn="just">
              <a:buSzPct val="100000"/>
              <a:buAutoNum type="arabicPeriod" startAt="2"/>
              <a:defRPr sz="2400" b="1"/>
            </a:pPr>
            <a:r>
              <a:rPr sz="1600" dirty="0" err="1">
                <a:latin typeface="Arial Black" pitchFamily="34" charset="0"/>
                <a:cs typeface="Segoe UI Semilight" pitchFamily="34" charset="0"/>
              </a:rPr>
              <a:t>Улучшение</a:t>
            </a:r>
            <a:r>
              <a:rPr sz="1600" dirty="0">
                <a:latin typeface="Arial Black" pitchFamily="34" charset="0"/>
                <a:cs typeface="Segoe UI Semilight" pitchFamily="34" charset="0"/>
              </a:rPr>
              <a:t> </a:t>
            </a:r>
            <a:r>
              <a:rPr sz="1600" dirty="0" err="1">
                <a:latin typeface="Arial Black" pitchFamily="34" charset="0"/>
                <a:cs typeface="Segoe UI Semilight" pitchFamily="34" charset="0"/>
              </a:rPr>
              <a:t>уголовно-правовой</a:t>
            </a:r>
            <a:r>
              <a:rPr sz="1600" dirty="0">
                <a:latin typeface="Arial Black" pitchFamily="34" charset="0"/>
                <a:cs typeface="Segoe UI Semilight" pitchFamily="34" charset="0"/>
              </a:rPr>
              <a:t> </a:t>
            </a:r>
            <a:r>
              <a:rPr sz="1600" dirty="0" err="1">
                <a:latin typeface="Arial Black" pitchFamily="34" charset="0"/>
                <a:cs typeface="Segoe UI Semilight" pitchFamily="34" charset="0"/>
              </a:rPr>
              <a:t>перспективы</a:t>
            </a:r>
            <a:r>
              <a:rPr sz="1600" dirty="0">
                <a:latin typeface="Arial Black" pitchFamily="34" charset="0"/>
                <a:cs typeface="Segoe UI Semilight" pitchFamily="34" charset="0"/>
              </a:rPr>
              <a:t> </a:t>
            </a:r>
            <a:r>
              <a:rPr sz="1600" b="1" dirty="0" err="1">
                <a:latin typeface="Arial Black" pitchFamily="34" charset="0"/>
                <a:cs typeface="Segoe UI Semilight" pitchFamily="34" charset="0"/>
              </a:rPr>
              <a:t>материалов</a:t>
            </a:r>
            <a:r>
              <a:rPr sz="1600" b="1" dirty="0">
                <a:latin typeface="Arial Black" pitchFamily="34" charset="0"/>
                <a:cs typeface="Segoe UI Semilight" pitchFamily="34" charset="0"/>
              </a:rPr>
              <a:t>, </a:t>
            </a:r>
            <a:r>
              <a:rPr sz="1600" b="1" dirty="0" err="1" smtClean="0">
                <a:latin typeface="Arial Black" pitchFamily="34" charset="0"/>
                <a:cs typeface="Segoe UI Semilight" pitchFamily="34" charset="0"/>
              </a:rPr>
              <a:t>которые</a:t>
            </a:r>
            <a:r>
              <a:rPr sz="1600" b="1" dirty="0" smtClean="0">
                <a:latin typeface="Arial Black" pitchFamily="34" charset="0"/>
                <a:cs typeface="Segoe UI Semilight" pitchFamily="34" charset="0"/>
              </a:rPr>
              <a:t> </a:t>
            </a:r>
            <a:r>
              <a:rPr sz="1600" b="1" dirty="0" err="1">
                <a:latin typeface="Arial Black" pitchFamily="34" charset="0"/>
                <a:cs typeface="Segoe UI Semilight" pitchFamily="34" charset="0"/>
              </a:rPr>
              <a:t>направляются</a:t>
            </a:r>
            <a:r>
              <a:rPr sz="1600" b="1" dirty="0">
                <a:latin typeface="Arial Black" pitchFamily="34" charset="0"/>
                <a:cs typeface="Segoe UI Semilight" pitchFamily="34" charset="0"/>
              </a:rPr>
              <a:t> в </a:t>
            </a:r>
            <a:r>
              <a:rPr sz="1600" b="1" dirty="0" err="1">
                <a:latin typeface="Arial Black" pitchFamily="34" charset="0"/>
                <a:cs typeface="Segoe UI Semilight" pitchFamily="34" charset="0"/>
              </a:rPr>
              <a:t>следственные</a:t>
            </a:r>
            <a:r>
              <a:rPr sz="1600" b="1" dirty="0">
                <a:latin typeface="Arial Black" pitchFamily="34" charset="0"/>
                <a:cs typeface="Segoe UI Semilight" pitchFamily="34" charset="0"/>
              </a:rPr>
              <a:t> </a:t>
            </a:r>
            <a:r>
              <a:rPr sz="1600" b="1" dirty="0" err="1" smtClean="0">
                <a:latin typeface="Arial Black" pitchFamily="34" charset="0"/>
                <a:cs typeface="Segoe UI Semilight" pitchFamily="34" charset="0"/>
              </a:rPr>
              <a:t>органы</a:t>
            </a:r>
            <a:endParaRPr sz="1600" b="1" dirty="0">
              <a:latin typeface="Arial Black" pitchFamily="34" charset="0"/>
              <a:cs typeface="Segoe UI Semilight" pitchFamily="34" charset="0"/>
            </a:endParaRPr>
          </a:p>
        </p:txBody>
      </p:sp>
    </p:spTree>
    <p:extLst>
      <p:ext uri="{BB962C8B-B14F-4D97-AF65-F5344CB8AC3E}">
        <p14:creationId xmlns:p14="http://schemas.microsoft.com/office/powerpoint/2010/main" val="15417957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51521" y="1244189"/>
            <a:ext cx="8627484" cy="52937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smtClean="0">
                <a:ln>
                  <a:noFill/>
                </a:ln>
                <a:solidFill>
                  <a:srgbClr val="C00000"/>
                </a:solidFill>
                <a:effectLst/>
                <a:uFillTx/>
                <a:latin typeface="Arial"/>
                <a:ea typeface="Arial"/>
                <a:cs typeface="Arial"/>
                <a:sym typeface="Arial"/>
              </a:rPr>
              <a:t>Фиктивный документооборот-умысел</a:t>
            </a:r>
          </a:p>
          <a:p>
            <a:pPr marL="0" marR="0" indent="0" algn="l" defTabSz="914400" rtl="0" fontAlgn="auto" latinLnBrk="0" hangingPunct="0">
              <a:lnSpc>
                <a:spcPct val="100000"/>
              </a:lnSpc>
              <a:spcBef>
                <a:spcPts val="0"/>
              </a:spcBef>
              <a:spcAft>
                <a:spcPts val="0"/>
              </a:spcAft>
              <a:buClrTx/>
              <a:buSzTx/>
              <a:buFontTx/>
              <a:buNone/>
              <a:tabLst/>
            </a:pPr>
            <a:r>
              <a:rPr lang="ru-RU" dirty="0" smtClean="0"/>
              <a:t>Штраф по ч. 3 ст. 122 НК РФ - </a:t>
            </a:r>
            <a:r>
              <a:rPr lang="ru-RU" b="1" dirty="0" smtClean="0"/>
              <a:t>40 %</a:t>
            </a:r>
          </a:p>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smtClean="0">
              <a:ln>
                <a:noFill/>
              </a:ln>
              <a:solidFill>
                <a:srgbClr val="000000"/>
              </a:solidFill>
              <a:effectLst/>
              <a:uFillTx/>
              <a:latin typeface="Arial"/>
              <a:ea typeface="Arial"/>
              <a:cs typeface="Arial"/>
              <a:sym typeface="Arial"/>
            </a:endParaRPr>
          </a:p>
          <a:p>
            <a:pPr marL="0" marR="0" indent="0" algn="just" defTabSz="914400" rtl="0" fontAlgn="auto" latinLnBrk="0" hangingPunct="0">
              <a:lnSpc>
                <a:spcPct val="100000"/>
              </a:lnSpc>
              <a:spcBef>
                <a:spcPts val="0"/>
              </a:spcBef>
              <a:spcAft>
                <a:spcPts val="0"/>
              </a:spcAft>
              <a:buClrTx/>
              <a:buSzTx/>
              <a:buFontTx/>
              <a:buNone/>
              <a:tabLst/>
            </a:pPr>
            <a:r>
              <a:rPr lang="ru-RU" dirty="0" smtClean="0">
                <a:solidFill>
                  <a:srgbClr val="C00000"/>
                </a:solidFill>
                <a:latin typeface="Times New Roman"/>
                <a:cs typeface="Times New Roman"/>
              </a:rPr>
              <a:t>► </a:t>
            </a:r>
            <a:r>
              <a:rPr lang="ru-RU" b="1" dirty="0" smtClean="0"/>
              <a:t>Постановление АС Западно-Сибирского округа от 17.01.2019 года </a:t>
            </a:r>
          </a:p>
          <a:p>
            <a:pPr marL="0" marR="0" indent="0" algn="just" defTabSz="914400" rtl="0" fontAlgn="auto" latinLnBrk="0" hangingPunct="0">
              <a:lnSpc>
                <a:spcPct val="100000"/>
              </a:lnSpc>
              <a:spcBef>
                <a:spcPts val="0"/>
              </a:spcBef>
              <a:spcAft>
                <a:spcPts val="0"/>
              </a:spcAft>
              <a:buClrTx/>
              <a:buSzTx/>
              <a:buFontTx/>
              <a:buNone/>
              <a:tabLst/>
            </a:pPr>
            <a:r>
              <a:rPr lang="ru-RU" b="1" dirty="0" smtClean="0"/>
              <a:t>№ Ф04-6283/2018</a:t>
            </a:r>
          </a:p>
          <a:p>
            <a:pPr marL="0" marR="0" indent="0" algn="just" defTabSz="914400" rtl="0" fontAlgn="auto" latinLnBrk="0" hangingPunct="0">
              <a:lnSpc>
                <a:spcPct val="100000"/>
              </a:lnSpc>
              <a:spcBef>
                <a:spcPts val="0"/>
              </a:spcBef>
              <a:spcAft>
                <a:spcPts val="0"/>
              </a:spcAft>
              <a:buClrTx/>
              <a:buSzTx/>
              <a:buFontTx/>
              <a:buNone/>
              <a:tabLst/>
            </a:pPr>
            <a:r>
              <a:rPr lang="ru-RU" b="1" dirty="0" smtClean="0"/>
              <a:t>___________________________________________________________________</a:t>
            </a:r>
            <a:endParaRPr lang="ru-RU" b="1" dirty="0"/>
          </a:p>
          <a:p>
            <a:pPr marL="0" marR="0" indent="0" algn="just" defTabSz="914400" rtl="0" fontAlgn="auto" latinLnBrk="0" hangingPunct="0">
              <a:lnSpc>
                <a:spcPct val="100000"/>
              </a:lnSpc>
              <a:spcBef>
                <a:spcPts val="0"/>
              </a:spcBef>
              <a:spcAft>
                <a:spcPts val="0"/>
              </a:spcAft>
              <a:buClrTx/>
              <a:buSzTx/>
              <a:buFontTx/>
              <a:buNone/>
              <a:tabLst/>
            </a:pPr>
            <a:r>
              <a:rPr lang="ru-RU" b="1" dirty="0" smtClean="0">
                <a:solidFill>
                  <a:srgbClr val="C00000"/>
                </a:solidFill>
              </a:rPr>
              <a:t>Фиктивное дробление - умысел</a:t>
            </a:r>
          </a:p>
          <a:p>
            <a:pPr algn="just"/>
            <a:r>
              <a:rPr lang="ru-RU" dirty="0"/>
              <a:t>Штраф по ч. 3 ст. 122 НК РФ - </a:t>
            </a:r>
            <a:r>
              <a:rPr lang="ru-RU" b="1" dirty="0"/>
              <a:t>40 %</a:t>
            </a:r>
          </a:p>
          <a:p>
            <a:pPr marL="0" marR="0" indent="0" algn="just" defTabSz="914400" rtl="0" fontAlgn="auto" latinLnBrk="0" hangingPunct="0">
              <a:lnSpc>
                <a:spcPct val="100000"/>
              </a:lnSpc>
              <a:spcBef>
                <a:spcPts val="0"/>
              </a:spcBef>
              <a:spcAft>
                <a:spcPts val="0"/>
              </a:spcAft>
              <a:buClrTx/>
              <a:buSzTx/>
              <a:buFontTx/>
              <a:buNone/>
              <a:tabLst/>
            </a:pPr>
            <a:endParaRPr lang="ru-RU" b="1" dirty="0" smtClean="0">
              <a:solidFill>
                <a:srgbClr val="C00000"/>
              </a:solidFill>
            </a:endParaRPr>
          </a:p>
          <a:p>
            <a:pPr algn="just"/>
            <a:r>
              <a:rPr lang="ru-RU" dirty="0">
                <a:solidFill>
                  <a:srgbClr val="C00000"/>
                </a:solidFill>
                <a:latin typeface="Times New Roman"/>
                <a:cs typeface="Times New Roman"/>
              </a:rPr>
              <a:t>► </a:t>
            </a:r>
            <a:r>
              <a:rPr lang="ru-RU" b="1" dirty="0" smtClean="0">
                <a:solidFill>
                  <a:schemeClr val="tx1"/>
                </a:solidFill>
                <a:latin typeface="Arial" pitchFamily="34" charset="0"/>
                <a:ea typeface="Arial Unicode MS" pitchFamily="34" charset="-128"/>
                <a:cs typeface="Arial" pitchFamily="34" charset="0"/>
              </a:rPr>
              <a:t>Решение </a:t>
            </a:r>
            <a:r>
              <a:rPr lang="ru-RU" b="1" dirty="0">
                <a:solidFill>
                  <a:schemeClr val="tx1"/>
                </a:solidFill>
                <a:latin typeface="Arial" pitchFamily="34" charset="0"/>
                <a:ea typeface="Arial Unicode MS" pitchFamily="34" charset="-128"/>
                <a:cs typeface="Arial" pitchFamily="34" charset="0"/>
              </a:rPr>
              <a:t>АС Кемеровской области от 05.11.2019 года № А27-27262/2017</a:t>
            </a:r>
          </a:p>
          <a:p>
            <a:pPr algn="just"/>
            <a:r>
              <a:rPr lang="ru-RU" dirty="0"/>
              <a:t>(торговая сеть «Снегири»)</a:t>
            </a:r>
          </a:p>
          <a:p>
            <a:pPr algn="just"/>
            <a:r>
              <a:rPr lang="ru-RU" sz="1200" i="1" dirty="0" smtClean="0"/>
              <a:t>«Умышленно </a:t>
            </a:r>
            <a:r>
              <a:rPr lang="ru-RU" sz="1200" i="1" dirty="0"/>
              <a:t>создана схема снижения налоговых обязательств в результате искусственного дробления бизнеса, </a:t>
            </a:r>
            <a:r>
              <a:rPr lang="ru-RU" sz="1200" i="1" dirty="0" smtClean="0"/>
              <a:t>учредитель </a:t>
            </a:r>
            <a:r>
              <a:rPr lang="ru-RU" sz="1200" i="1" dirty="0"/>
              <a:t>и руководитель </a:t>
            </a:r>
            <a:r>
              <a:rPr lang="ru-RU" sz="1200" i="1" dirty="0" smtClean="0"/>
              <a:t>общества </a:t>
            </a:r>
            <a:r>
              <a:rPr lang="ru-RU" sz="1200" i="1" dirty="0"/>
              <a:t>осознавал противоправный характер данных действий и желал наступление вредных последствий таких </a:t>
            </a:r>
            <a:r>
              <a:rPr lang="ru-RU" sz="1200" i="1" dirty="0" smtClean="0"/>
              <a:t>действий»</a:t>
            </a:r>
            <a:endParaRPr lang="ru-RU" sz="1200" i="1" dirty="0"/>
          </a:p>
          <a:p>
            <a:pPr marL="0" marR="0" indent="0" algn="just" defTabSz="914400" rtl="0" fontAlgn="auto" latinLnBrk="0" hangingPunct="0">
              <a:lnSpc>
                <a:spcPct val="100000"/>
              </a:lnSpc>
              <a:spcBef>
                <a:spcPts val="0"/>
              </a:spcBef>
              <a:spcAft>
                <a:spcPts val="0"/>
              </a:spcAft>
              <a:buClrTx/>
              <a:buSzTx/>
              <a:buFontTx/>
              <a:buNone/>
              <a:tabLst/>
            </a:pPr>
            <a:endParaRPr lang="ru-RU" sz="1200" b="1" dirty="0">
              <a:solidFill>
                <a:srgbClr val="C00000"/>
              </a:solidFill>
            </a:endParaRPr>
          </a:p>
          <a:p>
            <a:pPr marL="0" marR="0" indent="0" algn="just" defTabSz="914400" rtl="0" fontAlgn="auto" latinLnBrk="0" hangingPunct="0">
              <a:lnSpc>
                <a:spcPct val="100000"/>
              </a:lnSpc>
              <a:spcBef>
                <a:spcPts val="0"/>
              </a:spcBef>
              <a:spcAft>
                <a:spcPts val="0"/>
              </a:spcAft>
              <a:buClrTx/>
              <a:buSzTx/>
              <a:buFontTx/>
              <a:buNone/>
              <a:tabLst/>
            </a:pPr>
            <a:endParaRPr lang="ru-RU" b="1" dirty="0" smtClean="0">
              <a:solidFill>
                <a:srgbClr val="C00000"/>
              </a:solidFill>
            </a:endParaRPr>
          </a:p>
          <a:p>
            <a:pPr marL="0" marR="0" indent="0" algn="just" defTabSz="914400" rtl="0" fontAlgn="auto" latinLnBrk="0" hangingPunct="0">
              <a:lnSpc>
                <a:spcPct val="100000"/>
              </a:lnSpc>
              <a:spcBef>
                <a:spcPts val="0"/>
              </a:spcBef>
              <a:spcAft>
                <a:spcPts val="0"/>
              </a:spcAft>
              <a:buClrTx/>
              <a:buSzTx/>
              <a:buFontTx/>
              <a:buNone/>
              <a:tabLst/>
            </a:pPr>
            <a:endParaRPr lang="ru-RU" b="1" dirty="0"/>
          </a:p>
          <a:p>
            <a:pPr marL="0" marR="0" indent="0" algn="just" defTabSz="914400" rtl="0" fontAlgn="auto" latinLnBrk="0" hangingPunct="0">
              <a:lnSpc>
                <a:spcPct val="100000"/>
              </a:lnSpc>
              <a:spcBef>
                <a:spcPts val="0"/>
              </a:spcBef>
              <a:spcAft>
                <a:spcPts val="0"/>
              </a:spcAft>
              <a:buClrTx/>
              <a:buSzTx/>
              <a:buFontTx/>
              <a:buNone/>
              <a:tabLst/>
            </a:pPr>
            <a:endParaRPr lang="ru-RU" b="1" dirty="0" smtClean="0"/>
          </a:p>
          <a:p>
            <a:pPr marL="0" marR="0" indent="0" algn="just" defTabSz="914400" rtl="0" fontAlgn="auto" latinLnBrk="0" hangingPunct="0">
              <a:lnSpc>
                <a:spcPct val="100000"/>
              </a:lnSpc>
              <a:spcBef>
                <a:spcPts val="0"/>
              </a:spcBef>
              <a:spcAft>
                <a:spcPts val="0"/>
              </a:spcAft>
              <a:buClrTx/>
              <a:buSzTx/>
              <a:buFontTx/>
              <a:buNone/>
              <a:tabLst/>
            </a:pPr>
            <a:endParaRPr lang="ru-RU" dirty="0"/>
          </a:p>
          <a:p>
            <a:pPr marL="0" marR="0" indent="0" algn="just" defTabSz="914400" rtl="0" fontAlgn="auto" latinLnBrk="0" hangingPunct="0">
              <a:lnSpc>
                <a:spcPct val="100000"/>
              </a:lnSpc>
              <a:spcBef>
                <a:spcPts val="0"/>
              </a:spcBef>
              <a:spcAft>
                <a:spcPts val="0"/>
              </a:spcAft>
              <a:buClrTx/>
              <a:buSzTx/>
              <a:buFontTx/>
              <a:buNone/>
              <a:tabLst/>
            </a:pPr>
            <a:endParaRPr kumimoji="0" lang="ru-RU" b="0" i="0" u="none" strike="noStrike" cap="none" spc="0" normalizeH="0" baseline="0" dirty="0">
              <a:ln>
                <a:noFill/>
              </a:ln>
              <a:solidFill>
                <a:srgbClr val="000000"/>
              </a:solidFill>
              <a:effectLst/>
              <a:uFillTx/>
              <a:latin typeface="Arial"/>
              <a:ea typeface="Arial"/>
              <a:cs typeface="Arial"/>
              <a:sym typeface="Arial"/>
            </a:endParaRPr>
          </a:p>
        </p:txBody>
      </p:sp>
      <p:sp>
        <p:nvSpPr>
          <p:cNvPr id="4" name="TextBox 3"/>
          <p:cNvSpPr txBox="1"/>
          <p:nvPr/>
        </p:nvSpPr>
        <p:spPr>
          <a:xfrm>
            <a:off x="165538" y="204952"/>
            <a:ext cx="87989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b="1" dirty="0" smtClean="0">
                <a:solidFill>
                  <a:schemeClr val="bg1"/>
                </a:solidFill>
              </a:rPr>
              <a:t>УМЫСЕЛ:  позиции налогового и судебного органов</a:t>
            </a:r>
            <a:endParaRPr kumimoji="0" lang="ru-RU" sz="18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8343" y="1030366"/>
            <a:ext cx="3876697" cy="3864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51520" y="267494"/>
            <a:ext cx="5760640" cy="369332"/>
          </a:xfrm>
          <a:prstGeom prst="rect">
            <a:avLst/>
          </a:prstGeom>
          <a:noFill/>
        </p:spPr>
        <p:txBody>
          <a:bodyPr wrap="square" rtlCol="0">
            <a:spAutoFit/>
          </a:bodyPr>
          <a:lstStyle/>
          <a:p>
            <a:r>
              <a:rPr lang="ru-RU" b="1" dirty="0" smtClean="0">
                <a:solidFill>
                  <a:schemeClr val="bg1"/>
                </a:solidFill>
              </a:rPr>
              <a:t>Дробление: отрицательная судебная практика</a:t>
            </a:r>
            <a:endParaRPr lang="ru-RU" b="1" dirty="0">
              <a:solidFill>
                <a:schemeClr val="bg1"/>
              </a:solidFill>
            </a:endParaRPr>
          </a:p>
        </p:txBody>
      </p:sp>
      <p:sp>
        <p:nvSpPr>
          <p:cNvPr id="4" name="Прямоугольник 3"/>
          <p:cNvSpPr/>
          <p:nvPr/>
        </p:nvSpPr>
        <p:spPr>
          <a:xfrm>
            <a:off x="4055040" y="964054"/>
            <a:ext cx="5053464" cy="4278094"/>
          </a:xfrm>
          <a:prstGeom prst="rect">
            <a:avLst/>
          </a:prstGeom>
        </p:spPr>
        <p:txBody>
          <a:bodyPr wrap="square">
            <a:spAutoFit/>
          </a:bodyPr>
          <a:lstStyle/>
          <a:p>
            <a:pPr algn="just"/>
            <a:r>
              <a:rPr lang="ru-RU" sz="1200" b="1" dirty="0" smtClean="0">
                <a:solidFill>
                  <a:srgbClr val="C00000"/>
                </a:solidFill>
              </a:rPr>
              <a:t>Постановление АС Московского </a:t>
            </a:r>
            <a:r>
              <a:rPr lang="ru-RU" sz="1200" b="1" dirty="0">
                <a:solidFill>
                  <a:srgbClr val="C00000"/>
                </a:solidFill>
              </a:rPr>
              <a:t>округа от 05.02.2019 по делу № </a:t>
            </a:r>
            <a:r>
              <a:rPr lang="ru-RU" sz="1200" b="1" dirty="0" smtClean="0">
                <a:solidFill>
                  <a:srgbClr val="C00000"/>
                </a:solidFill>
              </a:rPr>
              <a:t>А40-195593/2017</a:t>
            </a:r>
            <a:r>
              <a:rPr lang="ru-RU" sz="1200" b="1" dirty="0" smtClean="0"/>
              <a:t> </a:t>
            </a:r>
            <a:r>
              <a:rPr lang="ru-RU" sz="1200" b="1" dirty="0"/>
              <a:t>(Определение ВС РФ от 31.05.2019 № </a:t>
            </a:r>
            <a:r>
              <a:rPr lang="ru-RU" sz="1200" b="1" dirty="0" smtClean="0"/>
              <a:t>305-ЭС19-7040)</a:t>
            </a:r>
          </a:p>
          <a:p>
            <a:pPr algn="just"/>
            <a:r>
              <a:rPr lang="ru-RU" sz="1200" dirty="0" smtClean="0"/>
              <a:t>Общая сумма доначислений - </a:t>
            </a:r>
            <a:r>
              <a:rPr lang="ru-RU" sz="1200" b="1" dirty="0" smtClean="0">
                <a:solidFill>
                  <a:srgbClr val="C00000"/>
                </a:solidFill>
              </a:rPr>
              <a:t>705 </a:t>
            </a:r>
            <a:r>
              <a:rPr lang="ru-RU" sz="1200" b="1" dirty="0">
                <a:solidFill>
                  <a:srgbClr val="C00000"/>
                </a:solidFill>
              </a:rPr>
              <a:t>899 710 руб</a:t>
            </a:r>
            <a:r>
              <a:rPr lang="ru-RU" sz="1200" b="1" dirty="0" smtClean="0">
                <a:solidFill>
                  <a:srgbClr val="C00000"/>
                </a:solidFill>
              </a:rPr>
              <a:t>.</a:t>
            </a:r>
          </a:p>
          <a:p>
            <a:pPr algn="just"/>
            <a:r>
              <a:rPr lang="ru-RU" sz="1200" dirty="0" smtClean="0"/>
              <a:t>ТЦ «Армада</a:t>
            </a:r>
            <a:r>
              <a:rPr lang="ru-RU" sz="1200" dirty="0"/>
              <a:t>»  получал </a:t>
            </a:r>
            <a:r>
              <a:rPr lang="ru-RU" sz="1200" dirty="0" smtClean="0"/>
              <a:t>ННВ </a:t>
            </a:r>
            <a:r>
              <a:rPr lang="ru-RU" sz="1200" dirty="0"/>
              <a:t>с помощью двух </a:t>
            </a:r>
            <a:r>
              <a:rPr lang="ru-RU" sz="1200" dirty="0" smtClean="0"/>
              <a:t>схем:</a:t>
            </a:r>
          </a:p>
          <a:p>
            <a:pPr marL="228600" indent="-228600" algn="just">
              <a:buAutoNum type="arabicPeriod"/>
            </a:pPr>
            <a:r>
              <a:rPr lang="ru-RU" sz="1200" b="1" dirty="0" smtClean="0"/>
              <a:t> через организации, использующие труд инвалидов</a:t>
            </a:r>
            <a:r>
              <a:rPr lang="ru-RU" sz="1200" dirty="0" smtClean="0"/>
              <a:t>,</a:t>
            </a:r>
          </a:p>
          <a:p>
            <a:pPr algn="just"/>
            <a:r>
              <a:rPr lang="ru-RU" sz="1200" dirty="0" smtClean="0"/>
              <a:t>в качестве арендаторов использовались подконтрольные организации, которые использовали труд инвалидов и применяли налоговую льготу по НДС к выручке от передачи этих помещений в субаренду. При этом сумма </a:t>
            </a:r>
            <a:r>
              <a:rPr lang="ru-RU" sz="1200" dirty="0" err="1" smtClean="0"/>
              <a:t>субарендной</a:t>
            </a:r>
            <a:r>
              <a:rPr lang="ru-RU" sz="1200" dirty="0" smtClean="0"/>
              <a:t> платы многократно превышала стоимость аренды.</a:t>
            </a:r>
          </a:p>
          <a:p>
            <a:pPr algn="just"/>
            <a:r>
              <a:rPr lang="ru-RU" sz="1200" b="1" dirty="0" smtClean="0"/>
              <a:t>2.</a:t>
            </a:r>
            <a:r>
              <a:rPr lang="ru-RU" sz="1200" dirty="0"/>
              <a:t> </a:t>
            </a:r>
            <a:r>
              <a:rPr lang="ru-RU" sz="1200" b="1" dirty="0" smtClean="0">
                <a:solidFill>
                  <a:srgbClr val="C00000"/>
                </a:solidFill>
              </a:rPr>
              <a:t>«дробление» </a:t>
            </a:r>
            <a:r>
              <a:rPr lang="ru-RU" sz="1200" b="1" dirty="0">
                <a:solidFill>
                  <a:srgbClr val="C00000"/>
                </a:solidFill>
              </a:rPr>
              <a:t>бизнеса на 18 взаимозависимых и подконтрольных </a:t>
            </a:r>
            <a:r>
              <a:rPr lang="ru-RU" sz="1200" b="1" dirty="0" smtClean="0">
                <a:solidFill>
                  <a:srgbClr val="C00000"/>
                </a:solidFill>
              </a:rPr>
              <a:t>компаний. </a:t>
            </a:r>
            <a:r>
              <a:rPr lang="ru-RU" sz="1200" dirty="0" smtClean="0"/>
              <a:t>Налогоплательщик стал</a:t>
            </a:r>
            <a:r>
              <a:rPr lang="ru-RU" sz="1200" b="1" dirty="0" smtClean="0"/>
              <a:t> </a:t>
            </a:r>
            <a:r>
              <a:rPr lang="ru-RU" sz="1200" dirty="0" smtClean="0"/>
              <a:t>участником </a:t>
            </a:r>
            <a:r>
              <a:rPr lang="ru-RU" sz="1200" dirty="0"/>
              <a:t>18 организаций, каждой </a:t>
            </a:r>
            <a:r>
              <a:rPr lang="ru-RU" sz="1200" dirty="0" smtClean="0"/>
              <a:t>в </a:t>
            </a:r>
            <a:r>
              <a:rPr lang="ru-RU" sz="1200" dirty="0"/>
              <a:t>качестве своей доли передал часть площади </a:t>
            </a:r>
            <a:r>
              <a:rPr lang="ru-RU" sz="1200" dirty="0" smtClean="0"/>
              <a:t>ТЦ</a:t>
            </a:r>
          </a:p>
          <a:p>
            <a:pPr algn="just"/>
            <a:r>
              <a:rPr lang="ru-RU" sz="1200" dirty="0" smtClean="0"/>
              <a:t>Выгода:</a:t>
            </a:r>
            <a:r>
              <a:rPr lang="en-US" sz="1200" dirty="0" smtClean="0"/>
              <a:t> </a:t>
            </a:r>
            <a:r>
              <a:rPr lang="ru-RU" sz="1200" b="1" dirty="0" smtClean="0">
                <a:solidFill>
                  <a:schemeClr val="tx1"/>
                </a:solidFill>
              </a:rPr>
              <a:t>основной доход </a:t>
            </a:r>
            <a:r>
              <a:rPr lang="ru-RU" sz="1200" b="1" dirty="0">
                <a:solidFill>
                  <a:schemeClr val="tx1"/>
                </a:solidFill>
              </a:rPr>
              <a:t>от сдачи помещений поступал в адрес </a:t>
            </a:r>
            <a:r>
              <a:rPr lang="ru-RU" sz="1200" b="1" dirty="0" smtClean="0">
                <a:solidFill>
                  <a:schemeClr val="tx1"/>
                </a:solidFill>
              </a:rPr>
              <a:t>компаний </a:t>
            </a:r>
            <a:r>
              <a:rPr lang="ru-RU" sz="1200" b="1" dirty="0">
                <a:solidFill>
                  <a:schemeClr val="tx1"/>
                </a:solidFill>
              </a:rPr>
              <a:t>и облагался по УСН по ставке 6%. </a:t>
            </a:r>
            <a:r>
              <a:rPr lang="ru-RU" sz="1200" dirty="0" smtClean="0"/>
              <a:t>В </a:t>
            </a:r>
            <a:r>
              <a:rPr lang="ru-RU" sz="1200" dirty="0"/>
              <a:t>результате дробления </a:t>
            </a:r>
            <a:r>
              <a:rPr lang="ru-RU" sz="1200" b="1" dirty="0" smtClean="0"/>
              <a:t>к </a:t>
            </a:r>
            <a:r>
              <a:rPr lang="ru-RU" sz="1200" b="1" dirty="0"/>
              <a:t>доходам от аренды имущества применялась ставка 6% вместо 20% ставки по </a:t>
            </a:r>
            <a:r>
              <a:rPr lang="ru-RU" sz="1200" b="1" dirty="0" smtClean="0"/>
              <a:t>НП и </a:t>
            </a:r>
            <a:r>
              <a:rPr lang="ru-RU" sz="1200" b="1" dirty="0"/>
              <a:t>18% - по НДС. </a:t>
            </a:r>
            <a:endParaRPr lang="ru-RU" sz="1200" b="1" dirty="0" smtClean="0"/>
          </a:p>
          <a:p>
            <a:pPr algn="just"/>
            <a:r>
              <a:rPr lang="ru-RU" sz="1400" b="1" dirty="0" smtClean="0">
                <a:solidFill>
                  <a:srgbClr val="C00000"/>
                </a:solidFill>
              </a:rPr>
              <a:t>!</a:t>
            </a:r>
            <a:r>
              <a:rPr lang="ru-RU" sz="1400" b="1" dirty="0" smtClean="0">
                <a:solidFill>
                  <a:schemeClr val="tx1"/>
                </a:solidFill>
              </a:rPr>
              <a:t>Суд</a:t>
            </a:r>
            <a:r>
              <a:rPr lang="ru-RU" sz="1400" b="1" dirty="0">
                <a:solidFill>
                  <a:schemeClr val="tx1"/>
                </a:solidFill>
              </a:rPr>
              <a:t>:</a:t>
            </a:r>
            <a:r>
              <a:rPr lang="ru-RU" sz="1400" b="1" dirty="0" smtClean="0">
                <a:solidFill>
                  <a:srgbClr val="C00000"/>
                </a:solidFill>
              </a:rPr>
              <a:t> НДС верно </a:t>
            </a:r>
            <a:r>
              <a:rPr lang="ru-RU" sz="1400" b="1" dirty="0" err="1" smtClean="0">
                <a:solidFill>
                  <a:srgbClr val="C00000"/>
                </a:solidFill>
              </a:rPr>
              <a:t>доначислен</a:t>
            </a:r>
            <a:r>
              <a:rPr lang="ru-RU" sz="1400" b="1" dirty="0" smtClean="0">
                <a:solidFill>
                  <a:srgbClr val="C00000"/>
                </a:solidFill>
              </a:rPr>
              <a:t> по ставке 18% (не расчетной) и не был включен в расходы по НП</a:t>
            </a:r>
            <a:endParaRPr lang="ru-RU" sz="1400" b="1" dirty="0">
              <a:solidFill>
                <a:srgbClr val="C00000"/>
              </a:solidFill>
            </a:endParaRPr>
          </a:p>
          <a:p>
            <a:endParaRPr lang="ru-RU" sz="1600" dirty="0"/>
          </a:p>
        </p:txBody>
      </p:sp>
      <p:sp>
        <p:nvSpPr>
          <p:cNvPr id="5" name="Овал 4"/>
          <p:cNvSpPr/>
          <p:nvPr/>
        </p:nvSpPr>
        <p:spPr>
          <a:xfrm>
            <a:off x="1043608" y="1202710"/>
            <a:ext cx="1872208" cy="8974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b="1" dirty="0" smtClean="0"/>
              <a:t>ТЦ Армада</a:t>
            </a:r>
          </a:p>
          <a:p>
            <a:pPr algn="ctr"/>
            <a:r>
              <a:rPr lang="ru-RU" sz="1200" b="1" dirty="0" smtClean="0"/>
              <a:t>Участник</a:t>
            </a:r>
          </a:p>
          <a:p>
            <a:pPr algn="ctr"/>
            <a:r>
              <a:rPr lang="ru-RU" sz="1200" dirty="0" smtClean="0"/>
              <a:t>(арендодатель)</a:t>
            </a:r>
            <a:endParaRPr lang="ru-RU" sz="1200" dirty="0"/>
          </a:p>
        </p:txBody>
      </p:sp>
      <p:sp>
        <p:nvSpPr>
          <p:cNvPr id="7" name="TextBox 6"/>
          <p:cNvSpPr txBox="1"/>
          <p:nvPr/>
        </p:nvSpPr>
        <p:spPr>
          <a:xfrm>
            <a:off x="178343" y="1389844"/>
            <a:ext cx="864096" cy="261610"/>
          </a:xfrm>
          <a:prstGeom prst="rect">
            <a:avLst/>
          </a:prstGeom>
          <a:noFill/>
        </p:spPr>
        <p:txBody>
          <a:bodyPr wrap="square" rtlCol="0">
            <a:spAutoFit/>
          </a:bodyPr>
          <a:lstStyle/>
          <a:p>
            <a:r>
              <a:rPr lang="ru-RU" sz="1100" dirty="0" smtClean="0"/>
              <a:t>Схема 2 </a:t>
            </a:r>
            <a:endParaRPr lang="ru-RU" sz="1100" dirty="0"/>
          </a:p>
        </p:txBody>
      </p:sp>
      <p:sp>
        <p:nvSpPr>
          <p:cNvPr id="8" name="Овал 7"/>
          <p:cNvSpPr/>
          <p:nvPr/>
        </p:nvSpPr>
        <p:spPr>
          <a:xfrm>
            <a:off x="314220" y="2670473"/>
            <a:ext cx="936104" cy="6480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800" dirty="0" smtClean="0"/>
              <a:t>Компания</a:t>
            </a:r>
          </a:p>
          <a:p>
            <a:pPr algn="ctr"/>
            <a:r>
              <a:rPr lang="ru-RU" sz="800" dirty="0" smtClean="0"/>
              <a:t>А</a:t>
            </a:r>
            <a:endParaRPr lang="en-US" sz="800" dirty="0" smtClean="0"/>
          </a:p>
          <a:p>
            <a:pPr algn="ctr"/>
            <a:r>
              <a:rPr lang="ru-RU" sz="800" b="1" dirty="0" smtClean="0"/>
              <a:t>УСН</a:t>
            </a:r>
            <a:endParaRPr lang="ru-RU" sz="800" b="1" dirty="0"/>
          </a:p>
        </p:txBody>
      </p:sp>
      <p:sp>
        <p:nvSpPr>
          <p:cNvPr id="20" name="Овал 19"/>
          <p:cNvSpPr/>
          <p:nvPr/>
        </p:nvSpPr>
        <p:spPr>
          <a:xfrm>
            <a:off x="1626230" y="2638346"/>
            <a:ext cx="936104" cy="6480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800" dirty="0" smtClean="0"/>
              <a:t>Компания В</a:t>
            </a:r>
          </a:p>
          <a:p>
            <a:pPr algn="ctr"/>
            <a:r>
              <a:rPr lang="ru-RU" sz="800" b="1" dirty="0" smtClean="0"/>
              <a:t>УСН</a:t>
            </a:r>
            <a:endParaRPr lang="ru-RU" sz="800" b="1" dirty="0"/>
          </a:p>
        </p:txBody>
      </p:sp>
      <p:sp>
        <p:nvSpPr>
          <p:cNvPr id="21" name="Овал 20"/>
          <p:cNvSpPr/>
          <p:nvPr/>
        </p:nvSpPr>
        <p:spPr>
          <a:xfrm>
            <a:off x="323528" y="3435846"/>
            <a:ext cx="936104" cy="6480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800" dirty="0" smtClean="0"/>
              <a:t>Компания </a:t>
            </a:r>
            <a:r>
              <a:rPr lang="en-US" sz="800" dirty="0" smtClean="0"/>
              <a:t>D</a:t>
            </a:r>
            <a:endParaRPr lang="ru-RU" sz="800" dirty="0" smtClean="0"/>
          </a:p>
          <a:p>
            <a:pPr algn="ctr"/>
            <a:r>
              <a:rPr lang="ru-RU" sz="800" b="1" dirty="0" smtClean="0"/>
              <a:t>УСН</a:t>
            </a:r>
            <a:endParaRPr lang="ru-RU" sz="800" b="1" dirty="0"/>
          </a:p>
        </p:txBody>
      </p:sp>
      <p:sp>
        <p:nvSpPr>
          <p:cNvPr id="22" name="Овал 21"/>
          <p:cNvSpPr/>
          <p:nvPr/>
        </p:nvSpPr>
        <p:spPr>
          <a:xfrm>
            <a:off x="1619672" y="3435846"/>
            <a:ext cx="936104" cy="6480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800" dirty="0" smtClean="0"/>
              <a:t>Компания Е</a:t>
            </a:r>
          </a:p>
          <a:p>
            <a:pPr algn="ctr"/>
            <a:r>
              <a:rPr lang="ru-RU" sz="800" b="1" dirty="0" smtClean="0"/>
              <a:t>УСН</a:t>
            </a:r>
            <a:endParaRPr lang="ru-RU" sz="800" b="1" dirty="0"/>
          </a:p>
        </p:txBody>
      </p:sp>
      <p:sp>
        <p:nvSpPr>
          <p:cNvPr id="26" name="Овал 25"/>
          <p:cNvSpPr/>
          <p:nvPr/>
        </p:nvSpPr>
        <p:spPr>
          <a:xfrm>
            <a:off x="2976388" y="3435846"/>
            <a:ext cx="936104" cy="6480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800" dirty="0" smtClean="0"/>
              <a:t>Компания</a:t>
            </a:r>
          </a:p>
          <a:p>
            <a:pPr algn="ctr"/>
            <a:r>
              <a:rPr lang="en-US" sz="800" dirty="0" smtClean="0"/>
              <a:t>F</a:t>
            </a:r>
            <a:endParaRPr lang="ru-RU" sz="800" dirty="0" smtClean="0"/>
          </a:p>
          <a:p>
            <a:pPr algn="ctr"/>
            <a:r>
              <a:rPr lang="ru-RU" sz="800" b="1" dirty="0" smtClean="0"/>
              <a:t>УСН</a:t>
            </a:r>
            <a:endParaRPr lang="ru-RU" sz="800" b="1" dirty="0"/>
          </a:p>
        </p:txBody>
      </p:sp>
      <p:sp>
        <p:nvSpPr>
          <p:cNvPr id="27" name="Овал 26"/>
          <p:cNvSpPr/>
          <p:nvPr/>
        </p:nvSpPr>
        <p:spPr>
          <a:xfrm>
            <a:off x="2962017" y="2638346"/>
            <a:ext cx="936104" cy="6480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800" dirty="0" smtClean="0"/>
              <a:t>Компания С</a:t>
            </a:r>
          </a:p>
          <a:p>
            <a:pPr algn="ctr"/>
            <a:r>
              <a:rPr lang="ru-RU" sz="800" b="1" dirty="0" smtClean="0"/>
              <a:t>УСН</a:t>
            </a:r>
            <a:endParaRPr lang="ru-RU" sz="800" b="1" dirty="0"/>
          </a:p>
        </p:txBody>
      </p:sp>
      <p:sp>
        <p:nvSpPr>
          <p:cNvPr id="28" name="TextBox 27"/>
          <p:cNvSpPr txBox="1"/>
          <p:nvPr/>
        </p:nvSpPr>
        <p:spPr>
          <a:xfrm>
            <a:off x="1907704" y="4549572"/>
            <a:ext cx="569506" cy="369332"/>
          </a:xfrm>
          <a:prstGeom prst="rect">
            <a:avLst/>
          </a:prstGeom>
          <a:noFill/>
        </p:spPr>
        <p:txBody>
          <a:bodyPr wrap="square" rtlCol="0">
            <a:spAutoFit/>
          </a:bodyPr>
          <a:lstStyle/>
          <a:p>
            <a:r>
              <a:rPr lang="ru-RU" dirty="0" smtClean="0"/>
              <a:t>…</a:t>
            </a:r>
            <a:endParaRPr lang="ru-RU" dirty="0"/>
          </a:p>
        </p:txBody>
      </p:sp>
      <p:cxnSp>
        <p:nvCxnSpPr>
          <p:cNvPr id="30" name="Прямая со стрелкой 29"/>
          <p:cNvCxnSpPr>
            <a:stCxn id="5" idx="3"/>
          </p:cNvCxnSpPr>
          <p:nvPr/>
        </p:nvCxnSpPr>
        <p:spPr>
          <a:xfrm flipH="1">
            <a:off x="791581" y="1968764"/>
            <a:ext cx="526206" cy="66958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3" name="Прямая со стрелкой 32"/>
          <p:cNvCxnSpPr>
            <a:stCxn id="5" idx="4"/>
          </p:cNvCxnSpPr>
          <p:nvPr/>
        </p:nvCxnSpPr>
        <p:spPr>
          <a:xfrm>
            <a:off x="1979712" y="2100198"/>
            <a:ext cx="0" cy="53814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Прямая со стрелкой 34"/>
          <p:cNvCxnSpPr>
            <a:stCxn id="5" idx="5"/>
            <a:endCxn id="27" idx="0"/>
          </p:cNvCxnSpPr>
          <p:nvPr/>
        </p:nvCxnSpPr>
        <p:spPr>
          <a:xfrm>
            <a:off x="2641637" y="1968764"/>
            <a:ext cx="788432" cy="66958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Прямая со стрелкой 36"/>
          <p:cNvCxnSpPr>
            <a:endCxn id="21" idx="7"/>
          </p:cNvCxnSpPr>
          <p:nvPr/>
        </p:nvCxnSpPr>
        <p:spPr>
          <a:xfrm flipH="1">
            <a:off x="1122543" y="2100198"/>
            <a:ext cx="503687" cy="143055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9" name="Прямая со стрелкой 38"/>
          <p:cNvCxnSpPr>
            <a:endCxn id="26" idx="1"/>
          </p:cNvCxnSpPr>
          <p:nvPr/>
        </p:nvCxnSpPr>
        <p:spPr>
          <a:xfrm>
            <a:off x="2339752" y="2100198"/>
            <a:ext cx="773725" cy="143055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251520" y="2165055"/>
            <a:ext cx="3803679" cy="276999"/>
          </a:xfrm>
          <a:prstGeom prst="rect">
            <a:avLst/>
          </a:prstGeom>
          <a:noFill/>
        </p:spPr>
        <p:txBody>
          <a:bodyPr wrap="square" rtlCol="0">
            <a:spAutoFit/>
          </a:bodyPr>
          <a:lstStyle/>
          <a:p>
            <a:r>
              <a:rPr lang="ru-RU" sz="1200" b="1" dirty="0" smtClean="0"/>
              <a:t>Передача частей площади ТЦ в качестве долей</a:t>
            </a:r>
            <a:endParaRPr lang="ru-RU" sz="1200" b="1" dirty="0"/>
          </a:p>
        </p:txBody>
      </p:sp>
      <p:cxnSp>
        <p:nvCxnSpPr>
          <p:cNvPr id="42" name="Прямая соединительная линия 41"/>
          <p:cNvCxnSpPr/>
          <p:nvPr/>
        </p:nvCxnSpPr>
        <p:spPr>
          <a:xfrm>
            <a:off x="307186" y="4124531"/>
            <a:ext cx="3646601" cy="0"/>
          </a:xfrm>
          <a:prstGeom prst="line">
            <a:avLst/>
          </a:prstGeom>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1084855" y="4475391"/>
            <a:ext cx="2081305" cy="276999"/>
          </a:xfrm>
          <a:prstGeom prst="rect">
            <a:avLst/>
          </a:prstGeom>
          <a:noFill/>
        </p:spPr>
        <p:txBody>
          <a:bodyPr wrap="square" rtlCol="0">
            <a:spAutoFit/>
          </a:bodyPr>
          <a:lstStyle/>
          <a:p>
            <a:pPr algn="ctr"/>
            <a:r>
              <a:rPr lang="ru-RU" sz="1200" dirty="0" smtClean="0"/>
              <a:t>аренда</a:t>
            </a:r>
            <a:endParaRPr lang="ru-RU" sz="1200" dirty="0"/>
          </a:p>
        </p:txBody>
      </p:sp>
      <p:cxnSp>
        <p:nvCxnSpPr>
          <p:cNvPr id="45" name="Прямая со стрелкой 44"/>
          <p:cNvCxnSpPr>
            <a:stCxn id="21" idx="4"/>
          </p:cNvCxnSpPr>
          <p:nvPr/>
        </p:nvCxnSpPr>
        <p:spPr>
          <a:xfrm flipH="1">
            <a:off x="782272" y="4083918"/>
            <a:ext cx="9308" cy="399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22" idx="4"/>
          </p:cNvCxnSpPr>
          <p:nvPr/>
        </p:nvCxnSpPr>
        <p:spPr>
          <a:xfrm>
            <a:off x="2087724" y="4083918"/>
            <a:ext cx="0" cy="353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26" idx="4"/>
          </p:cNvCxnSpPr>
          <p:nvPr/>
        </p:nvCxnSpPr>
        <p:spPr>
          <a:xfrm flipH="1">
            <a:off x="3430069" y="4083918"/>
            <a:ext cx="14371" cy="353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H="1">
            <a:off x="323528" y="3119533"/>
            <a:ext cx="12691" cy="1335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3913377" y="2931790"/>
            <a:ext cx="0" cy="1475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20" idx="3"/>
          </p:cNvCxnSpPr>
          <p:nvPr/>
        </p:nvCxnSpPr>
        <p:spPr>
          <a:xfrm flipH="1">
            <a:off x="1187624" y="3191510"/>
            <a:ext cx="575695" cy="1246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0" idx="5"/>
          </p:cNvCxnSpPr>
          <p:nvPr/>
        </p:nvCxnSpPr>
        <p:spPr>
          <a:xfrm>
            <a:off x="2425245" y="3191510"/>
            <a:ext cx="551143" cy="1215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297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bg1"/>
                </a:solidFill>
              </a:rPr>
              <a:t>       ДЕЛОВАЯ ЦЕЛЬ:</a:t>
            </a:r>
          </a:p>
          <a:p>
            <a:r>
              <a:rPr lang="ru-RU" sz="2000" b="1" dirty="0" smtClean="0">
                <a:solidFill>
                  <a:schemeClr val="bg1"/>
                </a:solidFill>
              </a:rPr>
              <a:t>      СУДЕБНАЯ ПРАКТИКА-ВЫВОДЫ</a:t>
            </a:r>
            <a:endParaRPr lang="ru-RU" sz="2000" b="1" dirty="0">
              <a:solidFill>
                <a:schemeClr val="bg1"/>
              </a:solidFill>
            </a:endParaRPr>
          </a:p>
        </p:txBody>
      </p:sp>
      <p:sp>
        <p:nvSpPr>
          <p:cNvPr id="3" name="Прямоугольник 2"/>
          <p:cNvSpPr/>
          <p:nvPr/>
        </p:nvSpPr>
        <p:spPr>
          <a:xfrm>
            <a:off x="299545" y="1120580"/>
            <a:ext cx="8584324" cy="3785652"/>
          </a:xfrm>
          <a:prstGeom prst="rect">
            <a:avLst/>
          </a:prstGeom>
        </p:spPr>
        <p:txBody>
          <a:bodyPr wrap="square">
            <a:spAutoFit/>
          </a:bodyPr>
          <a:lstStyle/>
          <a:p>
            <a:pPr algn="just"/>
            <a:r>
              <a:rPr lang="ru-RU" sz="1600" b="1" dirty="0" smtClean="0">
                <a:solidFill>
                  <a:srgbClr val="C00000"/>
                </a:solidFill>
              </a:rPr>
              <a:t>Неналоговая цель законного разделения бизнеса </a:t>
            </a:r>
            <a:r>
              <a:rPr lang="ru-RU" sz="1600" dirty="0" smtClean="0"/>
              <a:t>- наличие у налогоплательщика </a:t>
            </a:r>
            <a:r>
              <a:rPr lang="ru-RU" sz="1600" b="1" dirty="0" smtClean="0"/>
              <a:t>перспективного плана развития торговой сети, предусматривающего дальнейшую специализацию каждого из вновь созданных предприятий </a:t>
            </a:r>
            <a:r>
              <a:rPr lang="ru-RU" sz="1600" dirty="0" smtClean="0"/>
              <a:t>(см. постановление Арбитражного суда Северо-Западного округа от 06.08.2015 №Ф07-4939/2015 по делу №А56-67658/2014).</a:t>
            </a:r>
          </a:p>
          <a:p>
            <a:pPr algn="just"/>
            <a:endParaRPr lang="ru-RU" sz="1600" dirty="0" smtClean="0"/>
          </a:p>
          <a:p>
            <a:pPr algn="just"/>
            <a:r>
              <a:rPr lang="ru-RU" sz="1600" dirty="0" smtClean="0"/>
              <a:t>В постановлении </a:t>
            </a:r>
            <a:r>
              <a:rPr lang="ru-RU" sz="1600" b="1" dirty="0" smtClean="0"/>
              <a:t>от 16.05.2018 по делу № А67-476/2017 АС ЗСО </a:t>
            </a:r>
            <a:r>
              <a:rPr lang="ru-RU" sz="1600" dirty="0" smtClean="0"/>
              <a:t>отметил, что </a:t>
            </a:r>
            <a:r>
              <a:rPr lang="ru-RU" sz="1600" i="1" dirty="0" smtClean="0"/>
              <a:t>«создание ООО «</a:t>
            </a:r>
            <a:r>
              <a:rPr lang="ru-RU" sz="1600" i="1" dirty="0" err="1" smtClean="0"/>
              <a:t>ТЛК-Монтаж</a:t>
            </a:r>
            <a:r>
              <a:rPr lang="ru-RU" sz="1600" i="1" dirty="0" smtClean="0"/>
              <a:t>» обусловлено решение учредителей о необходимости выделения деятельности по монтажу лифтов во вновь вводимых в эксплуатацию застройщиками зданиях и развитием деятельности, с </a:t>
            </a:r>
            <a:r>
              <a:rPr lang="ru-RU" sz="1600" b="1" dirty="0" smtClean="0">
                <a:solidFill>
                  <a:srgbClr val="C00000"/>
                </a:solidFill>
              </a:rPr>
              <a:t>повышением конкурентоспособности по ремонту, осмотру и техническому обслуживанию лифтов в уже введенных в эксплуатацию объектах недвижимости</a:t>
            </a:r>
            <a:r>
              <a:rPr lang="ru-RU" sz="1600" i="1" dirty="0" smtClean="0"/>
              <a:t>; в связи с чем деятельность по монтажу лифтового оборудования выведена во вновь созданную организацию ООО «</a:t>
            </a:r>
            <a:r>
              <a:rPr lang="ru-RU" sz="1600" i="1" dirty="0" err="1" smtClean="0"/>
              <a:t>ТЛК-Монтаж</a:t>
            </a:r>
            <a:r>
              <a:rPr lang="ru-RU" sz="1600" i="1" dirty="0" smtClean="0"/>
              <a:t>» </a:t>
            </a:r>
            <a:r>
              <a:rPr lang="ru-RU" sz="1600" dirty="0" smtClean="0">
                <a:solidFill>
                  <a:srgbClr val="C00000"/>
                </a:solidFill>
              </a:rPr>
              <a:t>с прекращением указанного вида деятельности у ООО «ТЛК».</a:t>
            </a:r>
            <a:endParaRPr lang="ru-RU" sz="1600" dirty="0">
              <a:solidFill>
                <a:srgbClr val="C00000"/>
              </a:solidFill>
            </a:endParaRPr>
          </a:p>
        </p:txBody>
      </p:sp>
    </p:spTree>
    <p:extLst>
      <p:ext uri="{BB962C8B-B14F-4D97-AF65-F5344CB8AC3E}">
        <p14:creationId xmlns:p14="http://schemas.microsoft.com/office/powerpoint/2010/main" val="26053362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31590"/>
            <a:ext cx="8496944" cy="5632311"/>
          </a:xfrm>
          <a:prstGeom prst="rect">
            <a:avLst/>
          </a:prstGeom>
        </p:spPr>
        <p:txBody>
          <a:bodyPr wrap="square">
            <a:spAutoFit/>
          </a:bodyPr>
          <a:lstStyle/>
          <a:p>
            <a:r>
              <a:rPr lang="ru-RU" b="1" dirty="0" smtClean="0"/>
              <a:t>Решение АС Приморского края от 10.10.2019 по делу № А51-16226/2019</a:t>
            </a:r>
          </a:p>
          <a:p>
            <a:r>
              <a:rPr lang="ru-RU" b="1" dirty="0"/>
              <a:t>в</a:t>
            </a:r>
            <a:r>
              <a:rPr lang="ru-RU" b="1" dirty="0" smtClean="0"/>
              <a:t>озмещение НДС</a:t>
            </a:r>
          </a:p>
          <a:p>
            <a:endParaRPr lang="ru-RU" b="1" dirty="0" smtClean="0"/>
          </a:p>
          <a:p>
            <a:pPr algn="just"/>
            <a:r>
              <a:rPr lang="ru-RU" b="1" dirty="0" smtClean="0">
                <a:solidFill>
                  <a:srgbClr val="C00000"/>
                </a:solidFill>
                <a:latin typeface="Franklin Gothic Heavy"/>
              </a:rPr>
              <a:t>●</a:t>
            </a:r>
            <a:r>
              <a:rPr lang="ru-RU" dirty="0" smtClean="0"/>
              <a:t>заключение ряда сделок по </a:t>
            </a:r>
            <a:r>
              <a:rPr lang="ru-RU" b="1" dirty="0" smtClean="0"/>
              <a:t>перепродажи судна в короткий промежуток времени организациями</a:t>
            </a:r>
            <a:r>
              <a:rPr lang="ru-RU" dirty="0" smtClean="0"/>
              <a:t>, </a:t>
            </a:r>
            <a:r>
              <a:rPr lang="ru-RU" b="1" dirty="0" smtClean="0"/>
              <a:t>не располагающими на это средствами, рабочим персоналом, разрешительной документации для эксплуатации судна, отсутствие опыта эксплуатации судна, без получения прибыли от эксплуатации судна</a:t>
            </a:r>
            <a:r>
              <a:rPr lang="ru-RU" dirty="0" smtClean="0"/>
              <a:t>- </a:t>
            </a:r>
            <a:r>
              <a:rPr lang="ru-RU" b="1" dirty="0" smtClean="0">
                <a:solidFill>
                  <a:srgbClr val="C00000"/>
                </a:solidFill>
              </a:rPr>
              <a:t>не имеет экономического смысла</a:t>
            </a:r>
          </a:p>
          <a:p>
            <a:pPr algn="just"/>
            <a:r>
              <a:rPr lang="ru-RU" dirty="0" smtClean="0">
                <a:solidFill>
                  <a:srgbClr val="C00000"/>
                </a:solidFill>
                <a:latin typeface="Franklin Gothic Heavy"/>
              </a:rPr>
              <a:t>●</a:t>
            </a:r>
            <a:r>
              <a:rPr lang="ru-RU" dirty="0" smtClean="0">
                <a:solidFill>
                  <a:schemeClr val="tx1"/>
                </a:solidFill>
                <a:latin typeface="Arial" pitchFamily="34" charset="0"/>
                <a:cs typeface="Arial" pitchFamily="34" charset="0"/>
              </a:rPr>
              <a:t>ст. 54.1 НК РФ – запрет уменьшения налога, подлежащего уплате в бюджет в результате искажения сведений о фактах хозяйственной жизни</a:t>
            </a:r>
          </a:p>
          <a:p>
            <a:pPr algn="just"/>
            <a:r>
              <a:rPr lang="ru-RU" dirty="0" smtClean="0">
                <a:solidFill>
                  <a:srgbClr val="C00000"/>
                </a:solidFill>
                <a:latin typeface="Arial" pitchFamily="34" charset="0"/>
                <a:cs typeface="Arial" pitchFamily="34" charset="0"/>
              </a:rPr>
              <a:t>●</a:t>
            </a:r>
            <a:r>
              <a:rPr lang="ru-RU" dirty="0" smtClean="0">
                <a:solidFill>
                  <a:schemeClr val="tx1"/>
                </a:solidFill>
                <a:latin typeface="Arial" pitchFamily="34" charset="0"/>
                <a:cs typeface="Arial" pitchFamily="34" charset="0"/>
              </a:rPr>
              <a:t>умышленные действия- </a:t>
            </a:r>
            <a:r>
              <a:rPr lang="ru-RU" b="1" dirty="0" smtClean="0">
                <a:solidFill>
                  <a:srgbClr val="C00000"/>
                </a:solidFill>
                <a:latin typeface="Arial" pitchFamily="34" charset="0"/>
                <a:cs typeface="Arial" pitchFamily="34" charset="0"/>
              </a:rPr>
              <a:t>сознательное искажение</a:t>
            </a:r>
          </a:p>
          <a:p>
            <a:pPr algn="just"/>
            <a:r>
              <a:rPr lang="ru-RU" dirty="0" smtClean="0">
                <a:solidFill>
                  <a:srgbClr val="C00000"/>
                </a:solidFill>
                <a:latin typeface="Arial" pitchFamily="34" charset="0"/>
                <a:cs typeface="Arial" pitchFamily="34" charset="0"/>
              </a:rPr>
              <a:t>●</a:t>
            </a:r>
            <a:r>
              <a:rPr lang="ru-RU" b="1" dirty="0" smtClean="0">
                <a:solidFill>
                  <a:schemeClr val="tx1"/>
                </a:solidFill>
                <a:latin typeface="Arial" pitchFamily="34" charset="0"/>
                <a:cs typeface="Arial" pitchFamily="34" charset="0"/>
              </a:rPr>
              <a:t>п.2 ст. 110 НК РФ </a:t>
            </a:r>
            <a:r>
              <a:rPr lang="ru-RU" dirty="0" smtClean="0">
                <a:solidFill>
                  <a:schemeClr val="tx1"/>
                </a:solidFill>
                <a:latin typeface="Arial" pitchFamily="34" charset="0"/>
                <a:cs typeface="Arial" pitchFamily="34" charset="0"/>
              </a:rPr>
              <a:t>– </a:t>
            </a:r>
            <a:r>
              <a:rPr lang="ru-RU" b="1" dirty="0" smtClean="0">
                <a:solidFill>
                  <a:srgbClr val="C00000"/>
                </a:solidFill>
                <a:latin typeface="Arial" pitchFamily="34" charset="0"/>
                <a:cs typeface="Arial" pitchFamily="34" charset="0"/>
              </a:rPr>
              <a:t>умышленное </a:t>
            </a:r>
            <a:r>
              <a:rPr lang="ru-RU" dirty="0" smtClean="0">
                <a:solidFill>
                  <a:schemeClr val="tx1"/>
                </a:solidFill>
                <a:latin typeface="Arial" pitchFamily="34" charset="0"/>
                <a:cs typeface="Arial" pitchFamily="34" charset="0"/>
              </a:rPr>
              <a:t>налоговое правонарушение</a:t>
            </a:r>
          </a:p>
          <a:p>
            <a:pPr algn="just"/>
            <a:r>
              <a:rPr lang="ru-RU" dirty="0" smtClean="0">
                <a:solidFill>
                  <a:srgbClr val="C00000"/>
                </a:solidFill>
                <a:latin typeface="Arial" pitchFamily="34" charset="0"/>
                <a:cs typeface="Arial" pitchFamily="34" charset="0"/>
              </a:rPr>
              <a:t>●</a:t>
            </a:r>
            <a:r>
              <a:rPr lang="ru-RU" b="1" dirty="0" smtClean="0">
                <a:solidFill>
                  <a:schemeClr val="tx1"/>
                </a:solidFill>
                <a:latin typeface="Arial" pitchFamily="34" charset="0"/>
                <a:cs typeface="Arial" pitchFamily="34" charset="0"/>
              </a:rPr>
              <a:t>подконтрольность</a:t>
            </a:r>
            <a:r>
              <a:rPr lang="ru-RU" dirty="0" smtClean="0">
                <a:solidFill>
                  <a:schemeClr val="tx1"/>
                </a:solidFill>
                <a:latin typeface="Arial" pitchFamily="34" charset="0"/>
                <a:cs typeface="Arial" pitchFamily="34" charset="0"/>
              </a:rPr>
              <a:t> участников налоговой схемы</a:t>
            </a:r>
          </a:p>
          <a:p>
            <a:pPr algn="just"/>
            <a:endParaRPr lang="ru-RU" dirty="0" smtClean="0">
              <a:solidFill>
                <a:schemeClr val="tx1"/>
              </a:solidFill>
              <a:latin typeface="Arial" pitchFamily="34" charset="0"/>
              <a:cs typeface="Arial" pitchFamily="34" charset="0"/>
            </a:endParaRPr>
          </a:p>
          <a:p>
            <a:pPr algn="just"/>
            <a:endParaRPr lang="ru-RU" dirty="0" smtClean="0">
              <a:solidFill>
                <a:srgbClr val="C00000"/>
              </a:solidFill>
            </a:endParaRPr>
          </a:p>
          <a:p>
            <a:pPr algn="just"/>
            <a:endParaRPr lang="ru-RU" dirty="0" smtClean="0">
              <a:solidFill>
                <a:srgbClr val="C00000"/>
              </a:solidFill>
            </a:endParaRPr>
          </a:p>
          <a:p>
            <a:endParaRPr lang="ru-RU" b="1" dirty="0" smtClean="0"/>
          </a:p>
          <a:p>
            <a:endParaRPr lang="ru-RU" b="1" dirty="0" smtClean="0"/>
          </a:p>
          <a:p>
            <a:endParaRPr lang="ru-RU" b="1" dirty="0" smtClean="0"/>
          </a:p>
          <a:p>
            <a:endParaRPr lang="ru-RU" b="1" dirty="0"/>
          </a:p>
        </p:txBody>
      </p:sp>
      <p:sp>
        <p:nvSpPr>
          <p:cNvPr id="3" name="Прямоугольник 2"/>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51520" y="267494"/>
            <a:ext cx="8712968" cy="584775"/>
          </a:xfrm>
          <a:prstGeom prst="rect">
            <a:avLst/>
          </a:prstGeom>
          <a:noFill/>
        </p:spPr>
        <p:txBody>
          <a:bodyPr wrap="square" rtlCol="0">
            <a:spAutoFit/>
          </a:bodyPr>
          <a:lstStyle/>
          <a:p>
            <a:r>
              <a:rPr lang="ru-RU" sz="1600" b="1" dirty="0" smtClean="0">
                <a:solidFill>
                  <a:schemeClr val="bg1"/>
                </a:solidFill>
              </a:rPr>
              <a:t>УМЫСЕЛ: фиктивный документооборот, отсутствие деловой цели, взаимозависимость, ст. 54.1 НК РФ</a:t>
            </a:r>
            <a:endParaRPr lang="ru-RU" sz="1600" b="1" dirty="0">
              <a:solidFill>
                <a:schemeClr val="bg1"/>
              </a:solidFill>
            </a:endParaRPr>
          </a:p>
        </p:txBody>
      </p:sp>
      <p:pic>
        <p:nvPicPr>
          <p:cNvPr id="4098" name="Picture 2" descr="http://toys4littleboys.com/wp-content/gallery/ship/ship2.jpg"/>
          <p:cNvPicPr>
            <a:picLocks noChangeAspect="1" noChangeArrowheads="1"/>
          </p:cNvPicPr>
          <p:nvPr/>
        </p:nvPicPr>
        <p:blipFill>
          <a:blip r:embed="rId2" cstate="print"/>
          <a:srcRect/>
          <a:stretch>
            <a:fillRect/>
          </a:stretch>
        </p:blipFill>
        <p:spPr bwMode="auto">
          <a:xfrm>
            <a:off x="7596336" y="3867894"/>
            <a:ext cx="1170130" cy="936104"/>
          </a:xfrm>
          <a:prstGeom prst="rect">
            <a:avLst/>
          </a:prstGeom>
          <a:noFill/>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rPr>
              <a:t>Новые правила взыскания </a:t>
            </a:r>
            <a:r>
              <a:rPr lang="ru-RU" b="1" dirty="0"/>
              <a:t>недоимки, пеней, штрафов </a:t>
            </a:r>
          </a:p>
        </p:txBody>
      </p:sp>
      <p:sp>
        <p:nvSpPr>
          <p:cNvPr id="3" name="Прямоугольник 2"/>
          <p:cNvSpPr/>
          <p:nvPr/>
        </p:nvSpPr>
        <p:spPr>
          <a:xfrm>
            <a:off x="0" y="961697"/>
            <a:ext cx="9144000" cy="4247317"/>
          </a:xfrm>
          <a:prstGeom prst="rect">
            <a:avLst/>
          </a:prstGeom>
        </p:spPr>
        <p:txBody>
          <a:bodyPr wrap="square">
            <a:spAutoFit/>
          </a:bodyPr>
          <a:lstStyle/>
          <a:p>
            <a:r>
              <a:rPr lang="ru-RU" b="1" dirty="0" smtClean="0">
                <a:solidFill>
                  <a:srgbClr val="C00000"/>
                </a:solidFill>
              </a:rPr>
              <a:t>С</a:t>
            </a:r>
            <a:r>
              <a:rPr lang="ru-RU" b="1" dirty="0">
                <a:solidFill>
                  <a:srgbClr val="C00000"/>
                </a:solidFill>
              </a:rPr>
              <a:t> 1 апреля 2020 </a:t>
            </a:r>
            <a:r>
              <a:rPr lang="ru-RU" b="1" dirty="0" smtClean="0">
                <a:solidFill>
                  <a:srgbClr val="C00000"/>
                </a:solidFill>
              </a:rPr>
              <a:t>года</a:t>
            </a:r>
          </a:p>
          <a:p>
            <a:endParaRPr lang="ru-RU" b="1" dirty="0" smtClean="0">
              <a:solidFill>
                <a:srgbClr val="C00000"/>
              </a:solidFill>
            </a:endParaRPr>
          </a:p>
          <a:p>
            <a:pPr algn="just"/>
            <a:r>
              <a:rPr lang="ru-RU" dirty="0" smtClean="0">
                <a:solidFill>
                  <a:srgbClr val="C00000"/>
                </a:solidFill>
                <a:latin typeface="Times New Roman"/>
                <a:cs typeface="Times New Roman"/>
              </a:rPr>
              <a:t>► </a:t>
            </a:r>
            <a:r>
              <a:rPr lang="ru-RU" dirty="0" smtClean="0"/>
              <a:t>компании </a:t>
            </a:r>
            <a:r>
              <a:rPr lang="ru-RU" dirty="0"/>
              <a:t>и ИП не будут получать требования на уплату недоимок, если сумма долгов по налогам, взносам, пеням и штрафам не превышает 3 000 руб. (абз.1 п.1 ст.70 НК РФ). </a:t>
            </a:r>
            <a:endParaRPr lang="ru-RU" dirty="0" smtClean="0"/>
          </a:p>
          <a:p>
            <a:pPr algn="just"/>
            <a:r>
              <a:rPr lang="ru-RU" dirty="0" smtClean="0"/>
              <a:t>Не</a:t>
            </a:r>
            <a:r>
              <a:rPr lang="ru-RU" dirty="0"/>
              <a:t> будет блокировки счетов, пока долг не дорастет до указанного размера</a:t>
            </a:r>
            <a:r>
              <a:rPr lang="ru-RU" dirty="0" smtClean="0"/>
              <a:t>.</a:t>
            </a:r>
          </a:p>
          <a:p>
            <a:pPr algn="just"/>
            <a:endParaRPr lang="ru-RU" dirty="0"/>
          </a:p>
          <a:p>
            <a:pPr algn="just"/>
            <a:r>
              <a:rPr lang="ru-RU" dirty="0">
                <a:solidFill>
                  <a:srgbClr val="C00000"/>
                </a:solidFill>
                <a:latin typeface="Times New Roman"/>
                <a:cs typeface="Times New Roman"/>
              </a:rPr>
              <a:t>► </a:t>
            </a:r>
            <a:r>
              <a:rPr lang="ru-RU" dirty="0" smtClean="0"/>
              <a:t>если </a:t>
            </a:r>
            <a:r>
              <a:rPr lang="ru-RU" b="1" dirty="0"/>
              <a:t>в течение 3 лет с момента истечения самого раннего требования сумма недоимки превысит 3 000 рублей</a:t>
            </a:r>
            <a:r>
              <a:rPr lang="ru-RU" dirty="0"/>
              <a:t>, инспекция в течение 2 месяцев вынесет решение о взыскании недоимки. </a:t>
            </a:r>
            <a:endParaRPr lang="ru-RU" dirty="0" smtClean="0"/>
          </a:p>
          <a:p>
            <a:pPr algn="just"/>
            <a:r>
              <a:rPr lang="ru-RU" dirty="0" smtClean="0"/>
              <a:t>В</a:t>
            </a:r>
            <a:r>
              <a:rPr lang="ru-RU" dirty="0"/>
              <a:t> случаях, когда </a:t>
            </a:r>
            <a:r>
              <a:rPr lang="ru-RU" b="1" dirty="0"/>
              <a:t>задолженность по налогам (взносам, пеням и штрафам) не достигла 3 000 руб. в течение 3 лет с даты исполнения первого требования</a:t>
            </a:r>
            <a:r>
              <a:rPr lang="ru-RU" dirty="0"/>
              <a:t>, инспекция примет решение о взыскании долга в течение 2 месяцев со дня истечения 3-летнего срока (</a:t>
            </a:r>
            <a:r>
              <a:rPr lang="ru-RU" dirty="0" err="1"/>
              <a:t>абз</a:t>
            </a:r>
            <a:r>
              <a:rPr lang="ru-RU" dirty="0"/>
              <a:t>. 4 п. 3 ст. 46 НК РФ).</a:t>
            </a:r>
          </a:p>
          <a:p>
            <a:endParaRPr lang="ru-RU" b="1" dirty="0">
              <a:solidFill>
                <a:srgbClr val="C00000"/>
              </a:solidFill>
            </a:endParaRPr>
          </a:p>
        </p:txBody>
      </p:sp>
    </p:spTree>
    <p:extLst>
      <p:ext uri="{BB962C8B-B14F-4D97-AF65-F5344CB8AC3E}">
        <p14:creationId xmlns:p14="http://schemas.microsoft.com/office/powerpoint/2010/main" val="6230583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98">
            <a:extLst>
              <a:ext uri="{FF2B5EF4-FFF2-40B4-BE49-F238E27FC236}">
                <a16:creationId xmlns:a16="http://schemas.microsoft.com/office/drawing/2014/main" id="{56E9FF0F-8B76-5747-9D0E-DEE806224526}"/>
              </a:ext>
            </a:extLst>
          </p:cNvPr>
          <p:cNvSpPr/>
          <p:nvPr/>
        </p:nvSpPr>
        <p:spPr>
          <a:xfrm>
            <a:off x="194885" y="169967"/>
            <a:ext cx="3689903" cy="51884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algn="l">
              <a:lnSpc>
                <a:spcPct val="70000"/>
              </a:lnSpc>
              <a:defRPr sz="20000" spc="-800">
                <a:solidFill>
                  <a:srgbClr val="536170"/>
                </a:solidFill>
                <a:latin typeface="Kontrapunkt Bob Bold"/>
                <a:ea typeface="Kontrapunkt Bob Bold"/>
                <a:cs typeface="Kontrapunkt Bob Bold"/>
                <a:sym typeface="Kontrapunkt Bob Bold"/>
              </a:defRPr>
            </a:lvl1pPr>
          </a:lstStyle>
          <a:p>
            <a:pPr>
              <a:lnSpc>
                <a:spcPct val="120000"/>
              </a:lnSpc>
            </a:pPr>
            <a:r>
              <a:rPr lang="ru-RU" sz="1800" b="1" spc="0" dirty="0" smtClean="0">
                <a:solidFill>
                  <a:schemeClr val="bg1"/>
                </a:solidFill>
                <a:latin typeface="Arial Black" pitchFamily="34" charset="0"/>
                <a:cs typeface="Segoe UI Semilight" panose="020B0402040204020203" pitchFamily="34" charset="0"/>
              </a:rPr>
              <a:t>УМЫСЕЛ В НЕУПЛАТЕ НАЛОГОВ</a:t>
            </a:r>
            <a:endParaRPr sz="1800" b="1" spc="0" dirty="0">
              <a:solidFill>
                <a:schemeClr val="bg1"/>
              </a:solidFill>
              <a:latin typeface="Arial Black" pitchFamily="34" charset="0"/>
              <a:cs typeface="Segoe UI Semilight" panose="020B0402040204020203" pitchFamily="34" charset="0"/>
            </a:endParaRPr>
          </a:p>
        </p:txBody>
      </p:sp>
      <p:sp>
        <p:nvSpPr>
          <p:cNvPr id="8" name="Shape 199">
            <a:extLst>
              <a:ext uri="{FF2B5EF4-FFF2-40B4-BE49-F238E27FC236}">
                <a16:creationId xmlns:a16="http://schemas.microsoft.com/office/drawing/2014/main" id="{42B05FE8-B338-1F48-969E-F28DFAB975C8}"/>
              </a:ext>
            </a:extLst>
          </p:cNvPr>
          <p:cNvSpPr/>
          <p:nvPr/>
        </p:nvSpPr>
        <p:spPr>
          <a:xfrm>
            <a:off x="4822963" y="1637451"/>
            <a:ext cx="4055165" cy="500137"/>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numCol="1">
            <a:spAutoFit/>
          </a:bodyPr>
          <a:lstStyle>
            <a:lvl1pPr algn="l" defTabSz="457200">
              <a:lnSpc>
                <a:spcPct val="140000"/>
              </a:lnSpc>
              <a:spcBef>
                <a:spcPts val="3300"/>
              </a:spcBef>
              <a:defRPr sz="2200">
                <a:solidFill>
                  <a:srgbClr val="373737"/>
                </a:solidFill>
                <a:latin typeface="Kontrapunkt Bob Light"/>
                <a:ea typeface="Kontrapunkt Bob Light"/>
                <a:cs typeface="Kontrapunkt Bob Light"/>
                <a:sym typeface="Kontrapunkt Bob Light"/>
              </a:defRPr>
            </a:lvl1pPr>
          </a:lstStyle>
          <a:p>
            <a:pPr>
              <a:lnSpc>
                <a:spcPct val="100000"/>
              </a:lnSpc>
              <a:spcBef>
                <a:spcPts val="0"/>
              </a:spcBef>
            </a:pPr>
            <a:endParaRPr lang="ru-RU" sz="1500" dirty="0">
              <a:solidFill>
                <a:srgbClr val="1E1E1E"/>
              </a:solidFill>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0"/>
              </a:spcBef>
            </a:pPr>
            <a:endParaRPr sz="1500" dirty="0">
              <a:solidFill>
                <a:srgbClr val="1E1E1E"/>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a:extLst/>
          </p:cNvPr>
          <p:cNvSpPr txBox="1"/>
          <p:nvPr/>
        </p:nvSpPr>
        <p:spPr>
          <a:xfrm>
            <a:off x="4785692" y="1256849"/>
            <a:ext cx="4181889" cy="392415"/>
          </a:xfrm>
          <a:prstGeom prst="rect">
            <a:avLst/>
          </a:prstGeom>
          <a:noFill/>
          <a:effectLst>
            <a:glow rad="127000">
              <a:srgbClr val="00B0F0"/>
            </a:glow>
            <a:outerShdw dist="50800" dir="5400000" algn="ctr" rotWithShape="0">
              <a:schemeClr val="bg1"/>
            </a:outerShdw>
          </a:effectLst>
          <a:scene3d>
            <a:camera prst="orthographicFront"/>
            <a:lightRig rig="chilly" dir="t"/>
          </a:scene3d>
          <a:sp3d>
            <a:extrusionClr>
              <a:schemeClr val="tx1"/>
            </a:extrusionClr>
          </a:sp3d>
        </p:spPr>
        <p:txBody>
          <a:bodyPr wrap="square" lIns="68580" tIns="34290" rIns="68580" bIns="34290">
            <a:spAutoFit/>
          </a:bodyPr>
          <a:lstStyle/>
          <a:p>
            <a:pPr eaLnBrk="1" hangingPunct="1">
              <a:defRPr/>
            </a:pPr>
            <a:r>
              <a:rPr lang="ru-RU" sz="2100" b="1" dirty="0">
                <a:solidFill>
                  <a:schemeClr val="accent1">
                    <a:lumMod val="75000"/>
                  </a:schemeClr>
                </a:solidFill>
                <a:cs typeface="Arial" pitchFamily="34" charset="0"/>
              </a:rPr>
              <a:t> </a:t>
            </a:r>
            <a:endParaRPr lang="en-US" sz="1100" dirty="0">
              <a:cs typeface="Arial" pitchFamily="34" charset="0"/>
            </a:endParaRPr>
          </a:p>
        </p:txBody>
      </p:sp>
      <p:sp>
        <p:nvSpPr>
          <p:cNvPr id="11" name="Заголовок 1"/>
          <p:cNvSpPr txBox="1">
            <a:spLocks/>
          </p:cNvSpPr>
          <p:nvPr/>
        </p:nvSpPr>
        <p:spPr>
          <a:xfrm>
            <a:off x="3736758" y="1076431"/>
            <a:ext cx="4957911" cy="310754"/>
          </a:xfrm>
          <a:prstGeom prst="rect">
            <a:avLst/>
          </a:prstGeom>
        </p:spPr>
        <p:txBody>
          <a:bodyPr vert="horz" lIns="68580" tIns="34290" rIns="68580" bIns="34290" rtlCol="0" anchor="t">
            <a:noAutofit/>
          </a:bodyPr>
          <a:lstStyle/>
          <a:p>
            <a:pPr defTabSz="685800" hangingPunct="1">
              <a:lnSpc>
                <a:spcPts val="1800"/>
              </a:lnSpc>
              <a:spcBef>
                <a:spcPct val="0"/>
              </a:spcBef>
              <a:defRPr/>
            </a:pPr>
            <a:endParaRPr lang="ru-RU" b="1" kern="1200" dirty="0">
              <a:solidFill>
                <a:srgbClr val="002060"/>
              </a:solidFill>
              <a:latin typeface="Segoe UI" pitchFamily="34" charset="0"/>
              <a:ea typeface="Segoe UI" pitchFamily="34" charset="0"/>
              <a:cs typeface="Segoe UI" pitchFamily="34" charset="0"/>
            </a:endParaRPr>
          </a:p>
        </p:txBody>
      </p:sp>
      <p:pic>
        <p:nvPicPr>
          <p:cNvPr id="17" name="Picture 2" descr="Picture 2"/>
          <p:cNvPicPr>
            <a:picLocks noGrp="1" noChangeAspect="1"/>
          </p:cNvPicPr>
          <p:nvPr>
            <p:ph type="pic" sz="quarter" idx="4294967295"/>
          </p:nvPr>
        </p:nvPicPr>
        <p:blipFill>
          <a:blip r:embed="rId2" cstate="print">
            <a:grayscl/>
            <a:extLst/>
          </a:blip>
          <a:stretch>
            <a:fillRect/>
          </a:stretch>
        </p:blipFill>
        <p:spPr>
          <a:xfrm>
            <a:off x="0" y="907914"/>
            <a:ext cx="4554537" cy="4235585"/>
          </a:xfrm>
          <a:prstGeom prst="rect">
            <a:avLst/>
          </a:prstGeom>
          <a:ln w="12700">
            <a:miter lim="400000"/>
          </a:ln>
        </p:spPr>
      </p:pic>
      <p:sp>
        <p:nvSpPr>
          <p:cNvPr id="20" name="Прямоугольник 19"/>
          <p:cNvSpPr/>
          <p:nvPr/>
        </p:nvSpPr>
        <p:spPr>
          <a:xfrm>
            <a:off x="4766554" y="1650675"/>
            <a:ext cx="4377446" cy="2408352"/>
          </a:xfrm>
          <a:prstGeom prst="rect">
            <a:avLst/>
          </a:prstGeom>
        </p:spPr>
        <p:txBody>
          <a:bodyPr wrap="square" lIns="68580" tIns="34290" rIns="68580" bIns="34290">
            <a:spAutoFit/>
          </a:bodyPr>
          <a:lstStyle/>
          <a:p>
            <a:pPr>
              <a:defRPr sz="3600" b="1">
                <a:solidFill>
                  <a:srgbClr val="262626"/>
                </a:solidFill>
              </a:defRPr>
            </a:pPr>
            <a:endParaRPr lang="ru-RU" sz="2400" dirty="0" smtClean="0">
              <a:latin typeface="Segoe UI Semilight" pitchFamily="34" charset="0"/>
              <a:cs typeface="Segoe UI Semilight" pitchFamily="34" charset="0"/>
            </a:endParaRPr>
          </a:p>
          <a:p>
            <a:pPr>
              <a:defRPr sz="3600" b="1">
                <a:solidFill>
                  <a:srgbClr val="262626"/>
                </a:solidFill>
              </a:defRPr>
            </a:pPr>
            <a:r>
              <a:rPr lang="ru-RU" sz="3200" dirty="0" smtClean="0">
                <a:solidFill>
                  <a:srgbClr val="C00000"/>
                </a:solidFill>
                <a:latin typeface="Arial Black" pitchFamily="34" charset="0"/>
                <a:cs typeface="Segoe UI Semilight" pitchFamily="34" charset="0"/>
              </a:rPr>
              <a:t>Письмо ФНС России от 13.07.2017 </a:t>
            </a:r>
          </a:p>
          <a:p>
            <a:pPr>
              <a:defRPr sz="3600" b="1">
                <a:solidFill>
                  <a:srgbClr val="262626"/>
                </a:solidFill>
              </a:defRPr>
            </a:pPr>
            <a:r>
              <a:rPr lang="ru-RU" sz="3200" dirty="0" smtClean="0">
                <a:solidFill>
                  <a:srgbClr val="C00000"/>
                </a:solidFill>
                <a:latin typeface="Arial Black" pitchFamily="34" charset="0"/>
                <a:cs typeface="Segoe UI Semilight" pitchFamily="34" charset="0"/>
              </a:rPr>
              <a:t>№ ЕД-4-2/13650@</a:t>
            </a:r>
            <a:endParaRPr lang="ru-RU" sz="3200" dirty="0">
              <a:solidFill>
                <a:srgbClr val="C00000"/>
              </a:solidFill>
              <a:latin typeface="Arial Black" pitchFamily="34" charset="0"/>
              <a:cs typeface="Segoe UI Semilight" pitchFamily="34" charset="0"/>
            </a:endParaRPr>
          </a:p>
        </p:txBody>
      </p:sp>
      <p:sp>
        <p:nvSpPr>
          <p:cNvPr id="9" name="Прямоугольник 8"/>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04952" y="260131"/>
            <a:ext cx="3287110" cy="369332"/>
          </a:xfrm>
          <a:prstGeom prst="rect">
            <a:avLst/>
          </a:prstGeom>
          <a:noFill/>
        </p:spPr>
        <p:txBody>
          <a:bodyPr wrap="square" rtlCol="0">
            <a:spAutoFit/>
          </a:bodyPr>
          <a:lstStyle/>
          <a:p>
            <a:r>
              <a:rPr lang="ru-RU" b="1" dirty="0" smtClean="0">
                <a:solidFill>
                  <a:schemeClr val="bg1"/>
                </a:solidFill>
              </a:rPr>
              <a:t>ДОПРОСЫ</a:t>
            </a:r>
            <a:endParaRPr lang="ru-RU" b="1" dirty="0">
              <a:solidFill>
                <a:schemeClr val="bg1"/>
              </a:solidFill>
            </a:endParaRPr>
          </a:p>
        </p:txBody>
      </p:sp>
    </p:spTree>
    <p:extLst>
      <p:ext uri="{BB962C8B-B14F-4D97-AF65-F5344CB8AC3E}">
        <p14:creationId xmlns:p14="http://schemas.microsoft.com/office/powerpoint/2010/main" val="20197927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3" name="TextBox 2"/>
          <p:cNvSpPr txBox="1"/>
          <p:nvPr/>
        </p:nvSpPr>
        <p:spPr>
          <a:xfrm>
            <a:off x="2428036" y="967046"/>
            <a:ext cx="6200384" cy="400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9" rIns="45718" bIns="45719">
            <a:spAutoFit/>
          </a:bodyPr>
          <a:lstStyle/>
          <a:p>
            <a:pPr>
              <a:defRPr sz="2000"/>
            </a:pPr>
            <a:r>
              <a:rPr dirty="0">
                <a:latin typeface="Segoe UI Semilight" pitchFamily="34" charset="0"/>
                <a:cs typeface="Segoe UI Semilight" pitchFamily="34" charset="0"/>
              </a:rPr>
              <a:t>– </a:t>
            </a:r>
            <a:r>
              <a:rPr b="1" dirty="0" err="1">
                <a:latin typeface="Segoe UI Semilight" pitchFamily="34" charset="0"/>
                <a:cs typeface="Segoe UI Semilight" pitchFamily="34" charset="0"/>
              </a:rPr>
              <a:t>Кто</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подбирает</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контрагентов</a:t>
            </a:r>
            <a:r>
              <a:rPr b="1" dirty="0">
                <a:latin typeface="Segoe UI Semilight" pitchFamily="34" charset="0"/>
                <a:cs typeface="Segoe UI Semilight" pitchFamily="34" charset="0"/>
              </a:rPr>
              <a:t>?</a:t>
            </a:r>
          </a:p>
        </p:txBody>
      </p:sp>
      <p:pic>
        <p:nvPicPr>
          <p:cNvPr id="474" name="Рисунок 1" descr="Рисунок 1"/>
          <p:cNvPicPr>
            <a:picLocks noChangeAspect="1"/>
          </p:cNvPicPr>
          <p:nvPr/>
        </p:nvPicPr>
        <p:blipFill>
          <a:blip r:embed="rId2" cstate="print">
            <a:extLst/>
          </a:blip>
          <a:stretch>
            <a:fillRect/>
          </a:stretch>
        </p:blipFill>
        <p:spPr>
          <a:xfrm>
            <a:off x="258758" y="792135"/>
            <a:ext cx="1134652" cy="1134652"/>
          </a:xfrm>
          <a:prstGeom prst="rect">
            <a:avLst/>
          </a:prstGeom>
          <a:ln w="12700">
            <a:miter lim="400000"/>
          </a:ln>
        </p:spPr>
      </p:pic>
      <p:pic>
        <p:nvPicPr>
          <p:cNvPr id="475" name="Рисунок 3" descr="Рисунок 3"/>
          <p:cNvPicPr>
            <a:picLocks noChangeAspect="1"/>
          </p:cNvPicPr>
          <p:nvPr/>
        </p:nvPicPr>
        <p:blipFill>
          <a:blip r:embed="rId3" cstate="print">
            <a:extLst/>
          </a:blip>
          <a:stretch>
            <a:fillRect/>
          </a:stretch>
        </p:blipFill>
        <p:spPr>
          <a:xfrm>
            <a:off x="6978783" y="1436357"/>
            <a:ext cx="1047366" cy="1108443"/>
          </a:xfrm>
          <a:prstGeom prst="rect">
            <a:avLst/>
          </a:prstGeom>
          <a:ln w="12700">
            <a:miter lim="400000"/>
          </a:ln>
        </p:spPr>
      </p:pic>
      <p:sp>
        <p:nvSpPr>
          <p:cNvPr id="476" name="TextBox 8"/>
          <p:cNvSpPr txBox="1"/>
          <p:nvPr/>
        </p:nvSpPr>
        <p:spPr>
          <a:xfrm>
            <a:off x="761846" y="1752325"/>
            <a:ext cx="6216939" cy="830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9" rIns="45718" bIns="45719">
            <a:spAutoFit/>
          </a:bodyPr>
          <a:lstStyle/>
          <a:p>
            <a:pPr>
              <a:defRPr sz="2800"/>
            </a:pPr>
            <a:r>
              <a:rPr dirty="0"/>
              <a:t>– </a:t>
            </a:r>
            <a:r>
              <a:rPr sz="2000" b="1" dirty="0" err="1">
                <a:latin typeface="Segoe UI Semilight" pitchFamily="34" charset="0"/>
                <a:cs typeface="Segoe UI Semilight" pitchFamily="34" charset="0"/>
              </a:rPr>
              <a:t>Вмешиваются</a:t>
            </a:r>
            <a:r>
              <a:rPr sz="2000" b="1" dirty="0">
                <a:latin typeface="Segoe UI Semilight" pitchFamily="34" charset="0"/>
                <a:cs typeface="Segoe UI Semilight" pitchFamily="34" charset="0"/>
              </a:rPr>
              <a:t> </a:t>
            </a:r>
            <a:r>
              <a:rPr sz="2000" b="1" dirty="0" err="1">
                <a:latin typeface="Segoe UI Semilight" pitchFamily="34" charset="0"/>
                <a:cs typeface="Segoe UI Semilight" pitchFamily="34" charset="0"/>
              </a:rPr>
              <a:t>ли</a:t>
            </a:r>
            <a:r>
              <a:rPr sz="2000" b="1" dirty="0">
                <a:latin typeface="Segoe UI Semilight" pitchFamily="34" charset="0"/>
                <a:cs typeface="Segoe UI Semilight" pitchFamily="34" charset="0"/>
              </a:rPr>
              <a:t> </a:t>
            </a:r>
            <a:r>
              <a:rPr sz="2000" b="1" dirty="0" err="1">
                <a:latin typeface="Segoe UI Semilight" pitchFamily="34" charset="0"/>
                <a:cs typeface="Segoe UI Semilight" pitchFamily="34" charset="0"/>
              </a:rPr>
              <a:t>учредители</a:t>
            </a:r>
            <a:r>
              <a:rPr sz="2000" b="1" dirty="0">
                <a:latin typeface="Segoe UI Semilight" pitchFamily="34" charset="0"/>
                <a:cs typeface="Segoe UI Semilight" pitchFamily="34" charset="0"/>
              </a:rPr>
              <a:t> </a:t>
            </a:r>
            <a:r>
              <a:rPr sz="2000" b="1" dirty="0" err="1">
                <a:latin typeface="Segoe UI Semilight" pitchFamily="34" charset="0"/>
                <a:cs typeface="Segoe UI Semilight" pitchFamily="34" charset="0"/>
              </a:rPr>
              <a:t>непосредственно</a:t>
            </a:r>
            <a:r>
              <a:rPr sz="2000" b="1" dirty="0">
                <a:latin typeface="Segoe UI Semilight" pitchFamily="34" charset="0"/>
                <a:cs typeface="Segoe UI Semilight" pitchFamily="34" charset="0"/>
              </a:rPr>
              <a:t> в </a:t>
            </a:r>
            <a:r>
              <a:rPr sz="2000" b="1" dirty="0" err="1">
                <a:latin typeface="Segoe UI Semilight" pitchFamily="34" charset="0"/>
                <a:cs typeface="Segoe UI Semilight" pitchFamily="34" charset="0"/>
              </a:rPr>
              <a:t>финансово-хозяйственную</a:t>
            </a:r>
            <a:r>
              <a:rPr sz="2000" b="1" dirty="0">
                <a:latin typeface="Segoe UI Semilight" pitchFamily="34" charset="0"/>
                <a:cs typeface="Segoe UI Semilight" pitchFamily="34" charset="0"/>
              </a:rPr>
              <a:t> </a:t>
            </a:r>
            <a:r>
              <a:rPr sz="2000" b="1" dirty="0" err="1">
                <a:latin typeface="Segoe UI Semilight" pitchFamily="34" charset="0"/>
                <a:cs typeface="Segoe UI Semilight" pitchFamily="34" charset="0"/>
              </a:rPr>
              <a:t>деятельность</a:t>
            </a:r>
            <a:r>
              <a:rPr sz="2000" b="1" dirty="0">
                <a:latin typeface="Segoe UI Semilight" pitchFamily="34" charset="0"/>
                <a:cs typeface="Segoe UI Semilight" pitchFamily="34" charset="0"/>
              </a:rPr>
              <a:t>?</a:t>
            </a:r>
          </a:p>
        </p:txBody>
      </p:sp>
      <p:sp>
        <p:nvSpPr>
          <p:cNvPr id="477" name="TextBox 9"/>
          <p:cNvSpPr txBox="1"/>
          <p:nvPr/>
        </p:nvSpPr>
        <p:spPr>
          <a:xfrm>
            <a:off x="761843" y="3888937"/>
            <a:ext cx="6079830" cy="707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9" rIns="45718" bIns="45719">
            <a:spAutoFit/>
          </a:bodyPr>
          <a:lstStyle/>
          <a:p>
            <a:pPr>
              <a:defRPr sz="2000"/>
            </a:pPr>
            <a:r>
              <a:rPr dirty="0"/>
              <a:t>– </a:t>
            </a:r>
            <a:r>
              <a:rPr b="1" dirty="0" err="1">
                <a:latin typeface="Segoe UI Semilight" pitchFamily="34" charset="0"/>
                <a:cs typeface="Segoe UI Semilight" pitchFamily="34" charset="0"/>
              </a:rPr>
              <a:t>Какие</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взаимоотношения</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дружеские</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деловые</a:t>
            </a:r>
            <a:r>
              <a:rPr b="1" dirty="0">
                <a:latin typeface="Segoe UI Semilight" pitchFamily="34" charset="0"/>
                <a:cs typeface="Segoe UI Semilight" pitchFamily="34" charset="0"/>
              </a:rPr>
              <a:t>)</a:t>
            </a:r>
          </a:p>
          <a:p>
            <a:pPr>
              <a:defRPr sz="2000"/>
            </a:pP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Вас</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объединяют</a:t>
            </a:r>
            <a:r>
              <a:rPr b="1" dirty="0">
                <a:latin typeface="Segoe UI Semilight" pitchFamily="34" charset="0"/>
                <a:cs typeface="Segoe UI Semilight" pitchFamily="34" charset="0"/>
              </a:rPr>
              <a:t>?</a:t>
            </a:r>
          </a:p>
        </p:txBody>
      </p:sp>
      <p:sp>
        <p:nvSpPr>
          <p:cNvPr id="478" name="Прямоугольник 11"/>
          <p:cNvSpPr txBox="1"/>
          <p:nvPr/>
        </p:nvSpPr>
        <p:spPr>
          <a:xfrm>
            <a:off x="2369510" y="2851624"/>
            <a:ext cx="4572001" cy="707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9" rIns="45718" bIns="45719">
            <a:spAutoFit/>
          </a:bodyPr>
          <a:lstStyle/>
          <a:p>
            <a:pPr>
              <a:defRPr sz="2000"/>
            </a:pPr>
            <a:r>
              <a:rPr dirty="0">
                <a:latin typeface="Segoe UI Semilight" pitchFamily="34" charset="0"/>
                <a:cs typeface="Segoe UI Semilight" pitchFamily="34" charset="0"/>
              </a:rPr>
              <a:t>– </a:t>
            </a:r>
            <a:r>
              <a:rPr b="1" dirty="0" err="1">
                <a:latin typeface="Segoe UI Semilight" pitchFamily="34" charset="0"/>
                <a:cs typeface="Segoe UI Semilight" pitchFamily="34" charset="0"/>
              </a:rPr>
              <a:t>Знаком</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ли</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Вам</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лично</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руководитель</a:t>
            </a:r>
            <a:r>
              <a:rPr b="1" dirty="0">
                <a:latin typeface="Segoe UI Semilight" pitchFamily="34" charset="0"/>
                <a:cs typeface="Segoe UI Semilight" pitchFamily="34" charset="0"/>
              </a:rPr>
              <a:t> </a:t>
            </a:r>
            <a:r>
              <a:rPr b="1" dirty="0" err="1">
                <a:latin typeface="Segoe UI Semilight" pitchFamily="34" charset="0"/>
                <a:cs typeface="Segoe UI Semilight" pitchFamily="34" charset="0"/>
              </a:rPr>
              <a:t>организации-контрагента</a:t>
            </a:r>
            <a:r>
              <a:rPr b="1" dirty="0">
                <a:latin typeface="Segoe UI Semilight" pitchFamily="34" charset="0"/>
                <a:cs typeface="Segoe UI Semilight" pitchFamily="34" charset="0"/>
              </a:rPr>
              <a:t>?</a:t>
            </a:r>
          </a:p>
        </p:txBody>
      </p:sp>
      <p:pic>
        <p:nvPicPr>
          <p:cNvPr id="479" name="Рисунок 12" descr="Рисунок 12"/>
          <p:cNvPicPr>
            <a:picLocks noChangeAspect="1"/>
          </p:cNvPicPr>
          <p:nvPr/>
        </p:nvPicPr>
        <p:blipFill>
          <a:blip r:embed="rId4" cstate="print">
            <a:extLst/>
          </a:blip>
          <a:stretch>
            <a:fillRect/>
          </a:stretch>
        </p:blipFill>
        <p:spPr>
          <a:xfrm>
            <a:off x="745913" y="2544800"/>
            <a:ext cx="797071" cy="1004022"/>
          </a:xfrm>
          <a:prstGeom prst="rect">
            <a:avLst/>
          </a:prstGeom>
          <a:ln w="12700">
            <a:miter lim="400000"/>
          </a:ln>
        </p:spPr>
      </p:pic>
      <p:pic>
        <p:nvPicPr>
          <p:cNvPr id="480" name="Рисунок 13" descr="Рисунок 13"/>
          <p:cNvPicPr>
            <a:picLocks noChangeAspect="1"/>
          </p:cNvPicPr>
          <p:nvPr/>
        </p:nvPicPr>
        <p:blipFill>
          <a:blip r:embed="rId5" cstate="print">
            <a:extLst/>
          </a:blip>
          <a:stretch>
            <a:fillRect/>
          </a:stretch>
        </p:blipFill>
        <p:spPr>
          <a:xfrm>
            <a:off x="7112245" y="3574659"/>
            <a:ext cx="1117136" cy="1029860"/>
          </a:xfrm>
          <a:prstGeom prst="rect">
            <a:avLst/>
          </a:prstGeom>
          <a:ln w="12700">
            <a:miter lim="400000"/>
          </a:ln>
        </p:spPr>
      </p:pic>
      <p:sp>
        <p:nvSpPr>
          <p:cNvPr id="11" name="TextBox 10"/>
          <p:cNvSpPr txBox="1"/>
          <p:nvPr/>
        </p:nvSpPr>
        <p:spPr>
          <a:xfrm>
            <a:off x="181303" y="283779"/>
            <a:ext cx="4106918" cy="369332"/>
          </a:xfrm>
          <a:prstGeom prst="rect">
            <a:avLst/>
          </a:prstGeom>
          <a:noFill/>
        </p:spPr>
        <p:txBody>
          <a:bodyPr wrap="square" rtlCol="0">
            <a:spAutoFit/>
          </a:bodyPr>
          <a:lstStyle/>
          <a:p>
            <a:r>
              <a:rPr lang="ru-RU" b="1" dirty="0" smtClean="0">
                <a:solidFill>
                  <a:schemeClr val="bg1"/>
                </a:solidFill>
              </a:rPr>
              <a:t>Типичные вопросы на допросах</a:t>
            </a:r>
            <a:endParaRPr lang="ru-RU" b="1" dirty="0">
              <a:solidFill>
                <a:schemeClr val="bg1"/>
              </a:solidFill>
            </a:endParaRPr>
          </a:p>
        </p:txBody>
      </p:sp>
    </p:spTree>
    <p:extLst>
      <p:ext uri="{BB962C8B-B14F-4D97-AF65-F5344CB8AC3E}">
        <p14:creationId xmlns:p14="http://schemas.microsoft.com/office/powerpoint/2010/main" val="14914048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s://pbs.twimg.com/media/DjgEz1MXgAIAsW_.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TextBox 1"/>
          <p:cNvSpPr txBox="1"/>
          <p:nvPr/>
        </p:nvSpPr>
        <p:spPr>
          <a:xfrm>
            <a:off x="827584" y="3651870"/>
            <a:ext cx="6787055" cy="584775"/>
          </a:xfrm>
          <a:prstGeom prst="rect">
            <a:avLst/>
          </a:prstGeom>
          <a:noFill/>
        </p:spPr>
        <p:txBody>
          <a:bodyPr wrap="square" rtlCol="0">
            <a:spAutoFit/>
          </a:bodyPr>
          <a:lstStyle/>
          <a:p>
            <a:pPr algn="ctr"/>
            <a:r>
              <a:rPr lang="ru-RU" sz="3200" b="1" dirty="0" smtClean="0">
                <a:solidFill>
                  <a:srgbClr val="C00000"/>
                </a:solidFill>
                <a:effectLst>
                  <a:outerShdw blurRad="38100" dist="38100" dir="2700000" algn="tl">
                    <a:srgbClr val="000000">
                      <a:alpha val="43137"/>
                    </a:srgbClr>
                  </a:outerShdw>
                </a:effectLst>
              </a:rPr>
              <a:t>СТОРОНА ДОГОВОРА</a:t>
            </a:r>
          </a:p>
        </p:txBody>
      </p:sp>
    </p:spTree>
    <p:extLst>
      <p:ext uri="{BB962C8B-B14F-4D97-AF65-F5344CB8AC3E}">
        <p14:creationId xmlns:p14="http://schemas.microsoft.com/office/powerpoint/2010/main" val="23149487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23528" y="0"/>
            <a:ext cx="6150679" cy="923330"/>
          </a:xfrm>
          <a:prstGeom prst="rect">
            <a:avLst/>
          </a:prstGeom>
          <a:noFill/>
        </p:spPr>
        <p:txBody>
          <a:bodyPr wrap="square" rtlCol="0">
            <a:spAutoFit/>
          </a:bodyPr>
          <a:lstStyle/>
          <a:p>
            <a:r>
              <a:rPr lang="ru-RU" b="1" dirty="0" smtClean="0">
                <a:solidFill>
                  <a:schemeClr val="bg1"/>
                </a:solidFill>
                <a:effectLst>
                  <a:outerShdw blurRad="38100" dist="38100" dir="2700000" algn="tl">
                    <a:srgbClr val="000000">
                      <a:alpha val="43137"/>
                    </a:srgbClr>
                  </a:outerShdw>
                </a:effectLst>
              </a:rPr>
              <a:t>Побуждение налогоплательщика к добровольному уточнению налоговых обязательств, увеличению налоговой базы</a:t>
            </a:r>
            <a:endParaRPr lang="ru-RU"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95536" y="1113588"/>
            <a:ext cx="8208912" cy="3785652"/>
          </a:xfrm>
          <a:prstGeom prst="rect">
            <a:avLst/>
          </a:prstGeom>
          <a:noFill/>
        </p:spPr>
        <p:txBody>
          <a:bodyPr wrap="square" rtlCol="0">
            <a:spAutoFit/>
          </a:bodyPr>
          <a:lstStyle/>
          <a:p>
            <a:r>
              <a:rPr lang="ru-RU" sz="1600" b="1" dirty="0" smtClean="0">
                <a:solidFill>
                  <a:schemeClr val="tx1"/>
                </a:solidFill>
              </a:rPr>
              <a:t>Выдержка из Протокола рабочей группы по легализации налоговой базы</a:t>
            </a:r>
            <a:endParaRPr lang="en-US" sz="1600" b="1" dirty="0" smtClean="0">
              <a:solidFill>
                <a:schemeClr val="tx1"/>
              </a:solidFill>
            </a:endParaRPr>
          </a:p>
          <a:p>
            <a:endParaRPr lang="en-US" sz="1600" b="1" dirty="0" smtClean="0">
              <a:solidFill>
                <a:schemeClr val="tx1"/>
              </a:solidFill>
            </a:endParaRPr>
          </a:p>
          <a:p>
            <a:pPr algn="just"/>
            <a:endParaRPr lang="ru-RU" sz="1600" i="1" dirty="0" smtClean="0">
              <a:solidFill>
                <a:schemeClr val="tx1"/>
              </a:solidFill>
            </a:endParaRPr>
          </a:p>
          <a:p>
            <a:pPr algn="just"/>
            <a:r>
              <a:rPr lang="ru-RU" sz="1600" i="1" dirty="0" smtClean="0">
                <a:solidFill>
                  <a:schemeClr val="tx1"/>
                </a:solidFill>
              </a:rPr>
              <a:t>«…В целях повышения эффективности контрольной работы, направленной на </a:t>
            </a:r>
            <a:r>
              <a:rPr lang="ru-RU" sz="1600" b="1" i="1" dirty="0" smtClean="0">
                <a:solidFill>
                  <a:schemeClr val="tx1"/>
                </a:solidFill>
              </a:rPr>
              <a:t>повышение налоговой культуры налогоплательщиков </a:t>
            </a:r>
            <a:r>
              <a:rPr lang="ru-RU" sz="1600" i="1" dirty="0" smtClean="0">
                <a:solidFill>
                  <a:schemeClr val="tx1"/>
                </a:solidFill>
              </a:rPr>
              <a:t>с генеральным директором проведено совещание, в ходе которого было указано на признаки </a:t>
            </a:r>
            <a:r>
              <a:rPr lang="ru-RU" sz="1600" b="1" i="1" dirty="0" smtClean="0">
                <a:solidFill>
                  <a:schemeClr val="tx1"/>
                </a:solidFill>
              </a:rPr>
              <a:t>нарушения пределов прав</a:t>
            </a:r>
            <a:r>
              <a:rPr lang="ru-RU" sz="1600" i="1" dirty="0" smtClean="0">
                <a:solidFill>
                  <a:schemeClr val="tx1"/>
                </a:solidFill>
              </a:rPr>
              <a:t> в части завышения налоговых вычетов по НДС по сделкам с вышеуказанными контрагентами.</a:t>
            </a:r>
          </a:p>
          <a:p>
            <a:pPr algn="just"/>
            <a:r>
              <a:rPr lang="ru-RU" sz="1600" i="1" dirty="0" smtClean="0">
                <a:solidFill>
                  <a:schemeClr val="tx1"/>
                </a:solidFill>
              </a:rPr>
              <a:t>Генеральному директору предложено </a:t>
            </a:r>
            <a:r>
              <a:rPr lang="ru-RU" sz="1600" b="1" i="1" dirty="0" smtClean="0">
                <a:solidFill>
                  <a:srgbClr val="C00000"/>
                </a:solidFill>
              </a:rPr>
              <a:t>ДОБРОВОЛЬНО УТОЧНИТЬ НАЛОГОВЫЕ ОБЯЗАТЕЛЬСТВА ДО НАЗНАЧЕНИЯ ВЫЕЗДНОЙ НАЛОГОВОЙ ПРОВЕРКИ </a:t>
            </a:r>
            <a:r>
              <a:rPr lang="ru-RU" sz="1600" i="1" dirty="0" smtClean="0">
                <a:solidFill>
                  <a:schemeClr val="tx1"/>
                </a:solidFill>
              </a:rPr>
              <a:t>отказа от применения вычетов по НДС по сомнительным сделкам.</a:t>
            </a:r>
          </a:p>
          <a:p>
            <a:pPr algn="just"/>
            <a:r>
              <a:rPr lang="ru-RU" sz="1600" i="1" dirty="0" smtClean="0">
                <a:solidFill>
                  <a:schemeClr val="tx1"/>
                </a:solidFill>
              </a:rPr>
              <a:t>Предложено самостоятельно </a:t>
            </a:r>
            <a:r>
              <a:rPr lang="ru-RU" sz="1600" b="1" i="1" dirty="0" smtClean="0">
                <a:solidFill>
                  <a:schemeClr val="tx1"/>
                </a:solidFill>
              </a:rPr>
              <a:t>оценить налоговые риски в соответствии с Приказом ФНС России от 30.05.2007 года № ММ-3-06/333</a:t>
            </a:r>
            <a:r>
              <a:rPr lang="en-US" sz="1600" b="1" i="1" dirty="0" smtClean="0">
                <a:solidFill>
                  <a:schemeClr val="tx1"/>
                </a:solidFill>
              </a:rPr>
              <a:t>@</a:t>
            </a:r>
            <a:r>
              <a:rPr lang="ru-RU" sz="1600" i="1" dirty="0" smtClean="0">
                <a:solidFill>
                  <a:schemeClr val="tx1"/>
                </a:solidFill>
              </a:rPr>
              <a:t>...»</a:t>
            </a:r>
            <a:endParaRPr lang="en-US" sz="1600" i="1" dirty="0" smtClean="0">
              <a:solidFill>
                <a:schemeClr val="tx1"/>
              </a:solidFill>
            </a:endParaRPr>
          </a:p>
          <a:p>
            <a:endParaRPr lang="ru-RU" sz="1600" b="1" dirty="0" smtClean="0">
              <a:solidFill>
                <a:schemeClr val="tx1"/>
              </a:solidFill>
            </a:endParaRPr>
          </a:p>
          <a:p>
            <a:r>
              <a:rPr lang="ru-RU" sz="1600" b="1" dirty="0" smtClean="0">
                <a:solidFill>
                  <a:schemeClr val="tx1"/>
                </a:solidFill>
              </a:rPr>
              <a:t> </a:t>
            </a:r>
            <a:endParaRPr lang="ru-RU" sz="1600" b="1" dirty="0">
              <a:solidFill>
                <a:schemeClr val="tx1"/>
              </a:solidFill>
            </a:endParaRPr>
          </a:p>
        </p:txBody>
      </p:sp>
    </p:spTree>
    <p:extLst>
      <p:ext uri="{BB962C8B-B14F-4D97-AF65-F5344CB8AC3E}">
        <p14:creationId xmlns:p14="http://schemas.microsoft.com/office/powerpoint/2010/main" val="28492409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8" name="TextBox 15"/>
          <p:cNvSpPr txBox="1"/>
          <p:nvPr/>
        </p:nvSpPr>
        <p:spPr>
          <a:xfrm>
            <a:off x="4082256" y="1206229"/>
            <a:ext cx="4932041"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400" b="1"/>
            </a:pPr>
            <a:r>
              <a:rPr dirty="0" err="1"/>
              <a:t>Ст</a:t>
            </a:r>
            <a:r>
              <a:rPr dirty="0"/>
              <a:t>. 54.1 НК РФ </a:t>
            </a:r>
            <a:r>
              <a:rPr dirty="0" err="1"/>
              <a:t>может</a:t>
            </a:r>
            <a:r>
              <a:rPr dirty="0"/>
              <a:t> </a:t>
            </a:r>
            <a:r>
              <a:rPr dirty="0" err="1"/>
              <a:t>быть</a:t>
            </a:r>
            <a:r>
              <a:rPr dirty="0"/>
              <a:t> </a:t>
            </a:r>
            <a:r>
              <a:rPr dirty="0" err="1"/>
              <a:t>коварна</a:t>
            </a:r>
            <a:r>
              <a:rPr dirty="0"/>
              <a:t> и </a:t>
            </a:r>
            <a:r>
              <a:rPr dirty="0" err="1"/>
              <a:t>по</a:t>
            </a:r>
            <a:r>
              <a:rPr dirty="0"/>
              <a:t> </a:t>
            </a:r>
            <a:r>
              <a:rPr dirty="0" err="1"/>
              <a:t>отношению</a:t>
            </a:r>
            <a:r>
              <a:rPr dirty="0"/>
              <a:t> к </a:t>
            </a:r>
            <a:r>
              <a:rPr dirty="0" err="1"/>
              <a:t>добросовестным</a:t>
            </a:r>
            <a:r>
              <a:rPr dirty="0"/>
              <a:t> </a:t>
            </a:r>
            <a:r>
              <a:rPr dirty="0" err="1"/>
              <a:t>поставщикам</a:t>
            </a:r>
            <a:r>
              <a:rPr dirty="0"/>
              <a:t> и </a:t>
            </a:r>
            <a:r>
              <a:rPr dirty="0" err="1"/>
              <a:t>покупателям</a:t>
            </a:r>
            <a:r>
              <a:rPr dirty="0"/>
              <a:t>.</a:t>
            </a:r>
          </a:p>
          <a:p>
            <a:pPr>
              <a:defRPr sz="1400" b="1">
                <a:solidFill>
                  <a:srgbClr val="528693"/>
                </a:solidFill>
              </a:defRPr>
            </a:pPr>
            <a:r>
              <a:rPr dirty="0" err="1">
                <a:solidFill>
                  <a:srgbClr val="C00000"/>
                </a:solidFill>
              </a:rPr>
              <a:t>Важно</a:t>
            </a:r>
            <a:r>
              <a:rPr dirty="0">
                <a:solidFill>
                  <a:srgbClr val="C00000"/>
                </a:solidFill>
              </a:rPr>
              <a:t> </a:t>
            </a:r>
            <a:r>
              <a:rPr dirty="0" err="1">
                <a:solidFill>
                  <a:srgbClr val="C00000"/>
                </a:solidFill>
              </a:rPr>
              <a:t>быть</a:t>
            </a:r>
            <a:r>
              <a:rPr dirty="0">
                <a:solidFill>
                  <a:srgbClr val="C00000"/>
                </a:solidFill>
              </a:rPr>
              <a:t> </a:t>
            </a:r>
            <a:r>
              <a:rPr dirty="0" err="1">
                <a:solidFill>
                  <a:srgbClr val="C00000"/>
                </a:solidFill>
              </a:rPr>
              <a:t>уверенным</a:t>
            </a:r>
            <a:r>
              <a:rPr dirty="0">
                <a:solidFill>
                  <a:srgbClr val="C00000"/>
                </a:solidFill>
              </a:rPr>
              <a:t> в </a:t>
            </a:r>
            <a:r>
              <a:rPr dirty="0" err="1">
                <a:solidFill>
                  <a:srgbClr val="C00000"/>
                </a:solidFill>
              </a:rPr>
              <a:t>стороне</a:t>
            </a:r>
            <a:r>
              <a:rPr dirty="0">
                <a:solidFill>
                  <a:srgbClr val="C00000"/>
                </a:solidFill>
              </a:rPr>
              <a:t> </a:t>
            </a:r>
            <a:r>
              <a:rPr dirty="0" err="1">
                <a:solidFill>
                  <a:srgbClr val="C00000"/>
                </a:solidFill>
              </a:rPr>
              <a:t>договора</a:t>
            </a:r>
            <a:r>
              <a:rPr dirty="0">
                <a:solidFill>
                  <a:srgbClr val="C00000"/>
                </a:solidFill>
              </a:rPr>
              <a:t>!</a:t>
            </a:r>
          </a:p>
          <a:p>
            <a:pPr>
              <a:defRPr sz="1400" b="1">
                <a:solidFill>
                  <a:srgbClr val="528693"/>
                </a:solidFill>
              </a:defRPr>
            </a:pPr>
            <a:endParaRPr dirty="0"/>
          </a:p>
          <a:p>
            <a:pPr>
              <a:defRPr sz="1400" b="1">
                <a:solidFill>
                  <a:srgbClr val="528693"/>
                </a:solidFill>
              </a:defRPr>
            </a:pPr>
            <a:r>
              <a:rPr b="0" dirty="0" err="1" smtClean="0">
                <a:solidFill>
                  <a:srgbClr val="000000"/>
                </a:solidFill>
                <a:latin typeface="Arial"/>
                <a:ea typeface="Arial"/>
                <a:cs typeface="Arial"/>
                <a:sym typeface="Arial"/>
              </a:rPr>
              <a:t>Поставка</a:t>
            </a:r>
            <a:r>
              <a:rPr b="0" dirty="0" smtClean="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реально</a:t>
            </a:r>
            <a:r>
              <a:rPr b="0" dirty="0">
                <a:solidFill>
                  <a:srgbClr val="000000"/>
                </a:solidFill>
                <a:latin typeface="Arial"/>
                <a:ea typeface="Arial"/>
                <a:cs typeface="Arial"/>
                <a:sym typeface="Arial"/>
              </a:rPr>
              <a:t> </a:t>
            </a:r>
            <a:r>
              <a:rPr b="0" dirty="0" err="1" smtClean="0">
                <a:solidFill>
                  <a:srgbClr val="000000"/>
                </a:solidFill>
                <a:latin typeface="Arial"/>
                <a:ea typeface="Arial"/>
                <a:cs typeface="Arial"/>
                <a:sym typeface="Arial"/>
              </a:rPr>
              <a:t>осуществлена</a:t>
            </a:r>
            <a:r>
              <a:rPr b="0" dirty="0" smtClean="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группой</a:t>
            </a:r>
            <a:r>
              <a:rPr b="0" dirty="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компаний</a:t>
            </a:r>
            <a:r>
              <a:rPr b="0" dirty="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поставщика</a:t>
            </a:r>
            <a:r>
              <a:rPr b="0" dirty="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денежные</a:t>
            </a:r>
            <a:r>
              <a:rPr b="0" dirty="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средства</a:t>
            </a:r>
            <a:r>
              <a:rPr b="0" dirty="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оплачены</a:t>
            </a:r>
            <a:r>
              <a:rPr b="0" dirty="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закрывающие</a:t>
            </a:r>
            <a:r>
              <a:rPr b="0" dirty="0">
                <a:solidFill>
                  <a:srgbClr val="000000"/>
                </a:solidFill>
                <a:latin typeface="Arial"/>
                <a:ea typeface="Arial"/>
                <a:cs typeface="Arial"/>
                <a:sym typeface="Arial"/>
              </a:rPr>
              <a:t> </a:t>
            </a:r>
            <a:r>
              <a:rPr b="0" dirty="0" err="1">
                <a:solidFill>
                  <a:srgbClr val="000000"/>
                </a:solidFill>
                <a:latin typeface="Arial"/>
                <a:ea typeface="Arial"/>
                <a:cs typeface="Arial"/>
                <a:sym typeface="Arial"/>
              </a:rPr>
              <a:t>документы</a:t>
            </a:r>
            <a:r>
              <a:rPr b="0" dirty="0">
                <a:solidFill>
                  <a:srgbClr val="000000"/>
                </a:solidFill>
                <a:latin typeface="Arial"/>
                <a:ea typeface="Arial"/>
                <a:cs typeface="Arial"/>
                <a:sym typeface="Arial"/>
              </a:rPr>
              <a:t> </a:t>
            </a:r>
            <a:r>
              <a:rPr b="0" dirty="0" err="1" smtClean="0">
                <a:solidFill>
                  <a:srgbClr val="000000"/>
                </a:solidFill>
                <a:latin typeface="Arial"/>
                <a:ea typeface="Arial"/>
                <a:cs typeface="Arial"/>
                <a:sym typeface="Arial"/>
              </a:rPr>
              <a:t>подписаны</a:t>
            </a:r>
            <a:r>
              <a:rPr b="0" dirty="0" smtClean="0">
                <a:solidFill>
                  <a:srgbClr val="000000"/>
                </a:solidFill>
                <a:latin typeface="Arial"/>
                <a:ea typeface="Arial"/>
                <a:cs typeface="Arial"/>
                <a:sym typeface="Arial"/>
              </a:rPr>
              <a:t>.</a:t>
            </a:r>
            <a:endParaRPr lang="ru-RU" b="0" dirty="0" smtClean="0">
              <a:solidFill>
                <a:srgbClr val="000000"/>
              </a:solidFill>
              <a:latin typeface="Arial"/>
              <a:ea typeface="Arial"/>
              <a:cs typeface="Arial"/>
              <a:sym typeface="Arial"/>
            </a:endParaRPr>
          </a:p>
          <a:p>
            <a:pPr>
              <a:defRPr sz="1400" b="1">
                <a:solidFill>
                  <a:srgbClr val="528693"/>
                </a:solidFill>
              </a:defRPr>
            </a:pPr>
            <a:endParaRPr b="0" dirty="0">
              <a:solidFill>
                <a:srgbClr val="000000"/>
              </a:solidFill>
              <a:latin typeface="Arial"/>
              <a:ea typeface="Arial"/>
              <a:cs typeface="Arial"/>
              <a:sym typeface="Arial"/>
            </a:endParaRPr>
          </a:p>
          <a:p>
            <a:pPr algn="just">
              <a:defRPr sz="1400" b="1">
                <a:solidFill>
                  <a:srgbClr val="C00000"/>
                </a:solidFill>
              </a:defRPr>
            </a:pPr>
            <a:r>
              <a:rPr dirty="0" smtClean="0"/>
              <a:t>ИП</a:t>
            </a:r>
            <a:r>
              <a:rPr dirty="0"/>
              <a:t>, </a:t>
            </a:r>
            <a:r>
              <a:rPr dirty="0" err="1"/>
              <a:t>являющийся</a:t>
            </a:r>
            <a:r>
              <a:rPr dirty="0"/>
              <a:t> </a:t>
            </a:r>
            <a:r>
              <a:rPr dirty="0" err="1"/>
              <a:t>стороной</a:t>
            </a:r>
            <a:r>
              <a:rPr dirty="0"/>
              <a:t> </a:t>
            </a:r>
            <a:r>
              <a:rPr dirty="0" err="1"/>
              <a:t>договора</a:t>
            </a:r>
            <a:r>
              <a:rPr dirty="0"/>
              <a:t> </a:t>
            </a:r>
            <a:r>
              <a:rPr dirty="0" err="1"/>
              <a:t>не</a:t>
            </a:r>
            <a:r>
              <a:rPr dirty="0"/>
              <a:t> </a:t>
            </a:r>
            <a:r>
              <a:rPr dirty="0" err="1"/>
              <a:t>обладал</a:t>
            </a:r>
            <a:r>
              <a:rPr dirty="0"/>
              <a:t> </a:t>
            </a:r>
            <a:r>
              <a:rPr dirty="0" err="1"/>
              <a:t>ни</a:t>
            </a:r>
            <a:r>
              <a:rPr dirty="0"/>
              <a:t> </a:t>
            </a:r>
            <a:r>
              <a:rPr dirty="0" err="1"/>
              <a:t>материально-технической</a:t>
            </a:r>
            <a:r>
              <a:rPr dirty="0"/>
              <a:t> </a:t>
            </a:r>
            <a:r>
              <a:rPr dirty="0" err="1"/>
              <a:t>базой</a:t>
            </a:r>
            <a:r>
              <a:rPr dirty="0"/>
              <a:t>, </a:t>
            </a:r>
            <a:r>
              <a:rPr dirty="0" err="1"/>
              <a:t>ни</a:t>
            </a:r>
            <a:r>
              <a:rPr dirty="0"/>
              <a:t> </a:t>
            </a:r>
            <a:r>
              <a:rPr dirty="0" err="1"/>
              <a:t>сотрудниками</a:t>
            </a:r>
            <a:r>
              <a:rPr dirty="0"/>
              <a:t> и </a:t>
            </a:r>
            <a:r>
              <a:rPr dirty="0" err="1"/>
              <a:t>сам</a:t>
            </a:r>
            <a:r>
              <a:rPr dirty="0"/>
              <a:t> </a:t>
            </a:r>
            <a:r>
              <a:rPr dirty="0" err="1"/>
              <a:t>реально</a:t>
            </a:r>
            <a:r>
              <a:rPr dirty="0"/>
              <a:t> </a:t>
            </a:r>
            <a:r>
              <a:rPr dirty="0" err="1"/>
              <a:t>договор</a:t>
            </a:r>
            <a:r>
              <a:rPr dirty="0"/>
              <a:t> </a:t>
            </a:r>
            <a:r>
              <a:rPr dirty="0" err="1"/>
              <a:t>исполнить</a:t>
            </a:r>
            <a:r>
              <a:rPr dirty="0"/>
              <a:t> </a:t>
            </a:r>
            <a:r>
              <a:rPr dirty="0" err="1"/>
              <a:t>не</a:t>
            </a:r>
            <a:r>
              <a:rPr dirty="0"/>
              <a:t> </a:t>
            </a:r>
            <a:r>
              <a:rPr dirty="0" err="1"/>
              <a:t>мог</a:t>
            </a:r>
            <a:r>
              <a:rPr dirty="0"/>
              <a:t>. </a:t>
            </a:r>
          </a:p>
          <a:p>
            <a:pPr algn="just">
              <a:defRPr sz="1400" b="1">
                <a:solidFill>
                  <a:srgbClr val="C00000"/>
                </a:solidFill>
              </a:defRPr>
            </a:pPr>
            <a:endParaRPr dirty="0"/>
          </a:p>
          <a:p>
            <a:pPr algn="just">
              <a:defRPr sz="1400"/>
            </a:pPr>
            <a:r>
              <a:rPr dirty="0" err="1"/>
              <a:t>Так</a:t>
            </a:r>
            <a:r>
              <a:rPr dirty="0"/>
              <a:t> ПОКУПАТЕЛЬ </a:t>
            </a:r>
            <a:r>
              <a:rPr dirty="0" err="1"/>
              <a:t>получает</a:t>
            </a:r>
            <a:r>
              <a:rPr dirty="0"/>
              <a:t> </a:t>
            </a:r>
            <a:r>
              <a:rPr dirty="0" err="1"/>
              <a:t>обвинение</a:t>
            </a:r>
            <a:r>
              <a:rPr dirty="0"/>
              <a:t> в </a:t>
            </a:r>
            <a:r>
              <a:rPr dirty="0" err="1"/>
              <a:t>нарушении</a:t>
            </a:r>
            <a:r>
              <a:rPr dirty="0"/>
              <a:t> </a:t>
            </a:r>
            <a:r>
              <a:rPr dirty="0" err="1"/>
              <a:t>положений</a:t>
            </a:r>
            <a:r>
              <a:rPr dirty="0"/>
              <a:t> </a:t>
            </a:r>
            <a:r>
              <a:rPr dirty="0" err="1"/>
              <a:t>ст</a:t>
            </a:r>
            <a:r>
              <a:rPr dirty="0"/>
              <a:t>. 54.1 НК РФ и </a:t>
            </a:r>
            <a:r>
              <a:rPr b="1" u="sng" dirty="0" err="1"/>
              <a:t>теряет</a:t>
            </a:r>
            <a:r>
              <a:rPr b="1" u="sng" dirty="0"/>
              <a:t> </a:t>
            </a:r>
            <a:r>
              <a:rPr b="1" u="sng" dirty="0" err="1"/>
              <a:t>право</a:t>
            </a:r>
            <a:r>
              <a:rPr b="1" u="sng" dirty="0"/>
              <a:t> </a:t>
            </a:r>
            <a:r>
              <a:rPr b="1" u="sng" dirty="0" err="1"/>
              <a:t>на</a:t>
            </a:r>
            <a:r>
              <a:rPr b="1" u="sng" dirty="0"/>
              <a:t> </a:t>
            </a:r>
            <a:r>
              <a:rPr b="1" u="sng" dirty="0" err="1"/>
              <a:t>вычеты</a:t>
            </a:r>
            <a:r>
              <a:rPr b="1" u="sng" dirty="0"/>
              <a:t> и </a:t>
            </a:r>
            <a:r>
              <a:rPr b="1" u="sng" dirty="0" err="1"/>
              <a:t>расходы</a:t>
            </a:r>
            <a:r>
              <a:rPr b="1" u="sng" dirty="0"/>
              <a:t> </a:t>
            </a:r>
            <a:r>
              <a:rPr b="1" u="sng" dirty="0" err="1"/>
              <a:t>по</a:t>
            </a:r>
            <a:r>
              <a:rPr b="1" u="sng" dirty="0"/>
              <a:t> </a:t>
            </a:r>
            <a:r>
              <a:rPr b="1" u="sng" dirty="0" err="1"/>
              <a:t>налогу</a:t>
            </a:r>
            <a:r>
              <a:rPr b="1" u="sng" dirty="0"/>
              <a:t> </a:t>
            </a:r>
            <a:r>
              <a:rPr b="1" u="sng" dirty="0" err="1"/>
              <a:t>на</a:t>
            </a:r>
            <a:r>
              <a:rPr b="1" u="sng" dirty="0"/>
              <a:t> </a:t>
            </a:r>
            <a:r>
              <a:rPr b="1" u="sng" dirty="0" err="1"/>
              <a:t>прибыль</a:t>
            </a:r>
            <a:r>
              <a:rPr b="1" u="sng" dirty="0"/>
              <a:t>.</a:t>
            </a:r>
          </a:p>
        </p:txBody>
      </p:sp>
      <p:sp>
        <p:nvSpPr>
          <p:cNvPr id="459" name="TextBox 16"/>
          <p:cNvSpPr txBox="1"/>
          <p:nvPr/>
        </p:nvSpPr>
        <p:spPr>
          <a:xfrm>
            <a:off x="293686" y="149548"/>
            <a:ext cx="372953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solidFill>
                  <a:srgbClr val="C00000"/>
                </a:solidFill>
              </a:defRPr>
            </a:lvl1pPr>
          </a:lstStyle>
          <a:p>
            <a:r>
              <a:rPr dirty="0">
                <a:solidFill>
                  <a:schemeClr val="bg1"/>
                </a:solidFill>
              </a:rPr>
              <a:t>54.1 НК РФ : </a:t>
            </a:r>
            <a:endParaRPr lang="ru-RU" dirty="0" smtClean="0">
              <a:solidFill>
                <a:schemeClr val="bg1"/>
              </a:solidFill>
            </a:endParaRPr>
          </a:p>
          <a:p>
            <a:r>
              <a:rPr dirty="0" err="1" smtClean="0">
                <a:solidFill>
                  <a:schemeClr val="bg1"/>
                </a:solidFill>
              </a:rPr>
              <a:t>пример</a:t>
            </a:r>
            <a:r>
              <a:rPr dirty="0" smtClean="0">
                <a:solidFill>
                  <a:schemeClr val="bg1"/>
                </a:solidFill>
              </a:rPr>
              <a:t> </a:t>
            </a:r>
            <a:r>
              <a:rPr dirty="0" err="1">
                <a:solidFill>
                  <a:schemeClr val="bg1"/>
                </a:solidFill>
              </a:rPr>
              <a:t>риска</a:t>
            </a:r>
            <a:r>
              <a:rPr dirty="0">
                <a:solidFill>
                  <a:schemeClr val="bg1"/>
                </a:solidFill>
              </a:rPr>
              <a:t> </a:t>
            </a:r>
            <a:r>
              <a:rPr dirty="0" err="1">
                <a:solidFill>
                  <a:schemeClr val="bg1"/>
                </a:solidFill>
              </a:rPr>
              <a:t>для</a:t>
            </a:r>
            <a:r>
              <a:rPr dirty="0">
                <a:solidFill>
                  <a:schemeClr val="bg1"/>
                </a:solidFill>
              </a:rPr>
              <a:t> </a:t>
            </a:r>
            <a:r>
              <a:rPr dirty="0" err="1">
                <a:solidFill>
                  <a:schemeClr val="bg1"/>
                </a:solidFill>
              </a:rPr>
              <a:t>покупателя</a:t>
            </a:r>
            <a:endParaRPr dirty="0">
              <a:solidFill>
                <a:schemeClr val="bg1"/>
              </a:solidFill>
            </a:endParaRPr>
          </a:p>
        </p:txBody>
      </p:sp>
      <p:sp>
        <p:nvSpPr>
          <p:cNvPr id="5" name="Скругленный прямоугольник 4"/>
          <p:cNvSpPr/>
          <p:nvPr/>
        </p:nvSpPr>
        <p:spPr>
          <a:xfrm>
            <a:off x="233464" y="1238655"/>
            <a:ext cx="1673157" cy="3223098"/>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Arial"/>
              <a:ea typeface="Arial"/>
              <a:cs typeface="Arial"/>
              <a:sym typeface="Arial"/>
            </a:endParaRPr>
          </a:p>
        </p:txBody>
      </p:sp>
      <p:sp>
        <p:nvSpPr>
          <p:cNvPr id="6" name="Скругленный прямоугольник 5"/>
          <p:cNvSpPr/>
          <p:nvPr/>
        </p:nvSpPr>
        <p:spPr>
          <a:xfrm>
            <a:off x="479898" y="1465503"/>
            <a:ext cx="1121923" cy="127134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lang="ru-RU" sz="1400" dirty="0" smtClean="0"/>
          </a:p>
          <a:p>
            <a:pPr marL="0" marR="0" indent="0" algn="l" defTabSz="914400" rtl="0" fontAlgn="auto" latinLnBrk="0" hangingPunct="0">
              <a:lnSpc>
                <a:spcPct val="100000"/>
              </a:lnSpc>
              <a:spcBef>
                <a:spcPts val="0"/>
              </a:spcBef>
              <a:spcAft>
                <a:spcPts val="0"/>
              </a:spcAft>
              <a:buClrTx/>
              <a:buSzTx/>
              <a:buFontTx/>
              <a:buNone/>
              <a:tabLst/>
            </a:pPr>
            <a:r>
              <a:rPr lang="ru-RU" sz="1400" dirty="0" smtClean="0">
                <a:solidFill>
                  <a:schemeClr val="tx1"/>
                </a:solidFill>
              </a:rPr>
              <a:t>Поставщик</a:t>
            </a:r>
          </a:p>
          <a:p>
            <a:pPr marL="0" marR="0" indent="0" algn="l" defTabSz="914400" rtl="0" fontAlgn="auto" latinLnBrk="0" hangingPunct="0">
              <a:lnSpc>
                <a:spcPct val="100000"/>
              </a:lnSpc>
              <a:spcBef>
                <a:spcPts val="0"/>
              </a:spcBef>
              <a:spcAft>
                <a:spcPts val="0"/>
              </a:spcAft>
              <a:buClrTx/>
              <a:buSzTx/>
              <a:buFontTx/>
              <a:buNone/>
              <a:tabLst/>
            </a:pPr>
            <a:endParaRPr lang="ru-RU" sz="1400" dirty="0" smtClean="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ru-RU" sz="1400" dirty="0" smtClean="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ru-RU" sz="1400" dirty="0" smtClean="0">
              <a:solidFill>
                <a:schemeClr val="tx1"/>
              </a:solidFill>
            </a:endParaRPr>
          </a:p>
        </p:txBody>
      </p:sp>
      <p:sp>
        <p:nvSpPr>
          <p:cNvPr id="7" name="Скругленный прямоугольник 6"/>
          <p:cNvSpPr/>
          <p:nvPr/>
        </p:nvSpPr>
        <p:spPr>
          <a:xfrm>
            <a:off x="470170" y="3025171"/>
            <a:ext cx="1121923" cy="127134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dirty="0" smtClean="0">
              <a:ln>
                <a:noFill/>
              </a:ln>
              <a:solidFill>
                <a:srgbClr val="000000"/>
              </a:solidFill>
              <a:effectLst/>
              <a:uFillTx/>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ru-RU" sz="1400" b="0" i="0" u="none" strike="noStrike" cap="none" spc="0" normalizeH="0" baseline="0" dirty="0" smtClean="0">
                <a:ln>
                  <a:noFill/>
                </a:ln>
                <a:solidFill>
                  <a:srgbClr val="000000"/>
                </a:solidFill>
                <a:effectLst/>
                <a:uFillTx/>
                <a:latin typeface="Arial"/>
                <a:ea typeface="Arial"/>
                <a:cs typeface="Arial"/>
                <a:sym typeface="Arial"/>
              </a:rPr>
              <a:t>«Технический» ИП</a:t>
            </a:r>
          </a:p>
          <a:p>
            <a:pPr marL="0" marR="0" indent="0" algn="l" defTabSz="914400" rtl="0" fontAlgn="auto" latinLnBrk="0" hangingPunct="0">
              <a:lnSpc>
                <a:spcPct val="100000"/>
              </a:lnSpc>
              <a:spcBef>
                <a:spcPts val="0"/>
              </a:spcBef>
              <a:spcAft>
                <a:spcPts val="0"/>
              </a:spcAft>
              <a:buClrTx/>
              <a:buSzTx/>
              <a:buFontTx/>
              <a:buNone/>
              <a:tabLst/>
            </a:pPr>
            <a:endParaRPr lang="ru-RU" sz="1400" dirty="0" smtClean="0">
              <a:solidFill>
                <a:srgbClr val="000000"/>
              </a:solidFill>
              <a:latin typeface="Arial"/>
              <a:ea typeface="Arial"/>
              <a:cs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dirty="0" smtClean="0">
              <a:ln>
                <a:noFill/>
              </a:ln>
              <a:solidFill>
                <a:srgbClr val="000000"/>
              </a:solidFill>
              <a:effectLst/>
              <a:uFillTx/>
              <a:latin typeface="Arial"/>
              <a:ea typeface="Arial"/>
              <a:cs typeface="Arial"/>
              <a:sym typeface="Arial"/>
            </a:endParaRPr>
          </a:p>
        </p:txBody>
      </p:sp>
      <p:sp>
        <p:nvSpPr>
          <p:cNvPr id="8" name="Скругленный прямоугольник 7"/>
          <p:cNvSpPr/>
          <p:nvPr/>
        </p:nvSpPr>
        <p:spPr>
          <a:xfrm>
            <a:off x="2752927" y="1979773"/>
            <a:ext cx="1170562" cy="1921250"/>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dirty="0" smtClean="0">
              <a:ln>
                <a:noFill/>
              </a:ln>
              <a:solidFill>
                <a:srgbClr val="000000"/>
              </a:solidFill>
              <a:effectLst/>
              <a:uFillTx/>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endParaRPr lang="ru-RU" sz="1400" dirty="0" smtClean="0"/>
          </a:p>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dirty="0" smtClean="0">
              <a:ln>
                <a:noFill/>
              </a:ln>
              <a:solidFill>
                <a:srgbClr val="000000"/>
              </a:solidFill>
              <a:effectLst/>
              <a:uFillTx/>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ru-RU" sz="1400" b="0" i="0" u="none" strike="noStrike" cap="none" spc="0" normalizeH="0" baseline="0" dirty="0" smtClean="0">
                <a:ln>
                  <a:noFill/>
                </a:ln>
                <a:solidFill>
                  <a:srgbClr val="000000"/>
                </a:solidFill>
                <a:effectLst/>
                <a:uFillTx/>
                <a:latin typeface="Arial"/>
                <a:ea typeface="Arial"/>
                <a:cs typeface="Arial"/>
                <a:sym typeface="Arial"/>
              </a:rPr>
              <a:t>Покупатель</a:t>
            </a:r>
          </a:p>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dirty="0" smtClean="0">
              <a:ln>
                <a:noFill/>
              </a:ln>
              <a:solidFill>
                <a:srgbClr val="000000"/>
              </a:solidFill>
              <a:effectLst/>
              <a:uFillTx/>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endParaRPr lang="ru-RU" sz="1400" dirty="0" smtClean="0"/>
          </a:p>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dirty="0" smtClean="0">
              <a:ln>
                <a:noFill/>
              </a:ln>
              <a:solidFill>
                <a:srgbClr val="000000"/>
              </a:solidFill>
              <a:effectLst/>
              <a:uFillTx/>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dirty="0">
              <a:ln>
                <a:noFill/>
              </a:ln>
              <a:solidFill>
                <a:srgbClr val="000000"/>
              </a:solidFill>
              <a:effectLst/>
              <a:uFillTx/>
              <a:latin typeface="Arial"/>
              <a:ea typeface="Arial"/>
              <a:cs typeface="Arial"/>
              <a:sym typeface="Arial"/>
            </a:endParaRPr>
          </a:p>
        </p:txBody>
      </p:sp>
      <p:sp>
        <p:nvSpPr>
          <p:cNvPr id="26" name="TextBox 25"/>
          <p:cNvSpPr txBox="1"/>
          <p:nvPr/>
        </p:nvSpPr>
        <p:spPr>
          <a:xfrm>
            <a:off x="1958502" y="1640732"/>
            <a:ext cx="1348903"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1050" b="1" i="0" u="none" strike="noStrike" cap="none" spc="0" normalizeH="0" baseline="0" dirty="0" smtClean="0">
                <a:ln>
                  <a:noFill/>
                </a:ln>
                <a:solidFill>
                  <a:srgbClr val="000000"/>
                </a:solidFill>
                <a:effectLst/>
                <a:uFillTx/>
                <a:latin typeface="Arial"/>
                <a:ea typeface="Arial"/>
                <a:cs typeface="Arial"/>
                <a:sym typeface="Arial"/>
              </a:rPr>
              <a:t>Реальная поставка</a:t>
            </a:r>
            <a:endParaRPr kumimoji="0" lang="ru-RU" sz="1050" b="1" i="0" u="none" strike="noStrike" cap="none" spc="0" normalizeH="0" baseline="0" dirty="0">
              <a:ln>
                <a:noFill/>
              </a:ln>
              <a:solidFill>
                <a:srgbClr val="000000"/>
              </a:solidFill>
              <a:effectLst/>
              <a:uFillTx/>
              <a:latin typeface="Arial"/>
              <a:ea typeface="Arial"/>
              <a:cs typeface="Arial"/>
              <a:sym typeface="Arial"/>
            </a:endParaRPr>
          </a:p>
        </p:txBody>
      </p:sp>
      <p:sp>
        <p:nvSpPr>
          <p:cNvPr id="27" name="TextBox 26"/>
          <p:cNvSpPr txBox="1"/>
          <p:nvPr/>
        </p:nvSpPr>
        <p:spPr>
          <a:xfrm>
            <a:off x="1939047" y="3981856"/>
            <a:ext cx="136187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1050" b="1" i="0" u="none" strike="noStrike" cap="none" spc="0" normalizeH="0" baseline="0" dirty="0" smtClean="0">
                <a:ln>
                  <a:noFill/>
                </a:ln>
                <a:solidFill>
                  <a:srgbClr val="000000"/>
                </a:solidFill>
                <a:effectLst/>
                <a:uFillTx/>
                <a:latin typeface="Arial"/>
                <a:ea typeface="Arial"/>
                <a:cs typeface="Arial"/>
                <a:sym typeface="Arial"/>
              </a:rPr>
              <a:t>Оплата по договору</a:t>
            </a:r>
            <a:endParaRPr kumimoji="0" lang="ru-RU" sz="1050" b="1" i="0" u="none" strike="noStrike" cap="none" spc="0" normalizeH="0" baseline="0" dirty="0">
              <a:ln>
                <a:noFill/>
              </a:ln>
              <a:solidFill>
                <a:srgbClr val="000000"/>
              </a:solidFill>
              <a:effectLst/>
              <a:uFillTx/>
              <a:latin typeface="Arial"/>
              <a:ea typeface="Arial"/>
              <a:cs typeface="Arial"/>
              <a:sym typeface="Arial"/>
            </a:endParaRPr>
          </a:p>
        </p:txBody>
      </p:sp>
      <p:cxnSp>
        <p:nvCxnSpPr>
          <p:cNvPr id="48" name="Прямая со стрелкой 47"/>
          <p:cNvCxnSpPr/>
          <p:nvPr/>
        </p:nvCxnSpPr>
        <p:spPr>
          <a:xfrm>
            <a:off x="1627762" y="2094689"/>
            <a:ext cx="1128408" cy="129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Прямая со стрелкой 49"/>
          <p:cNvCxnSpPr/>
          <p:nvPr/>
        </p:nvCxnSpPr>
        <p:spPr>
          <a:xfrm flipH="1">
            <a:off x="1608306" y="3696511"/>
            <a:ext cx="1108954" cy="64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718107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51520" y="195486"/>
            <a:ext cx="5760640" cy="646331"/>
          </a:xfrm>
          <a:prstGeom prst="rect">
            <a:avLst/>
          </a:prstGeom>
          <a:noFill/>
        </p:spPr>
        <p:txBody>
          <a:bodyPr wrap="square" rtlCol="0">
            <a:spAutoFit/>
          </a:bodyPr>
          <a:lstStyle/>
          <a:p>
            <a:r>
              <a:rPr lang="ru-RU" b="1" dirty="0" smtClean="0">
                <a:solidFill>
                  <a:schemeClr val="bg1"/>
                </a:solidFill>
              </a:rPr>
              <a:t>Позиция ФНС: ст. 54.1 НК РФ</a:t>
            </a:r>
          </a:p>
          <a:p>
            <a:r>
              <a:rPr lang="ru-RU" b="1" dirty="0" smtClean="0">
                <a:solidFill>
                  <a:schemeClr val="bg1"/>
                </a:solidFill>
              </a:rPr>
              <a:t>ИСПОЛНЕНИЕ СДЕЛКИ ИНЫМ ЛИЦОМ</a:t>
            </a:r>
            <a:endParaRPr lang="ru-RU" b="1" dirty="0">
              <a:solidFill>
                <a:schemeClr val="bg1"/>
              </a:solidFill>
            </a:endParaRPr>
          </a:p>
        </p:txBody>
      </p:sp>
      <p:sp>
        <p:nvSpPr>
          <p:cNvPr id="4" name="TextBox 3"/>
          <p:cNvSpPr txBox="1"/>
          <p:nvPr/>
        </p:nvSpPr>
        <p:spPr>
          <a:xfrm>
            <a:off x="107504" y="987575"/>
            <a:ext cx="8784976" cy="4370427"/>
          </a:xfrm>
          <a:prstGeom prst="rect">
            <a:avLst/>
          </a:prstGeom>
          <a:noFill/>
        </p:spPr>
        <p:txBody>
          <a:bodyPr wrap="square" rtlCol="0">
            <a:spAutoFit/>
          </a:bodyPr>
          <a:lstStyle/>
          <a:p>
            <a:r>
              <a:rPr lang="ru-RU" b="1" dirty="0" smtClean="0"/>
              <a:t>Фабула:</a:t>
            </a:r>
          </a:p>
          <a:p>
            <a:r>
              <a:rPr lang="ru-RU" sz="1600" dirty="0" smtClean="0"/>
              <a:t>Общество приобрело товар у «нереальных контрагентов» по договорам поставки</a:t>
            </a:r>
          </a:p>
          <a:p>
            <a:endParaRPr lang="ru-RU" b="1" dirty="0" smtClean="0"/>
          </a:p>
          <a:p>
            <a:r>
              <a:rPr lang="ru-RU" b="1" dirty="0" smtClean="0"/>
              <a:t>Выводы  при ВНП:</a:t>
            </a:r>
          </a:p>
          <a:p>
            <a:r>
              <a:rPr lang="ru-RU" sz="1600" dirty="0" smtClean="0"/>
              <a:t>Контрагенты приобретали металлопрокат у третьих лиц, при этом доставка напрямую от фактического поставщика в адрес Общества</a:t>
            </a:r>
          </a:p>
          <a:p>
            <a:r>
              <a:rPr lang="ru-RU" sz="1600" dirty="0" smtClean="0"/>
              <a:t>Упаковка, перегрузка контрагентами не осуществлялась- </a:t>
            </a:r>
            <a:r>
              <a:rPr lang="ru-RU" sz="1600" dirty="0" smtClean="0">
                <a:solidFill>
                  <a:srgbClr val="C00000"/>
                </a:solidFill>
              </a:rPr>
              <a:t>товар в неизменном </a:t>
            </a:r>
            <a:r>
              <a:rPr lang="ru-RU" sz="1600" dirty="0" err="1" smtClean="0">
                <a:solidFill>
                  <a:srgbClr val="C00000"/>
                </a:solidFill>
              </a:rPr>
              <a:t>затаренном</a:t>
            </a:r>
            <a:r>
              <a:rPr lang="ru-RU" sz="1600" dirty="0" smtClean="0">
                <a:solidFill>
                  <a:srgbClr val="C00000"/>
                </a:solidFill>
              </a:rPr>
              <a:t> виде доставлялся от производителя до Общества</a:t>
            </a:r>
          </a:p>
          <a:p>
            <a:r>
              <a:rPr lang="ru-RU" sz="1600" dirty="0" smtClean="0"/>
              <a:t>Стоимость товара у фактического поставщика на 50</a:t>
            </a:r>
            <a:r>
              <a:rPr lang="en-US" sz="1600" dirty="0" smtClean="0"/>
              <a:t>% </a:t>
            </a:r>
            <a:r>
              <a:rPr lang="ru-RU" sz="1600" dirty="0" smtClean="0"/>
              <a:t>ниже поставки его Обществу</a:t>
            </a:r>
          </a:p>
          <a:p>
            <a:r>
              <a:rPr lang="ru-RU" sz="1600" dirty="0" smtClean="0"/>
              <a:t>Собственных средств у поставщиков не было, авансирование Обществом </a:t>
            </a:r>
          </a:p>
          <a:p>
            <a:r>
              <a:rPr lang="ru-RU" sz="1600" dirty="0" smtClean="0"/>
              <a:t>В отчетности поставщиков выручка с наценкой о реализации не отражалась</a:t>
            </a:r>
          </a:p>
          <a:p>
            <a:r>
              <a:rPr lang="ru-RU" sz="1600" b="1" dirty="0" smtClean="0"/>
              <a:t>Выявлен факт передачи обналиченных денежных средств (выведенной наценки) Обществу</a:t>
            </a:r>
          </a:p>
          <a:p>
            <a:endParaRPr lang="ru-RU" sz="1600" dirty="0" smtClean="0"/>
          </a:p>
          <a:p>
            <a:endParaRPr lang="en-US" sz="1600" dirty="0" smtClean="0"/>
          </a:p>
          <a:p>
            <a:endParaRPr lang="ru-RU" sz="1600" dirty="0" smtClean="0"/>
          </a:p>
          <a:p>
            <a:endParaRPr lang="ru-RU" sz="1600" dirty="0"/>
          </a:p>
        </p:txBody>
      </p:sp>
      <p:pic>
        <p:nvPicPr>
          <p:cNvPr id="228354" name="Picture 2" descr="http://cdn.onlinewebfonts.com/svg/img_10226.png"/>
          <p:cNvPicPr>
            <a:picLocks noChangeAspect="1" noChangeArrowheads="1"/>
          </p:cNvPicPr>
          <p:nvPr/>
        </p:nvPicPr>
        <p:blipFill>
          <a:blip r:embed="rId2" cstate="print"/>
          <a:srcRect/>
          <a:stretch>
            <a:fillRect/>
          </a:stretch>
        </p:blipFill>
        <p:spPr bwMode="auto">
          <a:xfrm>
            <a:off x="7812360" y="4155926"/>
            <a:ext cx="983842" cy="720080"/>
          </a:xfrm>
          <a:prstGeom prst="rect">
            <a:avLst/>
          </a:prstGeom>
          <a:noFill/>
        </p:spPr>
      </p:pic>
    </p:spTree>
    <p:extLst>
      <p:ext uri="{BB962C8B-B14F-4D97-AF65-F5344CB8AC3E}">
        <p14:creationId xmlns:p14="http://schemas.microsoft.com/office/powerpoint/2010/main" val="10943159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ВАЖНЫЙ СУДЕБНЫЙ АКТ</a:t>
            </a:r>
          </a:p>
          <a:p>
            <a:r>
              <a:rPr lang="ru-RU" b="1" dirty="0" smtClean="0"/>
              <a:t>Толкование судом ст.54.1 НК РФ, определение РАСЧЕТНЫМ ПУТЕМ объема прав и обязанностей налогоплательщика </a:t>
            </a:r>
            <a:endParaRPr lang="ru-RU" b="1" dirty="0"/>
          </a:p>
        </p:txBody>
      </p:sp>
      <p:sp>
        <p:nvSpPr>
          <p:cNvPr id="3" name="Скругленный прямоугольник 2"/>
          <p:cNvSpPr/>
          <p:nvPr/>
        </p:nvSpPr>
        <p:spPr>
          <a:xfrm>
            <a:off x="1187624" y="1347614"/>
            <a:ext cx="1152128" cy="576064"/>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ru-RU" sz="1100" b="1" dirty="0" smtClean="0"/>
          </a:p>
          <a:p>
            <a:pPr algn="ctr"/>
            <a:r>
              <a:rPr lang="ru-RU" sz="1100" b="1" dirty="0" err="1" smtClean="0"/>
              <a:t>сомнительныйКОНТРАГЕНТ</a:t>
            </a:r>
            <a:endParaRPr lang="ru-RU" sz="1100" b="1" dirty="0" smtClean="0"/>
          </a:p>
          <a:p>
            <a:pPr algn="ctr"/>
            <a:endParaRPr lang="ru-RU" sz="1100" dirty="0"/>
          </a:p>
        </p:txBody>
      </p:sp>
      <p:sp>
        <p:nvSpPr>
          <p:cNvPr id="7" name="Скругленный прямоугольник 6"/>
          <p:cNvSpPr/>
          <p:nvPr/>
        </p:nvSpPr>
        <p:spPr>
          <a:xfrm>
            <a:off x="3059832" y="1203598"/>
            <a:ext cx="864096" cy="3528392"/>
          </a:xfrm>
          <a:prstGeom prst="round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400" b="1" dirty="0" smtClean="0"/>
              <a:t>ПРОВЕРЯЕМАЯ</a:t>
            </a:r>
          </a:p>
          <a:p>
            <a:pPr algn="ctr"/>
            <a:r>
              <a:rPr lang="ru-RU" sz="1400" b="1" dirty="0" smtClean="0"/>
              <a:t> КОМПАНИЯ </a:t>
            </a:r>
            <a:endParaRPr lang="ru-RU" sz="1400" b="1" dirty="0"/>
          </a:p>
        </p:txBody>
      </p:sp>
      <p:sp>
        <p:nvSpPr>
          <p:cNvPr id="8" name="Скругленный прямоугольник 7"/>
          <p:cNvSpPr/>
          <p:nvPr/>
        </p:nvSpPr>
        <p:spPr>
          <a:xfrm>
            <a:off x="107504" y="1203598"/>
            <a:ext cx="720080"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СЕЛЬ-ХОЗ-ПРОИЗ-ВОДИ-ТЕЛЬ</a:t>
            </a:r>
            <a:endParaRPr lang="ru-RU" sz="1100" b="1" dirty="0"/>
          </a:p>
        </p:txBody>
      </p:sp>
      <p:sp>
        <p:nvSpPr>
          <p:cNvPr id="14" name="Скругленный прямоугольник 13"/>
          <p:cNvSpPr/>
          <p:nvPr/>
        </p:nvSpPr>
        <p:spPr>
          <a:xfrm>
            <a:off x="107504" y="2499742"/>
            <a:ext cx="720080"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СЕЛЬ-ХОЗ-ПРОИЗ-ВОДИ-ТЕЛЬ</a:t>
            </a:r>
            <a:endParaRPr lang="ru-RU" sz="1100" b="1" dirty="0"/>
          </a:p>
        </p:txBody>
      </p:sp>
      <p:sp>
        <p:nvSpPr>
          <p:cNvPr id="15" name="Скругленный прямоугольник 14"/>
          <p:cNvSpPr/>
          <p:nvPr/>
        </p:nvSpPr>
        <p:spPr>
          <a:xfrm>
            <a:off x="107504" y="3723878"/>
            <a:ext cx="720080"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СЕЛЬ-ХОЗ-ПРОИЗ-ВОДИ-ТЕЛЬ</a:t>
            </a:r>
            <a:endParaRPr lang="ru-RU" sz="1100" b="1" dirty="0"/>
          </a:p>
        </p:txBody>
      </p:sp>
      <p:sp>
        <p:nvSpPr>
          <p:cNvPr id="16" name="Стрелка вправо 15"/>
          <p:cNvSpPr/>
          <p:nvPr/>
        </p:nvSpPr>
        <p:spPr>
          <a:xfrm>
            <a:off x="899592" y="1923678"/>
            <a:ext cx="2088232" cy="360040"/>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900" b="1" dirty="0" smtClean="0">
                <a:solidFill>
                  <a:schemeClr val="tx1"/>
                </a:solidFill>
              </a:rPr>
              <a:t>Реальная поставка сырого молока </a:t>
            </a:r>
            <a:endParaRPr lang="ru-RU" sz="900" b="1" dirty="0">
              <a:solidFill>
                <a:schemeClr val="tx1"/>
              </a:solidFill>
            </a:endParaRPr>
          </a:p>
        </p:txBody>
      </p:sp>
      <p:sp>
        <p:nvSpPr>
          <p:cNvPr id="22" name="Стрелка вправо 21"/>
          <p:cNvSpPr/>
          <p:nvPr/>
        </p:nvSpPr>
        <p:spPr>
          <a:xfrm>
            <a:off x="2483768" y="1491630"/>
            <a:ext cx="576064" cy="288032"/>
          </a:xfrm>
          <a:prstGeom prst="rightArrow">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6" name="TextBox 25"/>
          <p:cNvSpPr txBox="1"/>
          <p:nvPr/>
        </p:nvSpPr>
        <p:spPr>
          <a:xfrm>
            <a:off x="3995936" y="987574"/>
            <a:ext cx="5040560" cy="1877437"/>
          </a:xfrm>
          <a:prstGeom prst="rect">
            <a:avLst/>
          </a:prstGeom>
          <a:noFill/>
        </p:spPr>
        <p:txBody>
          <a:bodyPr wrap="square" rtlCol="0">
            <a:spAutoFit/>
          </a:bodyPr>
          <a:lstStyle/>
          <a:p>
            <a:r>
              <a:rPr lang="ru-RU" sz="1400" b="1" dirty="0" smtClean="0">
                <a:solidFill>
                  <a:schemeClr val="tx1"/>
                </a:solidFill>
              </a:rPr>
              <a:t>Решение арбитражного суда Кемеровской области</a:t>
            </a:r>
          </a:p>
          <a:p>
            <a:r>
              <a:rPr lang="ru-RU" sz="1400" b="1" dirty="0" smtClean="0">
                <a:solidFill>
                  <a:schemeClr val="tx1"/>
                </a:solidFill>
              </a:rPr>
              <a:t>от 25.09.19 Дело № А27-17275/2019 </a:t>
            </a:r>
            <a:r>
              <a:rPr lang="ru-RU" sz="1400" dirty="0" smtClean="0"/>
              <a:t>(</a:t>
            </a:r>
            <a:r>
              <a:rPr lang="ru-RU" sz="1400" dirty="0" err="1" smtClean="0"/>
              <a:t>Кузбассконсервмолоко</a:t>
            </a:r>
            <a:r>
              <a:rPr lang="ru-RU" sz="1400" dirty="0" smtClean="0"/>
              <a:t>)</a:t>
            </a:r>
          </a:p>
          <a:p>
            <a:r>
              <a:rPr lang="ru-RU" sz="1200" b="1" dirty="0" smtClean="0"/>
              <a:t>Налоговые органы: </a:t>
            </a:r>
            <a:r>
              <a:rPr lang="ru-RU" sz="1100" b="1" dirty="0" smtClean="0">
                <a:solidFill>
                  <a:srgbClr val="C00000"/>
                </a:solidFill>
              </a:rPr>
              <a:t>НП -11 800 404, пени, штрафы </a:t>
            </a:r>
          </a:p>
          <a:p>
            <a:r>
              <a:rPr lang="ru-RU" sz="1100" b="1" dirty="0" smtClean="0"/>
              <a:t>                                        НДС -4 244 257, пени, штрафы</a:t>
            </a:r>
          </a:p>
          <a:p>
            <a:r>
              <a:rPr lang="ru-RU" sz="1200" b="1" dirty="0" smtClean="0"/>
              <a:t> Суд: Только НДС, </a:t>
            </a:r>
            <a:r>
              <a:rPr lang="ru-RU" sz="1200" b="1" u="sng" dirty="0" smtClean="0">
                <a:solidFill>
                  <a:srgbClr val="C00000"/>
                </a:solidFill>
              </a:rPr>
              <a:t>расходы обоснованы</a:t>
            </a:r>
            <a:r>
              <a:rPr lang="ru-RU" sz="1200" b="1" dirty="0" smtClean="0">
                <a:solidFill>
                  <a:srgbClr val="C00000"/>
                </a:solidFill>
              </a:rPr>
              <a:t> !!! </a:t>
            </a:r>
          </a:p>
          <a:p>
            <a:r>
              <a:rPr lang="ru-RU" sz="1200" b="1" dirty="0" smtClean="0"/>
              <a:t> </a:t>
            </a:r>
          </a:p>
          <a:p>
            <a:endParaRPr lang="ru-RU" sz="1200" b="1" dirty="0" smtClean="0"/>
          </a:p>
          <a:p>
            <a:endParaRPr lang="ru-RU" sz="1200" b="1" dirty="0"/>
          </a:p>
        </p:txBody>
      </p:sp>
      <p:sp>
        <p:nvSpPr>
          <p:cNvPr id="27" name="Прямоугольник 26"/>
          <p:cNvSpPr/>
          <p:nvPr/>
        </p:nvSpPr>
        <p:spPr>
          <a:xfrm>
            <a:off x="4027840" y="2220709"/>
            <a:ext cx="5112568" cy="2492990"/>
          </a:xfrm>
          <a:prstGeom prst="rect">
            <a:avLst/>
          </a:prstGeom>
        </p:spPr>
        <p:txBody>
          <a:bodyPr wrap="square">
            <a:spAutoFit/>
          </a:bodyPr>
          <a:lstStyle/>
          <a:p>
            <a:pPr algn="just"/>
            <a:r>
              <a:rPr lang="ru-RU" sz="1200" dirty="0" smtClean="0"/>
              <a:t>-</a:t>
            </a:r>
            <a:r>
              <a:rPr lang="ru-RU" sz="1200" b="1" dirty="0" smtClean="0"/>
              <a:t>Формальный документооборот: </a:t>
            </a:r>
            <a:r>
              <a:rPr lang="ru-RU" sz="1200" dirty="0" smtClean="0"/>
              <a:t>налогоплательщик самостоятельно осуществлял операции, связанные с поставкой сырого молока напрямую от сельхозпроизводителей:</a:t>
            </a:r>
          </a:p>
          <a:p>
            <a:pPr algn="just"/>
            <a:r>
              <a:rPr lang="ru-RU" sz="1200" dirty="0" smtClean="0"/>
              <a:t>-</a:t>
            </a:r>
            <a:r>
              <a:rPr lang="ru-RU" sz="1200" b="1" dirty="0" smtClean="0"/>
              <a:t>Вычеты НДС не обеспечены источником в бюджете</a:t>
            </a:r>
            <a:r>
              <a:rPr lang="ru-RU" sz="1200" dirty="0" smtClean="0"/>
              <a:t>, т.к. спорные контрагенты  представили нулевую отчетность  или мин. сумма налога</a:t>
            </a:r>
          </a:p>
          <a:p>
            <a:pPr algn="just"/>
            <a:r>
              <a:rPr lang="ru-RU" sz="1200" dirty="0" smtClean="0"/>
              <a:t>--</a:t>
            </a:r>
            <a:r>
              <a:rPr lang="ru-RU" sz="1200" b="1" dirty="0" smtClean="0"/>
              <a:t>Инспекция не оспаривала факт несения расходов со ссылкой на ст. 54.1 НК  РФ, т.к. они понесены не по сделкам со спорными контрагентами, а по неоформленным отношениям с реальными поставщиками-сельхозпроизводителями</a:t>
            </a:r>
          </a:p>
          <a:p>
            <a:pPr algn="just"/>
            <a:r>
              <a:rPr lang="ru-RU" sz="1200" b="1" dirty="0" smtClean="0"/>
              <a:t>-</a:t>
            </a:r>
            <a:r>
              <a:rPr lang="ru-RU" sz="1200" b="1" dirty="0" smtClean="0">
                <a:solidFill>
                  <a:srgbClr val="C00000"/>
                </a:solidFill>
              </a:rPr>
              <a:t>Подтвержден факт движения товара, использование его в производственной деятельности, размер расходов подтвержден.</a:t>
            </a:r>
          </a:p>
        </p:txBody>
      </p:sp>
      <p:sp>
        <p:nvSpPr>
          <p:cNvPr id="28" name="Скругленный прямоугольник 27"/>
          <p:cNvSpPr/>
          <p:nvPr/>
        </p:nvSpPr>
        <p:spPr>
          <a:xfrm>
            <a:off x="1187624" y="2499742"/>
            <a:ext cx="1152128" cy="576064"/>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ru-RU" sz="1100" b="1" dirty="0" err="1" smtClean="0"/>
              <a:t>сомнительныйКОНТРАГЕНТ</a:t>
            </a:r>
            <a:endParaRPr lang="ru-RU" sz="1100" b="1" dirty="0" smtClean="0"/>
          </a:p>
          <a:p>
            <a:pPr algn="ctr"/>
            <a:endParaRPr lang="ru-RU" sz="1100" dirty="0"/>
          </a:p>
        </p:txBody>
      </p:sp>
      <p:sp>
        <p:nvSpPr>
          <p:cNvPr id="29" name="Скругленный прямоугольник 28"/>
          <p:cNvSpPr/>
          <p:nvPr/>
        </p:nvSpPr>
        <p:spPr>
          <a:xfrm>
            <a:off x="1187624" y="3651870"/>
            <a:ext cx="1152128" cy="576064"/>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ru-RU" sz="1100" b="1" dirty="0" err="1" smtClean="0"/>
              <a:t>сомительный</a:t>
            </a:r>
            <a:r>
              <a:rPr lang="ru-RU" sz="1100" b="1" dirty="0" smtClean="0"/>
              <a:t> КОНТРАГЕНТ</a:t>
            </a:r>
          </a:p>
          <a:p>
            <a:pPr algn="ctr"/>
            <a:endParaRPr lang="ru-RU" sz="1100" dirty="0"/>
          </a:p>
        </p:txBody>
      </p:sp>
      <p:sp>
        <p:nvSpPr>
          <p:cNvPr id="31" name="Стрелка вправо 30"/>
          <p:cNvSpPr/>
          <p:nvPr/>
        </p:nvSpPr>
        <p:spPr>
          <a:xfrm>
            <a:off x="2483768" y="2643758"/>
            <a:ext cx="576064" cy="288032"/>
          </a:xfrm>
          <a:prstGeom prst="rightArrow">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2" name="Стрелка вправо 31"/>
          <p:cNvSpPr/>
          <p:nvPr/>
        </p:nvSpPr>
        <p:spPr>
          <a:xfrm>
            <a:off x="2483768" y="3867894"/>
            <a:ext cx="576064" cy="288032"/>
          </a:xfrm>
          <a:prstGeom prst="rightArrow">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5" name="Стрелка вправо 34"/>
          <p:cNvSpPr/>
          <p:nvPr/>
        </p:nvSpPr>
        <p:spPr>
          <a:xfrm>
            <a:off x="899592" y="3147814"/>
            <a:ext cx="2088232" cy="360040"/>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900" b="1" dirty="0" smtClean="0">
                <a:solidFill>
                  <a:schemeClr val="tx1"/>
                </a:solidFill>
              </a:rPr>
              <a:t>Реальная поставка </a:t>
            </a:r>
            <a:r>
              <a:rPr lang="ru-RU" sz="900" b="1" dirty="0" err="1" smtClean="0">
                <a:solidFill>
                  <a:schemeClr val="tx1"/>
                </a:solidFill>
              </a:rPr>
              <a:t>сырог</a:t>
            </a:r>
            <a:r>
              <a:rPr lang="ru-RU" sz="900" b="1" dirty="0" smtClean="0">
                <a:solidFill>
                  <a:schemeClr val="tx1"/>
                </a:solidFill>
              </a:rPr>
              <a:t> молока </a:t>
            </a:r>
            <a:endParaRPr lang="ru-RU" sz="900" b="1" dirty="0">
              <a:solidFill>
                <a:schemeClr val="tx1"/>
              </a:solidFill>
            </a:endParaRPr>
          </a:p>
        </p:txBody>
      </p:sp>
      <p:sp>
        <p:nvSpPr>
          <p:cNvPr id="36" name="Стрелка вправо 35"/>
          <p:cNvSpPr/>
          <p:nvPr/>
        </p:nvSpPr>
        <p:spPr>
          <a:xfrm>
            <a:off x="899592" y="4299942"/>
            <a:ext cx="2088232" cy="360040"/>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900" b="1" dirty="0" smtClean="0">
                <a:solidFill>
                  <a:schemeClr val="tx1"/>
                </a:solidFill>
              </a:rPr>
              <a:t>Реальная поставка сырого молока </a:t>
            </a:r>
            <a:endParaRPr lang="ru-RU" sz="900" b="1" dirty="0">
              <a:solidFill>
                <a:schemeClr val="tx1"/>
              </a:solidFill>
            </a:endParaRPr>
          </a:p>
        </p:txBody>
      </p:sp>
      <p:sp>
        <p:nvSpPr>
          <p:cNvPr id="38" name="Прямоугольник 37"/>
          <p:cNvSpPr/>
          <p:nvPr/>
        </p:nvSpPr>
        <p:spPr>
          <a:xfrm>
            <a:off x="0" y="4743390"/>
            <a:ext cx="8964488" cy="400110"/>
          </a:xfrm>
          <a:prstGeom prst="rect">
            <a:avLst/>
          </a:prstGeom>
        </p:spPr>
        <p:txBody>
          <a:bodyPr wrap="square">
            <a:spAutoFit/>
          </a:bodyPr>
          <a:lstStyle/>
          <a:p>
            <a:pPr algn="just"/>
            <a:r>
              <a:rPr lang="ru-RU" sz="1000" b="1" dirty="0" smtClean="0">
                <a:solidFill>
                  <a:srgbClr val="C00000"/>
                </a:solidFill>
                <a:effectLst>
                  <a:outerShdw blurRad="38100" dist="38100" dir="2700000" algn="tl">
                    <a:srgbClr val="000000">
                      <a:alpha val="43137"/>
                    </a:srgbClr>
                  </a:outerShdw>
                </a:effectLst>
              </a:rPr>
              <a:t>Важно определять действительный размер налоговых обязательств!</a:t>
            </a:r>
            <a:r>
              <a:rPr lang="ru-RU" sz="1000" b="1" dirty="0" smtClean="0">
                <a:solidFill>
                  <a:schemeClr val="tx1"/>
                </a:solidFill>
                <a:effectLst>
                  <a:outerShdw blurRad="38100" dist="38100" dir="2700000" algn="tl">
                    <a:srgbClr val="000000">
                      <a:alpha val="43137"/>
                    </a:srgbClr>
                  </a:outerShdw>
                </a:effectLst>
              </a:rPr>
              <a:t> Ст.54.1 НК РФ не отменяет правовые позиции, выработанные ранее судебными инстанциями (расчетный метод, учет реально понесенных расходов).</a:t>
            </a:r>
            <a:endParaRPr lang="ru-RU" sz="1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6060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0" y="960388"/>
            <a:ext cx="9143999" cy="4308872"/>
          </a:xfrm>
          <a:prstGeom prst="rect">
            <a:avLst/>
          </a:prstGeom>
        </p:spPr>
        <p:txBody>
          <a:bodyPr wrap="square">
            <a:spAutoFit/>
          </a:bodyPr>
          <a:lstStyle/>
          <a:p>
            <a:pPr algn="just"/>
            <a:r>
              <a:rPr lang="ru-RU" sz="1600" dirty="0" smtClean="0"/>
              <a:t>По результатам ВНП налоговый орган </a:t>
            </a:r>
            <a:r>
              <a:rPr lang="ru-RU" sz="1600" dirty="0" err="1" smtClean="0"/>
              <a:t>доначислил</a:t>
            </a:r>
            <a:r>
              <a:rPr lang="ru-RU" sz="1600" dirty="0" smtClean="0"/>
              <a:t> организации-производителю цемента </a:t>
            </a:r>
            <a:r>
              <a:rPr lang="ru-RU" sz="1600" b="1" dirty="0" smtClean="0">
                <a:solidFill>
                  <a:schemeClr val="tx1"/>
                </a:solidFill>
              </a:rPr>
              <a:t>более 50 000 000 руб.НДС. </a:t>
            </a:r>
          </a:p>
          <a:p>
            <a:pPr algn="just"/>
            <a:r>
              <a:rPr lang="ru-RU" sz="1600" b="1" dirty="0" smtClean="0">
                <a:solidFill>
                  <a:srgbClr val="C00000"/>
                </a:solidFill>
              </a:rPr>
              <a:t>Основание:</a:t>
            </a:r>
            <a:r>
              <a:rPr lang="ru-RU" sz="1600" b="1" dirty="0" smtClean="0"/>
              <a:t> </a:t>
            </a:r>
            <a:r>
              <a:rPr lang="ru-RU" sz="1600" dirty="0" smtClean="0"/>
              <a:t>необоснованные вычеты НДС, предъявленного при приобретении услуг по доставке цемента автомобильным транспортом. Т.к. </a:t>
            </a:r>
            <a:r>
              <a:rPr lang="ru-RU" sz="1600" b="1" dirty="0" smtClean="0"/>
              <a:t>организации-грузоперевозчики не могли оказать услуги перевозки, не имея необходимых кол-ва автотранспорта и штата водителей. Не были заключены договоры с 3 лицами.</a:t>
            </a:r>
          </a:p>
          <a:p>
            <a:pPr algn="just"/>
            <a:r>
              <a:rPr lang="ru-RU" sz="1600" b="1" dirty="0" smtClean="0">
                <a:solidFill>
                  <a:srgbClr val="C00000"/>
                </a:solidFill>
              </a:rPr>
              <a:t>Весомые доводы:</a:t>
            </a:r>
            <a:r>
              <a:rPr lang="ru-RU" sz="1600" dirty="0" smtClean="0"/>
              <a:t> обеспеченность контрагентов штатом водителей, автотранспортом и пр. </a:t>
            </a:r>
            <a:r>
              <a:rPr lang="ru-RU" sz="1600" b="1" dirty="0" smtClean="0"/>
              <a:t>не являлась критерием выбора контрагентов и не могла им являться</a:t>
            </a:r>
            <a:r>
              <a:rPr lang="ru-RU" sz="1600" dirty="0" smtClean="0"/>
              <a:t>, т.к. убеждаться в способности потенциальных контрагентов исполнять обязательства лично (</a:t>
            </a:r>
            <a:r>
              <a:rPr lang="ru-RU" sz="1600" u="sng" dirty="0" smtClean="0"/>
              <a:t>без привлечения третьих лиц</a:t>
            </a:r>
            <a:r>
              <a:rPr lang="ru-RU" sz="1600" dirty="0" smtClean="0"/>
              <a:t>) завод </a:t>
            </a:r>
            <a:r>
              <a:rPr lang="ru-RU" sz="1600" b="1" dirty="0" smtClean="0"/>
              <a:t>не мог ввиду отсутствия строго определенного объема планируемых к приобретению услуг</a:t>
            </a:r>
            <a:r>
              <a:rPr lang="ru-RU" sz="1600" dirty="0" smtClean="0"/>
              <a:t>; </a:t>
            </a:r>
          </a:p>
          <a:p>
            <a:pPr algn="just"/>
            <a:r>
              <a:rPr lang="ru-RU" sz="1600" b="1" dirty="0" smtClean="0">
                <a:solidFill>
                  <a:srgbClr val="C00000"/>
                </a:solidFill>
              </a:rPr>
              <a:t>-</a:t>
            </a:r>
            <a:r>
              <a:rPr lang="ru-RU" sz="1600" dirty="0" smtClean="0"/>
              <a:t>завод обоснованно допускал, что оказание услуг </a:t>
            </a:r>
            <a:r>
              <a:rPr lang="ru-RU" sz="1600" b="1" dirty="0" smtClean="0"/>
              <a:t>будет обеспечиваться контрагентами, в т.ч. благодаря действиям, направленным на поиск и привлечение такой техники и обладающих соответствующей квалификацией водителей</a:t>
            </a:r>
            <a:r>
              <a:rPr lang="ru-RU" sz="1600" dirty="0" smtClean="0"/>
              <a:t>.</a:t>
            </a:r>
          </a:p>
          <a:p>
            <a:pPr algn="just"/>
            <a:r>
              <a:rPr lang="ru-RU" sz="1600" b="1" dirty="0" smtClean="0">
                <a:solidFill>
                  <a:srgbClr val="C00000"/>
                </a:solidFill>
              </a:rPr>
              <a:t>-</a:t>
            </a:r>
            <a:r>
              <a:rPr lang="ru-RU" sz="1600" b="1" dirty="0" smtClean="0">
                <a:solidFill>
                  <a:schemeClr val="tx1"/>
                </a:solidFill>
              </a:rPr>
              <a:t>нарушение законодательства контрагентами не может негативно отражаться на заводе</a:t>
            </a:r>
          </a:p>
          <a:p>
            <a:pPr algn="just"/>
            <a:endParaRPr lang="ru-RU" b="1" dirty="0" smtClean="0"/>
          </a:p>
        </p:txBody>
      </p:sp>
      <p:sp>
        <p:nvSpPr>
          <p:cNvPr id="4" name="TextBox 3"/>
          <p:cNvSpPr txBox="1"/>
          <p:nvPr/>
        </p:nvSpPr>
        <p:spPr>
          <a:xfrm>
            <a:off x="122181" y="115088"/>
            <a:ext cx="8933532" cy="707886"/>
          </a:xfrm>
          <a:prstGeom prst="rect">
            <a:avLst/>
          </a:prstGeom>
          <a:noFill/>
        </p:spPr>
        <p:txBody>
          <a:bodyPr wrap="square" rtlCol="0">
            <a:spAutoFit/>
          </a:bodyPr>
          <a:lstStyle/>
          <a:p>
            <a:r>
              <a:rPr lang="ru-RU" sz="2000" b="1" dirty="0" smtClean="0">
                <a:solidFill>
                  <a:schemeClr val="bg1"/>
                </a:solidFill>
              </a:rPr>
              <a:t>УСПЕХ в судебном споре по ННВ</a:t>
            </a:r>
          </a:p>
          <a:p>
            <a:r>
              <a:rPr lang="ru-RU" sz="2000" b="1" dirty="0" smtClean="0">
                <a:solidFill>
                  <a:schemeClr val="bg1"/>
                </a:solidFill>
              </a:rPr>
              <a:t>(привлечение 3-их лиц к исполнению договора)</a:t>
            </a:r>
            <a:r>
              <a:rPr lang="ru-RU" sz="2000" dirty="0"/>
              <a:t> </a:t>
            </a:r>
            <a:r>
              <a:rPr lang="ru-RU" sz="2000" dirty="0" smtClean="0"/>
              <a:t>     </a:t>
            </a:r>
            <a:r>
              <a:rPr lang="ru-RU" sz="1600" b="1" dirty="0" smtClean="0">
                <a:solidFill>
                  <a:schemeClr val="bg1"/>
                </a:solidFill>
              </a:rPr>
              <a:t>Дело </a:t>
            </a:r>
            <a:r>
              <a:rPr lang="ru-RU" sz="1600" b="1" dirty="0">
                <a:solidFill>
                  <a:schemeClr val="bg1"/>
                </a:solidFill>
              </a:rPr>
              <a:t>№ А49-8880/2017</a:t>
            </a:r>
          </a:p>
        </p:txBody>
      </p:sp>
    </p:spTree>
    <p:extLst>
      <p:ext uri="{BB962C8B-B14F-4D97-AF65-F5344CB8AC3E}">
        <p14:creationId xmlns:p14="http://schemas.microsoft.com/office/powerpoint/2010/main" val="7062317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Надо быть готовым обосновать работу с посредником!</a:t>
            </a:r>
            <a:endParaRPr lang="ru-RU" b="1" dirty="0"/>
          </a:p>
        </p:txBody>
      </p:sp>
      <p:sp>
        <p:nvSpPr>
          <p:cNvPr id="3" name="TextBox 2"/>
          <p:cNvSpPr txBox="1"/>
          <p:nvPr/>
        </p:nvSpPr>
        <p:spPr>
          <a:xfrm>
            <a:off x="179512" y="1131590"/>
            <a:ext cx="8712968" cy="3231654"/>
          </a:xfrm>
          <a:prstGeom prst="rect">
            <a:avLst/>
          </a:prstGeom>
          <a:noFill/>
        </p:spPr>
        <p:txBody>
          <a:bodyPr wrap="square" rtlCol="0">
            <a:spAutoFit/>
          </a:bodyPr>
          <a:lstStyle/>
          <a:p>
            <a:pPr algn="just"/>
            <a:r>
              <a:rPr lang="ru-RU" sz="1200" b="1" dirty="0" smtClean="0"/>
              <a:t>1.</a:t>
            </a:r>
            <a:r>
              <a:rPr lang="ru-RU" sz="1200" dirty="0" smtClean="0"/>
              <a:t>Инспекторы лояльнее относятся к посредникам, если </a:t>
            </a:r>
            <a:r>
              <a:rPr lang="ru-RU" sz="1200" b="1" dirty="0" smtClean="0"/>
              <a:t>производители не работают с небольшими поставками </a:t>
            </a:r>
            <a:r>
              <a:rPr lang="ru-RU" sz="1200" dirty="0" smtClean="0"/>
              <a:t>(завод заключает с агентами соглашение о сотрудничестве) (Постановление АС ВВО от 15.07.19 № А17-4682/2017)</a:t>
            </a:r>
          </a:p>
          <a:p>
            <a:pPr algn="just"/>
            <a:endParaRPr lang="ru-RU" sz="1200" dirty="0" smtClean="0"/>
          </a:p>
          <a:p>
            <a:pPr algn="just"/>
            <a:r>
              <a:rPr lang="ru-RU" sz="1200" b="1" dirty="0" smtClean="0"/>
              <a:t>2.Иметь в наличии рекомендательное письмо завода </a:t>
            </a:r>
            <a:r>
              <a:rPr lang="ru-RU" sz="1200" dirty="0" smtClean="0"/>
              <a:t>(Постановление АС ПО от 27.12.18 № А65-13137/2018)</a:t>
            </a:r>
          </a:p>
          <a:p>
            <a:pPr algn="just"/>
            <a:endParaRPr lang="ru-RU" sz="1200" dirty="0" smtClean="0"/>
          </a:p>
          <a:p>
            <a:pPr algn="just"/>
            <a:r>
              <a:rPr lang="ru-RU" sz="1200" b="1" dirty="0" smtClean="0"/>
              <a:t>3.Можно направить </a:t>
            </a:r>
            <a:r>
              <a:rPr lang="ru-RU" sz="1200" b="1" dirty="0"/>
              <a:t>производителю предложение о сотрудничестве, </a:t>
            </a:r>
            <a:r>
              <a:rPr lang="ru-RU" sz="1200" dirty="0" smtClean="0"/>
              <a:t>если он </a:t>
            </a:r>
            <a:r>
              <a:rPr lang="ru-RU" sz="1200" dirty="0"/>
              <a:t>не </a:t>
            </a:r>
            <a:r>
              <a:rPr lang="ru-RU" sz="1200" dirty="0" smtClean="0"/>
              <a:t>ответит есть шанс выиграть в суде </a:t>
            </a:r>
            <a:r>
              <a:rPr lang="ru-RU" sz="1200" dirty="0"/>
              <a:t>(Постановление АС УО от 26.04.17 № А71-8692/2016</a:t>
            </a:r>
            <a:r>
              <a:rPr lang="ru-RU" sz="1200" dirty="0" smtClean="0"/>
              <a:t>)</a:t>
            </a:r>
          </a:p>
          <a:p>
            <a:pPr algn="just"/>
            <a:endParaRPr lang="ru-RU" sz="1200" dirty="0" smtClean="0"/>
          </a:p>
          <a:p>
            <a:pPr algn="just"/>
            <a:r>
              <a:rPr lang="ru-RU" sz="1200" b="1" dirty="0" smtClean="0"/>
              <a:t>4.</a:t>
            </a:r>
            <a:r>
              <a:rPr lang="ru-RU" sz="1200" dirty="0" smtClean="0"/>
              <a:t>Если ранее работали с производителем, а потом с посредником- придется объяснить причину (определение ВС от 07.02.18 №305-КГ17-23519). Возможные причины: поставщик пересмотрел условия, посредник предложил более выгодный вариант сотрудничества и пр.</a:t>
            </a:r>
          </a:p>
          <a:p>
            <a:pPr algn="just"/>
            <a:endParaRPr lang="ru-RU" sz="1200" dirty="0" smtClean="0"/>
          </a:p>
          <a:p>
            <a:pPr algn="just"/>
            <a:r>
              <a:rPr lang="ru-RU" sz="1200" b="1" dirty="0" smtClean="0"/>
              <a:t>5.</a:t>
            </a:r>
            <a:r>
              <a:rPr lang="ru-RU" sz="1200" dirty="0" smtClean="0"/>
              <a:t>Надо </a:t>
            </a:r>
            <a:r>
              <a:rPr lang="ru-RU" sz="1200" b="1" dirty="0" smtClean="0"/>
              <a:t>сохранять деловую переписку с потенциальными партнерами, коммерческие предложения, скриншоты с акциями</a:t>
            </a:r>
            <a:r>
              <a:rPr lang="ru-RU" sz="1200" dirty="0" smtClean="0"/>
              <a:t> – это поможет доказать деловую цель привлечения посредника.</a:t>
            </a:r>
          </a:p>
          <a:p>
            <a:pPr algn="just"/>
            <a:endParaRPr lang="ru-RU" sz="1200" dirty="0" smtClean="0"/>
          </a:p>
          <a:p>
            <a:pPr algn="just"/>
            <a:r>
              <a:rPr lang="ru-RU" sz="1200" b="1" dirty="0" smtClean="0"/>
              <a:t>6.</a:t>
            </a:r>
            <a:r>
              <a:rPr lang="ru-RU" sz="1200" dirty="0" smtClean="0"/>
              <a:t>Закупать продукцию у посредника может быть выгоднее из-за более выгодной системы расчетов</a:t>
            </a:r>
          </a:p>
          <a:p>
            <a:pPr algn="just"/>
            <a:r>
              <a:rPr lang="ru-RU" sz="1200" dirty="0" smtClean="0"/>
              <a:t> (Постановление АС УО от 14.12.17 №А47-12146/2016)</a:t>
            </a:r>
          </a:p>
        </p:txBody>
      </p:sp>
      <p:sp>
        <p:nvSpPr>
          <p:cNvPr id="4" name="Прямоугольник 3"/>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   Наличие посредников – возможны налоговые риски!</a:t>
            </a:r>
            <a:endParaRPr lang="ru-RU" b="1" dirty="0"/>
          </a:p>
        </p:txBody>
      </p:sp>
      <p:pic>
        <p:nvPicPr>
          <p:cNvPr id="1028" name="Picture 4" descr="http://21aas.arbitr.ru/sites/21aas.arbitr.ru/files/images/5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830" y="3993912"/>
            <a:ext cx="1028650" cy="10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7351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1507183" y="1406284"/>
            <a:ext cx="2967072" cy="20823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 name="Прямоугольник 1"/>
          <p:cNvSpPr/>
          <p:nvPr/>
        </p:nvSpPr>
        <p:spPr>
          <a:xfrm>
            <a:off x="4499992" y="1061409"/>
            <a:ext cx="4568335" cy="4170372"/>
          </a:xfrm>
          <a:prstGeom prst="rect">
            <a:avLst/>
          </a:prstGeom>
        </p:spPr>
        <p:txBody>
          <a:bodyPr wrap="square">
            <a:spAutoFit/>
          </a:bodyPr>
          <a:lstStyle/>
          <a:p>
            <a:r>
              <a:rPr lang="ru-RU" sz="1200" b="1" dirty="0" smtClean="0"/>
              <a:t>Постановление АС МО от 10.10.19 № Ф05-16521/2019</a:t>
            </a:r>
          </a:p>
          <a:p>
            <a:pPr algn="just"/>
            <a:endParaRPr lang="ru-RU" sz="1100" b="1" dirty="0" smtClean="0"/>
          </a:p>
          <a:p>
            <a:pPr algn="just"/>
            <a:r>
              <a:rPr lang="ru-RU" sz="1100" b="1" dirty="0" smtClean="0"/>
              <a:t>Цена вопроса: </a:t>
            </a:r>
            <a:r>
              <a:rPr lang="ru-RU" sz="1100" b="1" dirty="0" smtClean="0">
                <a:solidFill>
                  <a:srgbClr val="C00000"/>
                </a:solidFill>
              </a:rPr>
              <a:t>139 000 000 руб. </a:t>
            </a:r>
            <a:r>
              <a:rPr lang="ru-RU" sz="1100" dirty="0" smtClean="0"/>
              <a:t>(НП и НДС)</a:t>
            </a:r>
          </a:p>
          <a:p>
            <a:pPr algn="just"/>
            <a:r>
              <a:rPr lang="ru-RU" sz="1100" b="1" dirty="0" smtClean="0"/>
              <a:t>Деятельность:</a:t>
            </a:r>
            <a:r>
              <a:rPr lang="ru-RU" sz="1100" dirty="0" smtClean="0"/>
              <a:t> закуп </a:t>
            </a:r>
            <a:r>
              <a:rPr lang="ru-RU" sz="1100" dirty="0"/>
              <a:t>и </a:t>
            </a:r>
            <a:r>
              <a:rPr lang="ru-RU" sz="1100" dirty="0" smtClean="0"/>
              <a:t>реализация твердосплавного </a:t>
            </a:r>
            <a:r>
              <a:rPr lang="ru-RU" sz="1100" dirty="0"/>
              <a:t>металлорежущего </a:t>
            </a:r>
            <a:r>
              <a:rPr lang="ru-RU" sz="1100" dirty="0" smtClean="0"/>
              <a:t>инструмента.</a:t>
            </a:r>
          </a:p>
          <a:p>
            <a:pPr algn="just"/>
            <a:r>
              <a:rPr lang="ru-RU" sz="1100" dirty="0" smtClean="0"/>
              <a:t>Инструмент после приобретения его у поставщиков проходил процесс </a:t>
            </a:r>
            <a:r>
              <a:rPr lang="ru-RU" sz="1100" dirty="0"/>
              <a:t>низкотемпературного отжига (</a:t>
            </a:r>
            <a:r>
              <a:rPr lang="ru-RU" sz="1100" dirty="0" err="1"/>
              <a:t>термостабилизация</a:t>
            </a:r>
            <a:r>
              <a:rPr lang="ru-RU" sz="1100" dirty="0"/>
              <a:t>)    </a:t>
            </a:r>
            <a:r>
              <a:rPr lang="ru-RU" sz="1100" dirty="0" smtClean="0"/>
              <a:t>и затем реализовывался контрагентам.</a:t>
            </a:r>
          </a:p>
          <a:p>
            <a:pPr algn="just"/>
            <a:r>
              <a:rPr lang="ru-RU" sz="1100" b="1" dirty="0" smtClean="0"/>
              <a:t>Деловая цель: </a:t>
            </a:r>
            <a:r>
              <a:rPr lang="ru-RU" sz="1100" dirty="0" smtClean="0"/>
              <a:t>прохождение </a:t>
            </a:r>
            <a:r>
              <a:rPr lang="ru-RU" sz="1100" dirty="0"/>
              <a:t>инструментом процесса </a:t>
            </a:r>
            <a:r>
              <a:rPr lang="ru-RU" sz="1100" dirty="0" err="1"/>
              <a:t>термостабилизации</a:t>
            </a:r>
            <a:r>
              <a:rPr lang="ru-RU" sz="1100" dirty="0"/>
              <a:t> позволяло </a:t>
            </a:r>
            <a:r>
              <a:rPr lang="ru-RU" sz="1100" b="1" dirty="0"/>
              <a:t>улучшить режущие свойства инструмента на 10-20%, </a:t>
            </a:r>
            <a:r>
              <a:rPr lang="ru-RU" sz="1100" dirty="0"/>
              <a:t>что </a:t>
            </a:r>
            <a:r>
              <a:rPr lang="ru-RU" sz="1100" dirty="0" smtClean="0"/>
              <a:t>позволило </a:t>
            </a:r>
            <a:r>
              <a:rPr lang="ru-RU" sz="1100" dirty="0"/>
              <a:t>Обществу </a:t>
            </a:r>
            <a:r>
              <a:rPr lang="ru-RU" sz="1100" b="1" dirty="0"/>
              <a:t>повысить стоимость </a:t>
            </a:r>
            <a:r>
              <a:rPr lang="ru-RU" sz="1100" b="1" dirty="0" smtClean="0"/>
              <a:t>инструмента </a:t>
            </a:r>
            <a:r>
              <a:rPr lang="ru-RU" sz="1100" b="1" dirty="0"/>
              <a:t>для покупателей, тем самым увеличить прибыль Общества</a:t>
            </a:r>
            <a:r>
              <a:rPr lang="ru-RU" sz="1100" b="1" dirty="0" smtClean="0"/>
              <a:t>. </a:t>
            </a:r>
          </a:p>
          <a:p>
            <a:pPr algn="just"/>
            <a:endParaRPr lang="ru-RU" sz="1100" b="1" dirty="0" smtClean="0"/>
          </a:p>
          <a:p>
            <a:pPr algn="just"/>
            <a:r>
              <a:rPr lang="ru-RU" sz="1100" b="1" dirty="0" smtClean="0"/>
              <a:t>Позиция НО: </a:t>
            </a:r>
            <a:r>
              <a:rPr lang="ru-RU" sz="1100" dirty="0" smtClean="0"/>
              <a:t>ННВ – завышение расходов  путем включения в цепочку движения ДС лишнего звена. </a:t>
            </a:r>
          </a:p>
          <a:p>
            <a:pPr algn="just"/>
            <a:endParaRPr lang="ru-RU" sz="1100" dirty="0" smtClean="0"/>
          </a:p>
          <a:p>
            <a:pPr algn="just"/>
            <a:r>
              <a:rPr lang="ru-RU" sz="1100" b="1" dirty="0" smtClean="0"/>
              <a:t>Позиция суда: </a:t>
            </a:r>
            <a:r>
              <a:rPr lang="ru-RU" sz="1100" b="1" dirty="0">
                <a:solidFill>
                  <a:schemeClr val="tx1"/>
                </a:solidFill>
                <a:latin typeface="Times New Roman"/>
                <a:cs typeface="Times New Roman"/>
              </a:rPr>
              <a:t>► </a:t>
            </a:r>
            <a:r>
              <a:rPr lang="ru-RU" sz="1100" b="1" dirty="0" smtClean="0">
                <a:solidFill>
                  <a:srgbClr val="C00000"/>
                </a:solidFill>
              </a:rPr>
              <a:t>Нет признаков взаимозависимости </a:t>
            </a:r>
          </a:p>
          <a:p>
            <a:pPr algn="just"/>
            <a:r>
              <a:rPr lang="ru-RU" sz="1100" b="1" dirty="0" smtClean="0">
                <a:solidFill>
                  <a:schemeClr val="tx1"/>
                </a:solidFill>
                <a:latin typeface="Times New Roman"/>
                <a:cs typeface="Times New Roman"/>
              </a:rPr>
              <a:t>►</a:t>
            </a:r>
            <a:r>
              <a:rPr lang="ru-RU" sz="1100" b="1" dirty="0" smtClean="0">
                <a:solidFill>
                  <a:srgbClr val="C00000"/>
                </a:solidFill>
              </a:rPr>
              <a:t>Общество не несет ответственность за контрагентов 2-3 звена (контрагентов контрагента)</a:t>
            </a:r>
          </a:p>
          <a:p>
            <a:pPr algn="just"/>
            <a:r>
              <a:rPr lang="ru-RU" sz="1100" b="1" dirty="0">
                <a:solidFill>
                  <a:schemeClr val="tx1"/>
                </a:solidFill>
                <a:latin typeface="Times New Roman"/>
                <a:cs typeface="Times New Roman"/>
              </a:rPr>
              <a:t>► </a:t>
            </a:r>
            <a:r>
              <a:rPr lang="ru-RU" sz="1100" b="1" dirty="0" smtClean="0">
                <a:solidFill>
                  <a:srgbClr val="C00000"/>
                </a:solidFill>
              </a:rPr>
              <a:t>У подрядчика был специалист, а оборудование субподрядчика</a:t>
            </a:r>
          </a:p>
          <a:p>
            <a:pPr algn="just"/>
            <a:r>
              <a:rPr lang="ru-RU" sz="1100" b="1" dirty="0" smtClean="0">
                <a:solidFill>
                  <a:schemeClr val="tx1"/>
                </a:solidFill>
                <a:latin typeface="Times New Roman"/>
                <a:cs typeface="Times New Roman"/>
              </a:rPr>
              <a:t>►</a:t>
            </a:r>
            <a:r>
              <a:rPr lang="ru-RU" sz="1100" b="1" dirty="0" smtClean="0">
                <a:solidFill>
                  <a:srgbClr val="C00000"/>
                </a:solidFill>
              </a:rPr>
              <a:t>НО не допросили </a:t>
            </a:r>
            <a:r>
              <a:rPr lang="ru-RU" sz="1100" b="1" dirty="0" err="1" smtClean="0">
                <a:solidFill>
                  <a:srgbClr val="C00000"/>
                </a:solidFill>
              </a:rPr>
              <a:t>ген.дир</a:t>
            </a:r>
            <a:r>
              <a:rPr lang="ru-RU" sz="1100" b="1" dirty="0" smtClean="0">
                <a:solidFill>
                  <a:srgbClr val="C00000"/>
                </a:solidFill>
              </a:rPr>
              <a:t>. </a:t>
            </a:r>
            <a:r>
              <a:rPr lang="ru-RU" sz="1100" b="1" dirty="0" err="1" smtClean="0">
                <a:solidFill>
                  <a:srgbClr val="C00000"/>
                </a:solidFill>
              </a:rPr>
              <a:t>субконтрагента</a:t>
            </a:r>
            <a:r>
              <a:rPr lang="ru-RU" sz="1100" b="1" dirty="0" smtClean="0">
                <a:solidFill>
                  <a:srgbClr val="C00000"/>
                </a:solidFill>
              </a:rPr>
              <a:t> </a:t>
            </a:r>
            <a:r>
              <a:rPr lang="ru-RU" sz="1100" dirty="0" smtClean="0">
                <a:solidFill>
                  <a:srgbClr val="C00000"/>
                </a:solidFill>
              </a:rPr>
              <a:t>(с оборудованием)</a:t>
            </a:r>
            <a:r>
              <a:rPr lang="ru-RU" sz="1100" b="1" dirty="0" smtClean="0">
                <a:solidFill>
                  <a:srgbClr val="C00000"/>
                </a:solidFill>
              </a:rPr>
              <a:t>,   </a:t>
            </a:r>
          </a:p>
          <a:p>
            <a:pPr algn="just"/>
            <a:r>
              <a:rPr lang="ru-RU" sz="1100" b="1" dirty="0" smtClean="0">
                <a:solidFill>
                  <a:srgbClr val="C00000"/>
                </a:solidFill>
              </a:rPr>
              <a:t>    опросы сделал адвокат и заверил их у нотариуса!</a:t>
            </a:r>
            <a:endParaRPr lang="ru-RU" sz="1100" b="1" dirty="0">
              <a:solidFill>
                <a:srgbClr val="C00000"/>
              </a:solidFill>
            </a:endParaRPr>
          </a:p>
        </p:txBody>
      </p:sp>
      <p:sp>
        <p:nvSpPr>
          <p:cNvPr id="3" name="Прямоугольник 2"/>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 ДЕЛОВАЯ ЦЕЛЬ и РЕАЛЬНОСТЬ СДЕЛОК</a:t>
            </a:r>
          </a:p>
          <a:p>
            <a:endParaRPr lang="ru-RU" b="1" dirty="0" smtClean="0"/>
          </a:p>
        </p:txBody>
      </p:sp>
      <p:sp>
        <p:nvSpPr>
          <p:cNvPr id="5" name="Скругленный прямоугольник 4"/>
          <p:cNvSpPr/>
          <p:nvPr/>
        </p:nvSpPr>
        <p:spPr>
          <a:xfrm>
            <a:off x="3008060" y="2350248"/>
            <a:ext cx="1198180" cy="7693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200" b="1" dirty="0" smtClean="0">
                <a:solidFill>
                  <a:schemeClr val="tx1"/>
                </a:solidFill>
              </a:rPr>
              <a:t>ООО </a:t>
            </a:r>
          </a:p>
          <a:p>
            <a:pPr algn="ctr"/>
            <a:r>
              <a:rPr lang="ru-RU" sz="1200" b="1" dirty="0" smtClean="0">
                <a:solidFill>
                  <a:schemeClr val="tx1"/>
                </a:solidFill>
              </a:rPr>
              <a:t>«МВС ГРУП»</a:t>
            </a:r>
          </a:p>
          <a:p>
            <a:pPr algn="ctr"/>
            <a:r>
              <a:rPr lang="ru-RU" sz="800" b="1" dirty="0" smtClean="0">
                <a:solidFill>
                  <a:schemeClr val="bg1"/>
                </a:solidFill>
              </a:rPr>
              <a:t>ОСНО</a:t>
            </a:r>
          </a:p>
          <a:p>
            <a:pPr algn="ctr"/>
            <a:r>
              <a:rPr lang="ru-RU" sz="800" dirty="0" smtClean="0">
                <a:solidFill>
                  <a:schemeClr val="tx1"/>
                </a:solidFill>
              </a:rPr>
              <a:t>проверяемый налогоплательщик</a:t>
            </a:r>
            <a:endParaRPr lang="ru-RU" sz="800" dirty="0">
              <a:solidFill>
                <a:schemeClr val="tx1"/>
              </a:solidFill>
            </a:endParaRPr>
          </a:p>
        </p:txBody>
      </p:sp>
      <p:sp>
        <p:nvSpPr>
          <p:cNvPr id="7" name="Скругленный прямоугольник 6"/>
          <p:cNvSpPr/>
          <p:nvPr/>
        </p:nvSpPr>
        <p:spPr>
          <a:xfrm>
            <a:off x="250148" y="1591536"/>
            <a:ext cx="1198180" cy="769357"/>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Поставщик</a:t>
            </a:r>
            <a:endParaRPr lang="ru-RU" sz="1200" dirty="0"/>
          </a:p>
        </p:txBody>
      </p:sp>
      <p:sp>
        <p:nvSpPr>
          <p:cNvPr id="8" name="Скругленный прямоугольник 7"/>
          <p:cNvSpPr/>
          <p:nvPr/>
        </p:nvSpPr>
        <p:spPr>
          <a:xfrm>
            <a:off x="1691114" y="2360893"/>
            <a:ext cx="1198180" cy="769357"/>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1200" b="1" dirty="0"/>
              <a:t>ООО </a:t>
            </a:r>
          </a:p>
          <a:p>
            <a:pPr algn="ctr"/>
            <a:r>
              <a:rPr lang="ru-RU" sz="1200" b="1" dirty="0"/>
              <a:t>«</a:t>
            </a:r>
            <a:r>
              <a:rPr lang="ru-RU" sz="1200" b="1" dirty="0" err="1"/>
              <a:t>Техсервис</a:t>
            </a:r>
            <a:r>
              <a:rPr lang="ru-RU" sz="1200" b="1" dirty="0" smtClean="0"/>
              <a:t>»</a:t>
            </a:r>
          </a:p>
          <a:p>
            <a:pPr algn="ctr"/>
            <a:r>
              <a:rPr lang="ru-RU" sz="1200" dirty="0" smtClean="0"/>
              <a:t>Подрядчик</a:t>
            </a:r>
            <a:endParaRPr lang="ru-RU" sz="1200" dirty="0"/>
          </a:p>
        </p:txBody>
      </p:sp>
      <p:sp>
        <p:nvSpPr>
          <p:cNvPr id="9" name="Скругленный прямоугольник 8"/>
          <p:cNvSpPr/>
          <p:nvPr/>
        </p:nvSpPr>
        <p:spPr>
          <a:xfrm>
            <a:off x="250148" y="2534749"/>
            <a:ext cx="1198180" cy="769357"/>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Поставщик</a:t>
            </a:r>
            <a:endParaRPr lang="ru-RU" sz="1200" dirty="0"/>
          </a:p>
        </p:txBody>
      </p:sp>
      <p:sp>
        <p:nvSpPr>
          <p:cNvPr id="13" name="Скругленный прямоугольник 12"/>
          <p:cNvSpPr/>
          <p:nvPr/>
        </p:nvSpPr>
        <p:spPr>
          <a:xfrm>
            <a:off x="2680663" y="3576895"/>
            <a:ext cx="536028" cy="769357"/>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sz="800" dirty="0" err="1" smtClean="0"/>
              <a:t>Поку</a:t>
            </a:r>
            <a:r>
              <a:rPr lang="ru-RU" sz="800" dirty="0" smtClean="0"/>
              <a:t>-</a:t>
            </a:r>
          </a:p>
          <a:p>
            <a:pPr algn="ctr"/>
            <a:r>
              <a:rPr lang="ru-RU" sz="800" dirty="0" err="1" smtClean="0"/>
              <a:t>патель</a:t>
            </a:r>
            <a:endParaRPr lang="ru-RU" sz="800" dirty="0"/>
          </a:p>
        </p:txBody>
      </p:sp>
      <p:sp>
        <p:nvSpPr>
          <p:cNvPr id="14" name="Скругленный прямоугольник 13"/>
          <p:cNvSpPr/>
          <p:nvPr/>
        </p:nvSpPr>
        <p:spPr>
          <a:xfrm>
            <a:off x="3313911" y="3576895"/>
            <a:ext cx="536028" cy="769357"/>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sz="800" dirty="0" err="1" smtClean="0"/>
              <a:t>Поку</a:t>
            </a:r>
            <a:r>
              <a:rPr lang="ru-RU" sz="800" dirty="0" smtClean="0"/>
              <a:t>-</a:t>
            </a:r>
          </a:p>
          <a:p>
            <a:pPr algn="ctr"/>
            <a:r>
              <a:rPr lang="ru-RU" sz="800" dirty="0" err="1" smtClean="0"/>
              <a:t>патель</a:t>
            </a:r>
            <a:endParaRPr lang="ru-RU" sz="800" dirty="0"/>
          </a:p>
        </p:txBody>
      </p:sp>
      <p:sp>
        <p:nvSpPr>
          <p:cNvPr id="15" name="Скругленный прямоугольник 14"/>
          <p:cNvSpPr/>
          <p:nvPr/>
        </p:nvSpPr>
        <p:spPr>
          <a:xfrm>
            <a:off x="3938227" y="3576894"/>
            <a:ext cx="536028" cy="769357"/>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sz="800" dirty="0" err="1" smtClean="0"/>
              <a:t>Поку-патель</a:t>
            </a:r>
            <a:endParaRPr lang="ru-RU" sz="800" dirty="0"/>
          </a:p>
        </p:txBody>
      </p:sp>
      <p:cxnSp>
        <p:nvCxnSpPr>
          <p:cNvPr id="17" name="Прямая со стрелкой 16"/>
          <p:cNvCxnSpPr>
            <a:stCxn id="5" idx="2"/>
          </p:cNvCxnSpPr>
          <p:nvPr/>
        </p:nvCxnSpPr>
        <p:spPr>
          <a:xfrm flipH="1">
            <a:off x="3008060" y="3119605"/>
            <a:ext cx="599090" cy="3690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Прямая со стрелкой 18"/>
          <p:cNvCxnSpPr/>
          <p:nvPr/>
        </p:nvCxnSpPr>
        <p:spPr>
          <a:xfrm>
            <a:off x="3607150" y="3119605"/>
            <a:ext cx="0" cy="3690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Прямая со стрелкой 20"/>
          <p:cNvCxnSpPr>
            <a:stCxn id="5" idx="2"/>
          </p:cNvCxnSpPr>
          <p:nvPr/>
        </p:nvCxnSpPr>
        <p:spPr>
          <a:xfrm>
            <a:off x="3607150" y="3119605"/>
            <a:ext cx="599090" cy="3690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3008060" y="1388417"/>
            <a:ext cx="1712136" cy="523220"/>
          </a:xfrm>
          <a:prstGeom prst="rect">
            <a:avLst/>
          </a:prstGeom>
          <a:noFill/>
        </p:spPr>
        <p:txBody>
          <a:bodyPr wrap="square" rtlCol="0">
            <a:spAutoFit/>
          </a:bodyPr>
          <a:lstStyle/>
          <a:p>
            <a:r>
              <a:rPr lang="ru-RU" sz="1000" dirty="0" err="1" smtClean="0"/>
              <a:t>Аффилированность</a:t>
            </a:r>
            <a:endParaRPr lang="ru-RU" sz="1000" dirty="0" smtClean="0"/>
          </a:p>
          <a:p>
            <a:endParaRPr lang="ru-RU" dirty="0"/>
          </a:p>
        </p:txBody>
      </p:sp>
      <p:sp>
        <p:nvSpPr>
          <p:cNvPr id="24" name="Скругленный прямоугольник 23"/>
          <p:cNvSpPr/>
          <p:nvPr/>
        </p:nvSpPr>
        <p:spPr>
          <a:xfrm>
            <a:off x="1645920" y="1497627"/>
            <a:ext cx="581222" cy="769357"/>
          </a:xfrm>
          <a:prstGeom prst="roundRect">
            <a:avLst/>
          </a:prstGeom>
          <a:ln>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800" b="1" dirty="0" smtClean="0">
                <a:solidFill>
                  <a:schemeClr val="tx1"/>
                </a:solidFill>
              </a:rPr>
              <a:t>Субподрядчик</a:t>
            </a:r>
            <a:endParaRPr lang="ru-RU" sz="800" b="1" dirty="0">
              <a:solidFill>
                <a:schemeClr val="tx1"/>
              </a:solidFill>
            </a:endParaRPr>
          </a:p>
        </p:txBody>
      </p:sp>
      <p:sp>
        <p:nvSpPr>
          <p:cNvPr id="25" name="Скругленный прямоугольник 24"/>
          <p:cNvSpPr/>
          <p:nvPr/>
        </p:nvSpPr>
        <p:spPr>
          <a:xfrm>
            <a:off x="2353266" y="1497627"/>
            <a:ext cx="585426" cy="769357"/>
          </a:xfrm>
          <a:prstGeom prst="roundRect">
            <a:avLst/>
          </a:prstGeom>
          <a:ln>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800" b="1" dirty="0" smtClean="0">
                <a:solidFill>
                  <a:schemeClr val="tx1"/>
                </a:solidFill>
              </a:rPr>
              <a:t>Субподрядчик</a:t>
            </a:r>
            <a:endParaRPr lang="ru-RU" sz="800" b="1" dirty="0">
              <a:solidFill>
                <a:schemeClr val="tx1"/>
              </a:solidFill>
            </a:endParaRPr>
          </a:p>
        </p:txBody>
      </p:sp>
      <p:cxnSp>
        <p:nvCxnSpPr>
          <p:cNvPr id="30" name="Прямая со стрелкой 29"/>
          <p:cNvCxnSpPr>
            <a:endCxn id="24" idx="2"/>
          </p:cNvCxnSpPr>
          <p:nvPr/>
        </p:nvCxnSpPr>
        <p:spPr>
          <a:xfrm flipH="1" flipV="1">
            <a:off x="1936531" y="2266984"/>
            <a:ext cx="68843" cy="832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Прямая со стрелкой 31"/>
          <p:cNvCxnSpPr>
            <a:endCxn id="25" idx="2"/>
          </p:cNvCxnSpPr>
          <p:nvPr/>
        </p:nvCxnSpPr>
        <p:spPr>
          <a:xfrm flipV="1">
            <a:off x="2560320" y="2266984"/>
            <a:ext cx="85659" cy="832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Прямая со стрелкой 39"/>
          <p:cNvCxnSpPr/>
          <p:nvPr/>
        </p:nvCxnSpPr>
        <p:spPr>
          <a:xfrm>
            <a:off x="2861967" y="2745572"/>
            <a:ext cx="173420" cy="532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81541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275606"/>
            <a:ext cx="8640960" cy="2862322"/>
          </a:xfrm>
          <a:prstGeom prst="rect">
            <a:avLst/>
          </a:prstGeom>
        </p:spPr>
        <p:txBody>
          <a:bodyPr wrap="square">
            <a:spAutoFit/>
          </a:bodyPr>
          <a:lstStyle/>
          <a:p>
            <a:pPr algn="just"/>
            <a:r>
              <a:rPr lang="ru-RU" b="1" dirty="0" smtClean="0">
                <a:solidFill>
                  <a:srgbClr val="C00000"/>
                </a:solidFill>
              </a:rPr>
              <a:t>С</a:t>
            </a:r>
            <a:r>
              <a:rPr lang="ru-RU" b="1" dirty="0">
                <a:solidFill>
                  <a:srgbClr val="C00000"/>
                </a:solidFill>
              </a:rPr>
              <a:t> 01.04.2020 года </a:t>
            </a:r>
            <a:r>
              <a:rPr lang="ru-RU" b="1" dirty="0"/>
              <a:t>инспекция вправе информировать плательщиков и налоговых агентов о недоимке или задолженности по пеням, </a:t>
            </a:r>
            <a:r>
              <a:rPr lang="ru-RU" b="1" dirty="0" smtClean="0"/>
              <a:t>штрафам:</a:t>
            </a:r>
          </a:p>
          <a:p>
            <a:pPr algn="just"/>
            <a:endParaRPr lang="ru-RU" b="1" dirty="0"/>
          </a:p>
          <a:p>
            <a:pPr algn="just"/>
            <a:r>
              <a:rPr lang="ru-RU" b="1" dirty="0" smtClean="0"/>
              <a:t> -с</a:t>
            </a:r>
            <a:r>
              <a:rPr lang="ru-RU" b="1" dirty="0"/>
              <a:t> помощью </a:t>
            </a:r>
            <a:r>
              <a:rPr lang="ru-RU" b="1" dirty="0" smtClean="0"/>
              <a:t>СМС-сообщений</a:t>
            </a:r>
          </a:p>
          <a:p>
            <a:pPr algn="just"/>
            <a:r>
              <a:rPr lang="ru-RU" dirty="0" smtClean="0"/>
              <a:t>такую </a:t>
            </a:r>
            <a:r>
              <a:rPr lang="ru-RU" dirty="0"/>
              <a:t>«</a:t>
            </a:r>
            <a:r>
              <a:rPr lang="ru-RU" dirty="0" err="1"/>
              <a:t>напоминалку</a:t>
            </a:r>
            <a:r>
              <a:rPr lang="ru-RU" dirty="0"/>
              <a:t>» </a:t>
            </a:r>
            <a:r>
              <a:rPr lang="ru-RU" dirty="0" smtClean="0"/>
              <a:t>будут направлять не</a:t>
            </a:r>
            <a:r>
              <a:rPr lang="ru-RU" dirty="0"/>
              <a:t> чаще 1 раза в квартал и при условии, что налогоплательщик </a:t>
            </a:r>
            <a:r>
              <a:rPr lang="ru-RU" dirty="0" smtClean="0"/>
              <a:t>даст </a:t>
            </a:r>
            <a:r>
              <a:rPr lang="ru-RU" dirty="0"/>
              <a:t>письменное </a:t>
            </a:r>
            <a:r>
              <a:rPr lang="ru-RU" dirty="0" smtClean="0"/>
              <a:t>согласие</a:t>
            </a:r>
          </a:p>
          <a:p>
            <a:pPr algn="just"/>
            <a:endParaRPr lang="ru-RU" b="1" dirty="0" smtClean="0"/>
          </a:p>
          <a:p>
            <a:pPr algn="just"/>
            <a:r>
              <a:rPr lang="ru-RU" b="1" dirty="0"/>
              <a:t>-</a:t>
            </a:r>
            <a:r>
              <a:rPr lang="ru-RU" b="1" dirty="0" smtClean="0"/>
              <a:t>посредством </a:t>
            </a:r>
            <a:r>
              <a:rPr lang="ru-RU" b="1" dirty="0"/>
              <a:t>электронной почты </a:t>
            </a:r>
            <a:endParaRPr lang="ru-RU" b="1" dirty="0" smtClean="0"/>
          </a:p>
          <a:p>
            <a:pPr algn="just"/>
            <a:endParaRPr lang="ru-RU" b="1" dirty="0"/>
          </a:p>
          <a:p>
            <a:pPr algn="just"/>
            <a:r>
              <a:rPr lang="ru-RU" b="1" dirty="0" smtClean="0"/>
              <a:t>-иными </a:t>
            </a:r>
            <a:r>
              <a:rPr lang="ru-RU" b="1" dirty="0"/>
              <a:t>способами, не противоречащими законодательству</a:t>
            </a:r>
            <a:r>
              <a:rPr lang="ru-RU" dirty="0" smtClean="0"/>
              <a:t>.</a:t>
            </a:r>
            <a:endParaRPr lang="ru-RU" dirty="0"/>
          </a:p>
        </p:txBody>
      </p:sp>
      <p:sp>
        <p:nvSpPr>
          <p:cNvPr id="3" name="Прямоугольник 2"/>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1"/>
                </a:solidFill>
              </a:rPr>
              <a:t>Информирование о </a:t>
            </a:r>
            <a:r>
              <a:rPr lang="ru-RU" b="1" dirty="0" smtClean="0"/>
              <a:t>недоимке, задолженности по пеням и штрафам</a:t>
            </a:r>
            <a:endParaRPr lang="ru-RU" b="1" dirty="0"/>
          </a:p>
        </p:txBody>
      </p:sp>
      <p:pic>
        <p:nvPicPr>
          <p:cNvPr id="1028" name="Picture 4" descr="https://www.pngkey.com/png/detail/445-4456343_facebook-rss-icon-gm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3553" y="3795886"/>
            <a:ext cx="899592" cy="77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7807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79512" y="157682"/>
            <a:ext cx="8784976" cy="369332"/>
          </a:xfrm>
          <a:prstGeom prst="rect">
            <a:avLst/>
          </a:prstGeom>
          <a:noFill/>
        </p:spPr>
        <p:txBody>
          <a:bodyPr wrap="square" rtlCol="0">
            <a:spAutoFit/>
          </a:bodyPr>
          <a:lstStyle/>
          <a:p>
            <a:r>
              <a:rPr lang="ru-RU" b="1" dirty="0" smtClean="0">
                <a:solidFill>
                  <a:schemeClr val="bg1"/>
                </a:solidFill>
              </a:rPr>
              <a:t>Деловая  цель реализации товара через взаимозависимых ИП</a:t>
            </a:r>
            <a:endParaRPr lang="ru-RU" b="1" dirty="0">
              <a:solidFill>
                <a:schemeClr val="bg1"/>
              </a:solidFill>
            </a:endParaRPr>
          </a:p>
        </p:txBody>
      </p:sp>
      <p:sp>
        <p:nvSpPr>
          <p:cNvPr id="4" name="TextBox 3"/>
          <p:cNvSpPr txBox="1"/>
          <p:nvPr/>
        </p:nvSpPr>
        <p:spPr>
          <a:xfrm>
            <a:off x="4054017" y="1127775"/>
            <a:ext cx="4841543" cy="4031873"/>
          </a:xfrm>
          <a:prstGeom prst="rect">
            <a:avLst/>
          </a:prstGeom>
          <a:noFill/>
        </p:spPr>
        <p:txBody>
          <a:bodyPr wrap="square" rtlCol="0">
            <a:spAutoFit/>
          </a:bodyPr>
          <a:lstStyle/>
          <a:p>
            <a:pPr algn="just"/>
            <a:r>
              <a:rPr lang="ru-RU" sz="1400" b="1" dirty="0" smtClean="0"/>
              <a:t>Постановление АС УО от 25.09.2019 </a:t>
            </a:r>
          </a:p>
          <a:p>
            <a:pPr algn="just"/>
            <a:r>
              <a:rPr lang="ru-RU" sz="1400" b="1" dirty="0" smtClean="0"/>
              <a:t>Дело № А76-27603/2017 (ООО «</a:t>
            </a:r>
            <a:r>
              <a:rPr lang="ru-RU" sz="1400" b="1" dirty="0" err="1" smtClean="0"/>
              <a:t>Шининвест</a:t>
            </a:r>
            <a:r>
              <a:rPr lang="ru-RU" sz="1400" b="1" dirty="0" smtClean="0"/>
              <a:t>») </a:t>
            </a:r>
          </a:p>
          <a:p>
            <a:pPr algn="just"/>
            <a:r>
              <a:rPr lang="ru-RU" sz="1200" b="1" dirty="0" smtClean="0">
                <a:solidFill>
                  <a:srgbClr val="C00000"/>
                </a:solidFill>
              </a:rPr>
              <a:t>Суд признал отсутствие схемы формального дробления</a:t>
            </a:r>
          </a:p>
          <a:p>
            <a:pPr algn="just"/>
            <a:r>
              <a:rPr lang="ru-RU" sz="1200" dirty="0" smtClean="0"/>
              <a:t>Продажа автошин</a:t>
            </a:r>
            <a:endParaRPr lang="ru-RU" sz="1200" dirty="0"/>
          </a:p>
          <a:p>
            <a:pPr algn="just"/>
            <a:r>
              <a:rPr lang="ru-RU" sz="1200" b="1" dirty="0" smtClean="0"/>
              <a:t>Позиция НО: </a:t>
            </a:r>
            <a:r>
              <a:rPr lang="ru-RU" sz="1200" dirty="0" smtClean="0"/>
              <a:t>схема реализации товара через взаимозависимых лиц на ЕНВД для уменьшения налоговых обязательств по НДС и НП. </a:t>
            </a:r>
            <a:r>
              <a:rPr lang="ru-RU" sz="1200" b="1" dirty="0" smtClean="0"/>
              <a:t>Налогоплательщик мог сам реализовывать товар.</a:t>
            </a:r>
          </a:p>
          <a:p>
            <a:pPr algn="just"/>
            <a:endParaRPr lang="ru-RU" sz="1200" b="1" dirty="0"/>
          </a:p>
          <a:p>
            <a:pPr algn="just"/>
            <a:r>
              <a:rPr lang="ru-RU" sz="1200" b="1" dirty="0" smtClean="0"/>
              <a:t>Суды: </a:t>
            </a:r>
          </a:p>
          <a:p>
            <a:pPr algn="just"/>
            <a:r>
              <a:rPr lang="ru-RU" sz="1200" b="1" dirty="0" smtClean="0"/>
              <a:t>1.</a:t>
            </a:r>
            <a:r>
              <a:rPr lang="ru-RU" sz="1200" dirty="0" smtClean="0"/>
              <a:t>Компания А создана после регистрации ИП</a:t>
            </a:r>
          </a:p>
          <a:p>
            <a:pPr algn="just"/>
            <a:r>
              <a:rPr lang="ru-RU" sz="1200" b="1" dirty="0" smtClean="0"/>
              <a:t>2.</a:t>
            </a:r>
            <a:r>
              <a:rPr lang="ru-RU" sz="1200" dirty="0" smtClean="0"/>
              <a:t>Суды не придали значение взаимозависимости, наличию общего сайта, товарного знака, счетам в 1 банке и пр.</a:t>
            </a:r>
          </a:p>
          <a:p>
            <a:pPr algn="just"/>
            <a:r>
              <a:rPr lang="ru-RU" sz="1200" b="1" u="sng" dirty="0" smtClean="0"/>
              <a:t>3.ИП кроме розницы активно развивали сервисное направление (услуги ремонта, техобслуживание и мойка </a:t>
            </a:r>
            <a:r>
              <a:rPr lang="ru-RU" sz="1200" b="1" u="sng" dirty="0" err="1" smtClean="0"/>
              <a:t>автотранспорных</a:t>
            </a:r>
            <a:r>
              <a:rPr lang="ru-RU" sz="1200" b="1" u="sng" dirty="0" smtClean="0"/>
              <a:t> средств</a:t>
            </a:r>
            <a:r>
              <a:rPr lang="ru-RU" sz="1200" b="1" dirty="0" smtClean="0"/>
              <a:t>). Компания А этим никогда не занималась.</a:t>
            </a:r>
          </a:p>
          <a:p>
            <a:pPr algn="just"/>
            <a:r>
              <a:rPr lang="ru-RU" sz="1200" b="1" dirty="0" smtClean="0">
                <a:solidFill>
                  <a:srgbClr val="C00000"/>
                </a:solidFill>
              </a:rPr>
              <a:t>ЭКОНОМИЧЕСКАЯ ВЫГОДА! </a:t>
            </a:r>
            <a:r>
              <a:rPr lang="ru-RU" sz="1200" b="1" dirty="0" smtClean="0"/>
              <a:t>Комплектуя шинами и др. товаром розничных операторов, компания значительно </a:t>
            </a:r>
            <a:r>
              <a:rPr lang="ru-RU" sz="1200" b="1" u="sng" dirty="0" smtClean="0">
                <a:solidFill>
                  <a:srgbClr val="C00000"/>
                </a:solidFill>
              </a:rPr>
              <a:t>снижает риск появления конкурентов, в регионах он является лидером оптовых продаж.</a:t>
            </a:r>
          </a:p>
          <a:p>
            <a:pPr algn="just"/>
            <a:endParaRPr lang="ru-RU" sz="1200" b="1" dirty="0"/>
          </a:p>
        </p:txBody>
      </p:sp>
      <p:sp>
        <p:nvSpPr>
          <p:cNvPr id="5" name="Скругленный прямоугольник 4"/>
          <p:cNvSpPr/>
          <p:nvPr/>
        </p:nvSpPr>
        <p:spPr>
          <a:xfrm>
            <a:off x="162505" y="1198748"/>
            <a:ext cx="3888432" cy="36772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Овал 5"/>
          <p:cNvSpPr/>
          <p:nvPr/>
        </p:nvSpPr>
        <p:spPr>
          <a:xfrm>
            <a:off x="1367644" y="1345700"/>
            <a:ext cx="1440160" cy="9361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100" b="1" dirty="0" smtClean="0"/>
              <a:t>Компания А</a:t>
            </a:r>
          </a:p>
          <a:p>
            <a:pPr algn="ctr"/>
            <a:r>
              <a:rPr lang="ru-RU" sz="800" dirty="0" smtClean="0"/>
              <a:t>проверяемый налогоплательщик</a:t>
            </a:r>
            <a:endParaRPr lang="ru-RU" sz="1000" dirty="0" smtClean="0"/>
          </a:p>
          <a:p>
            <a:pPr algn="ctr"/>
            <a:r>
              <a:rPr lang="ru-RU" sz="1000" b="1" dirty="0" smtClean="0"/>
              <a:t>ОСН</a:t>
            </a:r>
          </a:p>
          <a:p>
            <a:pPr algn="ctr"/>
            <a:r>
              <a:rPr lang="ru-RU" sz="1000" b="1" dirty="0" smtClean="0"/>
              <a:t>опт</a:t>
            </a:r>
            <a:endParaRPr lang="ru-RU" sz="1000" b="1" dirty="0"/>
          </a:p>
        </p:txBody>
      </p:sp>
      <p:sp>
        <p:nvSpPr>
          <p:cNvPr id="7" name="Овал 6"/>
          <p:cNvSpPr/>
          <p:nvPr/>
        </p:nvSpPr>
        <p:spPr>
          <a:xfrm>
            <a:off x="323528" y="2571750"/>
            <a:ext cx="936104"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smtClean="0"/>
              <a:t>ИП</a:t>
            </a:r>
          </a:p>
          <a:p>
            <a:pPr algn="ctr"/>
            <a:r>
              <a:rPr lang="ru-RU" sz="1000" dirty="0" smtClean="0"/>
              <a:t>ЕНВД</a:t>
            </a:r>
          </a:p>
          <a:p>
            <a:pPr algn="ctr"/>
            <a:r>
              <a:rPr lang="ru-RU" sz="1000" b="1" dirty="0" smtClean="0"/>
              <a:t>розница</a:t>
            </a:r>
            <a:endParaRPr lang="ru-RU" sz="1000" b="1" dirty="0"/>
          </a:p>
        </p:txBody>
      </p:sp>
      <p:sp>
        <p:nvSpPr>
          <p:cNvPr id="8" name="Овал 7"/>
          <p:cNvSpPr/>
          <p:nvPr/>
        </p:nvSpPr>
        <p:spPr>
          <a:xfrm>
            <a:off x="1619672" y="2730325"/>
            <a:ext cx="936104"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smtClean="0"/>
              <a:t>ИП</a:t>
            </a:r>
          </a:p>
          <a:p>
            <a:pPr algn="ctr"/>
            <a:r>
              <a:rPr lang="ru-RU" sz="1000" dirty="0" smtClean="0"/>
              <a:t>ЕНВД</a:t>
            </a:r>
          </a:p>
          <a:p>
            <a:pPr algn="ctr"/>
            <a:r>
              <a:rPr lang="ru-RU" sz="1000" b="1" dirty="0" smtClean="0"/>
              <a:t>розница</a:t>
            </a:r>
            <a:endParaRPr lang="ru-RU" sz="1000" b="1" dirty="0"/>
          </a:p>
        </p:txBody>
      </p:sp>
      <p:sp>
        <p:nvSpPr>
          <p:cNvPr id="9" name="Овал 8"/>
          <p:cNvSpPr/>
          <p:nvPr/>
        </p:nvSpPr>
        <p:spPr>
          <a:xfrm>
            <a:off x="2915816" y="2566901"/>
            <a:ext cx="936104"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smtClean="0"/>
              <a:t>ИП</a:t>
            </a:r>
          </a:p>
          <a:p>
            <a:pPr algn="ctr"/>
            <a:r>
              <a:rPr lang="ru-RU" sz="1000" dirty="0" smtClean="0"/>
              <a:t>ЕНВД</a:t>
            </a:r>
          </a:p>
          <a:p>
            <a:pPr algn="ctr"/>
            <a:r>
              <a:rPr lang="ru-RU" sz="1000" b="1" dirty="0" smtClean="0"/>
              <a:t>розница</a:t>
            </a:r>
            <a:endParaRPr lang="ru-RU" sz="1000" b="1" dirty="0"/>
          </a:p>
        </p:txBody>
      </p:sp>
      <p:cxnSp>
        <p:nvCxnSpPr>
          <p:cNvPr id="11" name="Прямая со стрелкой 10"/>
          <p:cNvCxnSpPr>
            <a:stCxn id="6" idx="3"/>
          </p:cNvCxnSpPr>
          <p:nvPr/>
        </p:nvCxnSpPr>
        <p:spPr>
          <a:xfrm flipH="1">
            <a:off x="791580" y="2144715"/>
            <a:ext cx="786971" cy="4221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a:stCxn id="6" idx="5"/>
            <a:endCxn id="9" idx="0"/>
          </p:cNvCxnSpPr>
          <p:nvPr/>
        </p:nvCxnSpPr>
        <p:spPr>
          <a:xfrm>
            <a:off x="2596897" y="2144715"/>
            <a:ext cx="786971" cy="4221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a:stCxn id="6" idx="4"/>
          </p:cNvCxnSpPr>
          <p:nvPr/>
        </p:nvCxnSpPr>
        <p:spPr>
          <a:xfrm>
            <a:off x="2087724" y="2281804"/>
            <a:ext cx="0" cy="4485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p:nvPr/>
        </p:nvCxnSpPr>
        <p:spPr>
          <a:xfrm>
            <a:off x="323528" y="3651870"/>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7" idx="4"/>
            <a:endCxn id="24" idx="0"/>
          </p:cNvCxnSpPr>
          <p:nvPr/>
        </p:nvCxnSpPr>
        <p:spPr>
          <a:xfrm flipH="1">
            <a:off x="764160" y="3291830"/>
            <a:ext cx="27420" cy="656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9" idx="4"/>
          </p:cNvCxnSpPr>
          <p:nvPr/>
        </p:nvCxnSpPr>
        <p:spPr>
          <a:xfrm>
            <a:off x="3383868" y="3286981"/>
            <a:ext cx="0" cy="661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Овал 23"/>
          <p:cNvSpPr/>
          <p:nvPr/>
        </p:nvSpPr>
        <p:spPr>
          <a:xfrm>
            <a:off x="440124" y="3948286"/>
            <a:ext cx="648072"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700" b="1" dirty="0" err="1" smtClean="0"/>
              <a:t>Поку</a:t>
            </a:r>
            <a:endParaRPr lang="ru-RU" sz="700" b="1" dirty="0" smtClean="0"/>
          </a:p>
          <a:p>
            <a:pPr algn="ctr"/>
            <a:r>
              <a:rPr lang="ru-RU" sz="700" b="1" dirty="0" err="1" smtClean="0"/>
              <a:t>патель</a:t>
            </a:r>
            <a:endParaRPr lang="ru-RU" sz="700" b="1" dirty="0"/>
          </a:p>
        </p:txBody>
      </p:sp>
      <p:sp>
        <p:nvSpPr>
          <p:cNvPr id="25" name="Овал 24"/>
          <p:cNvSpPr/>
          <p:nvPr/>
        </p:nvSpPr>
        <p:spPr>
          <a:xfrm>
            <a:off x="1254515" y="3948286"/>
            <a:ext cx="648072"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700" b="1" dirty="0" err="1"/>
              <a:t>Поку</a:t>
            </a:r>
            <a:endParaRPr lang="ru-RU" sz="700" b="1" dirty="0"/>
          </a:p>
          <a:p>
            <a:pPr algn="ctr"/>
            <a:r>
              <a:rPr lang="ru-RU" sz="700" b="1" dirty="0" err="1"/>
              <a:t>патель</a:t>
            </a:r>
            <a:endParaRPr lang="ru-RU" sz="700" b="1" dirty="0"/>
          </a:p>
        </p:txBody>
      </p:sp>
      <p:sp>
        <p:nvSpPr>
          <p:cNvPr id="26" name="Овал 25"/>
          <p:cNvSpPr/>
          <p:nvPr/>
        </p:nvSpPr>
        <p:spPr>
          <a:xfrm>
            <a:off x="2117724" y="3948286"/>
            <a:ext cx="648072"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700" b="1" dirty="0" err="1"/>
              <a:t>Поку</a:t>
            </a:r>
            <a:endParaRPr lang="ru-RU" sz="700" b="1" dirty="0"/>
          </a:p>
          <a:p>
            <a:pPr algn="ctr"/>
            <a:r>
              <a:rPr lang="ru-RU" sz="700" b="1" dirty="0" err="1"/>
              <a:t>патель</a:t>
            </a:r>
            <a:endParaRPr lang="ru-RU" sz="700" b="1" dirty="0"/>
          </a:p>
        </p:txBody>
      </p:sp>
      <p:sp>
        <p:nvSpPr>
          <p:cNvPr id="27" name="Овал 26"/>
          <p:cNvSpPr/>
          <p:nvPr/>
        </p:nvSpPr>
        <p:spPr>
          <a:xfrm>
            <a:off x="3059832" y="3948286"/>
            <a:ext cx="648072"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700" b="1" dirty="0" err="1"/>
              <a:t>Поку</a:t>
            </a:r>
            <a:endParaRPr lang="ru-RU" sz="700" b="1" dirty="0"/>
          </a:p>
          <a:p>
            <a:pPr algn="ctr"/>
            <a:r>
              <a:rPr lang="ru-RU" sz="700" b="1" dirty="0" err="1"/>
              <a:t>патель</a:t>
            </a:r>
            <a:endParaRPr lang="ru-RU" sz="700" b="1" dirty="0"/>
          </a:p>
        </p:txBody>
      </p:sp>
      <p:sp>
        <p:nvSpPr>
          <p:cNvPr id="28" name="TextBox 27"/>
          <p:cNvSpPr txBox="1"/>
          <p:nvPr/>
        </p:nvSpPr>
        <p:spPr>
          <a:xfrm>
            <a:off x="827584" y="3674503"/>
            <a:ext cx="2727720" cy="276999"/>
          </a:xfrm>
          <a:prstGeom prst="rect">
            <a:avLst/>
          </a:prstGeom>
          <a:noFill/>
        </p:spPr>
        <p:txBody>
          <a:bodyPr wrap="square" rtlCol="0">
            <a:spAutoFit/>
          </a:bodyPr>
          <a:lstStyle/>
          <a:p>
            <a:pPr algn="ctr"/>
            <a:r>
              <a:rPr lang="ru-RU" sz="1200" dirty="0"/>
              <a:t>р</a:t>
            </a:r>
            <a:r>
              <a:rPr lang="ru-RU" sz="1200" dirty="0" smtClean="0"/>
              <a:t>озничная торговля</a:t>
            </a:r>
            <a:endParaRPr lang="ru-RU" sz="1200" dirty="0"/>
          </a:p>
        </p:txBody>
      </p:sp>
      <p:cxnSp>
        <p:nvCxnSpPr>
          <p:cNvPr id="32" name="Прямая со стрелкой 31"/>
          <p:cNvCxnSpPr>
            <a:stCxn id="8" idx="3"/>
            <a:endCxn id="25" idx="0"/>
          </p:cNvCxnSpPr>
          <p:nvPr/>
        </p:nvCxnSpPr>
        <p:spPr>
          <a:xfrm flipH="1">
            <a:off x="1578551" y="3344952"/>
            <a:ext cx="178210" cy="603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8" idx="5"/>
          </p:cNvCxnSpPr>
          <p:nvPr/>
        </p:nvCxnSpPr>
        <p:spPr>
          <a:xfrm>
            <a:off x="2418687" y="3344952"/>
            <a:ext cx="178210" cy="606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34390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79512" y="195486"/>
            <a:ext cx="8568952" cy="646331"/>
          </a:xfrm>
          <a:prstGeom prst="rect">
            <a:avLst/>
          </a:prstGeom>
          <a:noFill/>
        </p:spPr>
        <p:txBody>
          <a:bodyPr wrap="square" rtlCol="0">
            <a:spAutoFit/>
          </a:bodyPr>
          <a:lstStyle/>
          <a:p>
            <a:r>
              <a:rPr lang="ru-RU" b="1" dirty="0" smtClean="0">
                <a:solidFill>
                  <a:schemeClr val="bg1"/>
                </a:solidFill>
              </a:rPr>
              <a:t>Позиция ФНС: реальность сделки, 54.1 НК РФ</a:t>
            </a:r>
          </a:p>
          <a:p>
            <a:endParaRPr lang="ru-RU" dirty="0"/>
          </a:p>
        </p:txBody>
      </p:sp>
      <p:sp>
        <p:nvSpPr>
          <p:cNvPr id="4" name="TextBox 3"/>
          <p:cNvSpPr txBox="1"/>
          <p:nvPr/>
        </p:nvSpPr>
        <p:spPr>
          <a:xfrm>
            <a:off x="107504" y="1203598"/>
            <a:ext cx="8928992" cy="4031873"/>
          </a:xfrm>
          <a:prstGeom prst="rect">
            <a:avLst/>
          </a:prstGeom>
          <a:noFill/>
        </p:spPr>
        <p:txBody>
          <a:bodyPr wrap="square" rtlCol="0">
            <a:spAutoFit/>
          </a:bodyPr>
          <a:lstStyle/>
          <a:p>
            <a:r>
              <a:rPr lang="ru-RU" sz="1600" b="1" dirty="0" smtClean="0">
                <a:solidFill>
                  <a:srgbClr val="C00000"/>
                </a:solidFill>
              </a:rPr>
              <a:t>Приобретение запчастей для спецтехники</a:t>
            </a:r>
          </a:p>
          <a:p>
            <a:endParaRPr lang="ru-RU" sz="1600" b="1" dirty="0" smtClean="0"/>
          </a:p>
          <a:p>
            <a:r>
              <a:rPr lang="ru-RU" sz="1600" b="1" dirty="0" smtClean="0"/>
              <a:t>Фабула:</a:t>
            </a:r>
          </a:p>
          <a:p>
            <a:r>
              <a:rPr lang="ru-RU" sz="1600" dirty="0" smtClean="0"/>
              <a:t>ООО-добыча угля на месторождении собственными силами</a:t>
            </a:r>
          </a:p>
          <a:p>
            <a:r>
              <a:rPr lang="ru-RU" sz="1600" dirty="0" smtClean="0"/>
              <a:t>На балансе большое количество спецтехники, которое требовало постоянно ремонт</a:t>
            </a:r>
          </a:p>
          <a:p>
            <a:r>
              <a:rPr lang="ru-RU" sz="1600" b="1" dirty="0" smtClean="0"/>
              <a:t>Выводы при ВНП:</a:t>
            </a:r>
          </a:p>
          <a:p>
            <a:r>
              <a:rPr lang="ru-RU" sz="1600" dirty="0" smtClean="0">
                <a:solidFill>
                  <a:srgbClr val="C00000"/>
                </a:solidFill>
                <a:latin typeface="Franklin Gothic Heavy"/>
              </a:rPr>
              <a:t>●</a:t>
            </a:r>
            <a:r>
              <a:rPr lang="ru-RU" sz="1600" dirty="0" smtClean="0"/>
              <a:t>ООО приобретало детали для ремонта у «фирмы-однодневки», в т.ч. приобрели новый ковш</a:t>
            </a:r>
          </a:p>
          <a:p>
            <a:r>
              <a:rPr lang="ru-RU" sz="1600" dirty="0" smtClean="0">
                <a:solidFill>
                  <a:srgbClr val="C00000"/>
                </a:solidFill>
                <a:latin typeface="Franklin Gothic Heavy"/>
              </a:rPr>
              <a:t>● </a:t>
            </a:r>
            <a:r>
              <a:rPr lang="ru-RU" sz="1600" dirty="0" smtClean="0"/>
              <a:t>Все ремонтные работы выполнялись штатными работниками</a:t>
            </a:r>
          </a:p>
          <a:p>
            <a:r>
              <a:rPr lang="ru-RU" sz="1600" dirty="0" smtClean="0">
                <a:solidFill>
                  <a:srgbClr val="C00000"/>
                </a:solidFill>
                <a:latin typeface="Franklin Gothic Heavy"/>
              </a:rPr>
              <a:t>● </a:t>
            </a:r>
            <a:r>
              <a:rPr lang="ru-RU" sz="1600" dirty="0" smtClean="0"/>
              <a:t>Детали механикам передавали на основании накладной на списание </a:t>
            </a:r>
          </a:p>
          <a:p>
            <a:r>
              <a:rPr lang="ru-RU" sz="1600" dirty="0" smtClean="0"/>
              <a:t>товаров</a:t>
            </a:r>
          </a:p>
          <a:p>
            <a:r>
              <a:rPr lang="ru-RU" sz="1600" dirty="0" smtClean="0">
                <a:solidFill>
                  <a:srgbClr val="C00000"/>
                </a:solidFill>
                <a:latin typeface="Franklin Gothic Heavy"/>
              </a:rPr>
              <a:t>● </a:t>
            </a:r>
            <a:r>
              <a:rPr lang="ru-RU" sz="1600" dirty="0" smtClean="0"/>
              <a:t>Работники ООО дали </a:t>
            </a:r>
            <a:r>
              <a:rPr lang="ru-RU" sz="1600" b="1" dirty="0" smtClean="0"/>
              <a:t>показания, что ремонт выполняли своими силами, </a:t>
            </a:r>
          </a:p>
          <a:p>
            <a:r>
              <a:rPr lang="ru-RU" sz="1600" b="1" dirty="0" smtClean="0"/>
              <a:t>ремонтировали старый ковш с использованием подручных материалов</a:t>
            </a:r>
          </a:p>
          <a:p>
            <a:endParaRPr lang="ru-RU" sz="1600" b="1" dirty="0" smtClean="0"/>
          </a:p>
          <a:p>
            <a:endParaRPr lang="ru-RU" sz="1600" dirty="0" smtClean="0"/>
          </a:p>
          <a:p>
            <a:endParaRPr lang="ru-RU" sz="1600" b="1" dirty="0"/>
          </a:p>
        </p:txBody>
      </p:sp>
      <p:pic>
        <p:nvPicPr>
          <p:cNvPr id="226306" name="Picture 2" descr="http://vse-raskraski.ru/assets/images/resources/812/raskraska-ekskavator5.jpg"/>
          <p:cNvPicPr>
            <a:picLocks noChangeAspect="1" noChangeArrowheads="1"/>
          </p:cNvPicPr>
          <p:nvPr/>
        </p:nvPicPr>
        <p:blipFill>
          <a:blip r:embed="rId2" cstate="print"/>
          <a:srcRect/>
          <a:stretch>
            <a:fillRect/>
          </a:stretch>
        </p:blipFill>
        <p:spPr bwMode="auto">
          <a:xfrm>
            <a:off x="7596336" y="3199284"/>
            <a:ext cx="1458162" cy="1944216"/>
          </a:xfrm>
          <a:prstGeom prst="rect">
            <a:avLst/>
          </a:prstGeom>
          <a:noFill/>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0" y="0"/>
            <a:ext cx="9144000" cy="3171825"/>
          </a:xfrm>
        </p:spPr>
      </p:sp>
      <p:sp>
        <p:nvSpPr>
          <p:cNvPr id="11" name="Rectangle 10"/>
          <p:cNvSpPr/>
          <p:nvPr/>
        </p:nvSpPr>
        <p:spPr>
          <a:xfrm>
            <a:off x="0" y="0"/>
            <a:ext cx="9144000" cy="3171825"/>
          </a:xfrm>
          <a:prstGeom prst="rect">
            <a:avLst/>
          </a:prstGeom>
          <a:solidFill>
            <a:srgbClr val="1C212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dirty="0"/>
          </a:p>
        </p:txBody>
      </p:sp>
      <p:sp>
        <p:nvSpPr>
          <p:cNvPr id="5" name="Subtitle 2"/>
          <p:cNvSpPr txBox="1">
            <a:spLocks/>
          </p:cNvSpPr>
          <p:nvPr/>
        </p:nvSpPr>
        <p:spPr>
          <a:xfrm>
            <a:off x="950495" y="1391140"/>
            <a:ext cx="7218947" cy="4623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3000" dirty="0">
                <a:solidFill>
                  <a:schemeClr val="bg1"/>
                </a:solidFill>
                <a:latin typeface="Segoe UI Semilight" panose="020B0402040204020203" pitchFamily="34" charset="0"/>
                <a:ea typeface="Lato" panose="020F0502020204030203" pitchFamily="34" charset="0"/>
                <a:cs typeface="Segoe UI Semilight" panose="020B0402040204020203" pitchFamily="34" charset="0"/>
              </a:rPr>
              <a:t>Заголовок ( на фоновой картинке)</a:t>
            </a:r>
            <a:endParaRPr lang="id-ID" sz="3000" dirty="0">
              <a:solidFill>
                <a:schemeClr val="bg1"/>
              </a:solidFill>
              <a:latin typeface="Segoe UI Semilight" panose="020B0402040204020203" pitchFamily="34" charset="0"/>
              <a:ea typeface="Lato" panose="020F0502020204030203" pitchFamily="34" charset="0"/>
              <a:cs typeface="Segoe UI Semilight" panose="020B0402040204020203" pitchFamily="34" charset="0"/>
            </a:endParaRPr>
          </a:p>
        </p:txBody>
      </p:sp>
      <p:sp>
        <p:nvSpPr>
          <p:cNvPr id="8" name="Rectangle 7"/>
          <p:cNvSpPr/>
          <p:nvPr/>
        </p:nvSpPr>
        <p:spPr>
          <a:xfrm>
            <a:off x="380173" y="3428388"/>
            <a:ext cx="3975306" cy="1800493"/>
          </a:xfrm>
          <a:prstGeom prst="rect">
            <a:avLst/>
          </a:prstGeom>
        </p:spPr>
        <p:txBody>
          <a:bodyPr wrap="square" lIns="68580" tIns="34290" rIns="68580" bIns="34290">
            <a:spAutoFit/>
          </a:bodyPr>
          <a:lstStyle/>
          <a:p>
            <a:pPr>
              <a:lnSpc>
                <a:spcPct val="150000"/>
              </a:lnSpc>
            </a:pPr>
            <a:endParaRPr lang="ru-RU" sz="1500" b="1" dirty="0" smtClean="0">
              <a:solidFill>
                <a:srgbClr val="FF0000"/>
              </a:solidFill>
              <a:latin typeface="Franklin Gothic Heavy"/>
              <a:ea typeface="Segoe UI" panose="020B0502040204020203" pitchFamily="34" charset="0"/>
              <a:cs typeface="Segoe UI" panose="020B0502040204020203" pitchFamily="34" charset="0"/>
            </a:endParaRPr>
          </a:p>
          <a:p>
            <a:pPr>
              <a:lnSpc>
                <a:spcPct val="150000"/>
              </a:lnSpc>
            </a:pPr>
            <a:endParaRPr lang="ru-RU" sz="1500" b="1" dirty="0" smtClean="0">
              <a:solidFill>
                <a:srgbClr val="FF0000"/>
              </a:solidFill>
              <a:latin typeface="Franklin Gothic Heavy"/>
              <a:ea typeface="Segoe UI" panose="020B0502040204020203" pitchFamily="34" charset="0"/>
              <a:cs typeface="Segoe UI" panose="020B0502040204020203" pitchFamily="34" charset="0"/>
            </a:endParaRPr>
          </a:p>
          <a:p>
            <a:pPr>
              <a:lnSpc>
                <a:spcPct val="150000"/>
              </a:lnSpc>
            </a:pPr>
            <a:endParaRPr lang="ru-RU" sz="1500" b="1" dirty="0" smtClean="0">
              <a:solidFill>
                <a:srgbClr val="FF0000"/>
              </a:solidFill>
              <a:latin typeface="Franklin Gothic Heavy"/>
              <a:ea typeface="Segoe UI" panose="020B0502040204020203" pitchFamily="34" charset="0"/>
              <a:cs typeface="Segoe UI" panose="020B0502040204020203" pitchFamily="34" charset="0"/>
            </a:endParaRPr>
          </a:p>
          <a:p>
            <a:pPr>
              <a:lnSpc>
                <a:spcPct val="150000"/>
              </a:lnSpc>
            </a:pPr>
            <a:endParaRPr lang="ru-RU" sz="1500" b="1" dirty="0" smtClean="0">
              <a:solidFill>
                <a:srgbClr val="FF0000"/>
              </a:solidFill>
              <a:latin typeface="Franklin Gothic Heavy"/>
              <a:ea typeface="Segoe UI" panose="020B0502040204020203" pitchFamily="34" charset="0"/>
              <a:cs typeface="Segoe UI" panose="020B0502040204020203" pitchFamily="34" charset="0"/>
            </a:endParaRPr>
          </a:p>
          <a:p>
            <a:pPr>
              <a:lnSpc>
                <a:spcPct val="150000"/>
              </a:lnSpc>
            </a:pPr>
            <a:endParaRPr lang="id-ID" sz="1500"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4569515" y="3428389"/>
            <a:ext cx="4293704" cy="761747"/>
          </a:xfrm>
          <a:prstGeom prst="rect">
            <a:avLst/>
          </a:prstGeom>
        </p:spPr>
        <p:txBody>
          <a:bodyPr wrap="square" lIns="68580" tIns="34290" rIns="68580" bIns="34290">
            <a:spAutoFit/>
          </a:bodyPr>
          <a:lstStyle/>
          <a:p>
            <a:pPr>
              <a:lnSpc>
                <a:spcPct val="150000"/>
              </a:lnSpc>
            </a:pPr>
            <a:endParaRPr lang="ru-RU" sz="1500" b="1" dirty="0" smtClean="0">
              <a:latin typeface="Franklin Gothic Heavy"/>
              <a:ea typeface="Segoe UI" panose="020B0502040204020203" pitchFamily="34" charset="0"/>
              <a:cs typeface="Segoe UI" panose="020B0502040204020203" pitchFamily="34" charset="0"/>
            </a:endParaRPr>
          </a:p>
          <a:p>
            <a:pPr>
              <a:lnSpc>
                <a:spcPct val="150000"/>
              </a:lnSpc>
            </a:pPr>
            <a:r>
              <a:rPr lang="id-ID" sz="1500" b="1" dirty="0" smtClean="0">
                <a:latin typeface="Franklin Gothic Heavy"/>
                <a:ea typeface="Segoe UI" panose="020B0502040204020203" pitchFamily="34" charset="0"/>
                <a:cs typeface="Segoe UI" panose="020B0502040204020203" pitchFamily="34" charset="0"/>
              </a:rPr>
              <a:t> </a:t>
            </a:r>
            <a:endParaRPr lang="id-ID" sz="1500"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Рисунок 4" descr="Рисунок 4"/>
          <p:cNvPicPr>
            <a:picLocks noChangeAspect="1"/>
          </p:cNvPicPr>
          <p:nvPr/>
        </p:nvPicPr>
        <p:blipFill>
          <a:blip r:embed="rId2" cstate="print">
            <a:extLst/>
          </a:blip>
          <a:stretch>
            <a:fillRect/>
          </a:stretch>
        </p:blipFill>
        <p:spPr>
          <a:xfrm>
            <a:off x="0" y="0"/>
            <a:ext cx="9144000" cy="3175553"/>
          </a:xfrm>
          <a:prstGeom prst="rect">
            <a:avLst/>
          </a:prstGeom>
          <a:ln w="12700">
            <a:miter lim="400000"/>
          </a:ln>
        </p:spPr>
      </p:pic>
      <p:sp>
        <p:nvSpPr>
          <p:cNvPr id="13" name="Прямоугольник 12"/>
          <p:cNvSpPr/>
          <p:nvPr/>
        </p:nvSpPr>
        <p:spPr>
          <a:xfrm>
            <a:off x="4428211" y="2433251"/>
            <a:ext cx="337272" cy="346249"/>
          </a:xfrm>
          <a:prstGeom prst="rect">
            <a:avLst/>
          </a:prstGeom>
        </p:spPr>
        <p:txBody>
          <a:bodyPr wrap="none" lIns="68580" tIns="34290" rIns="68580" bIns="34290">
            <a:spAutoFit/>
          </a:bodyPr>
          <a:lstStyle/>
          <a:p>
            <a:r>
              <a:rPr lang="id-ID" b="1" dirty="0" smtClean="0">
                <a:solidFill>
                  <a:schemeClr val="bg2">
                    <a:lumMod val="10000"/>
                  </a:schemeClr>
                </a:solidFill>
                <a:latin typeface="Franklin Gothic Heavy"/>
                <a:ea typeface="Segoe UI" panose="020B0502040204020203" pitchFamily="34" charset="0"/>
                <a:cs typeface="Segoe UI" panose="020B0502040204020203" pitchFamily="34" charset="0"/>
              </a:rPr>
              <a:t>►</a:t>
            </a:r>
            <a:endParaRPr lang="ru-RU"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rcRect t="19157" b="19157"/>
          <a:stretch>
            <a:fillRect/>
          </a:stretch>
        </p:blipFill>
        <p:spPr>
          <a:xfrm>
            <a:off x="0" y="-1"/>
            <a:ext cx="9144000" cy="3361912"/>
          </a:xfrm>
          <a:prstGeom prst="rect">
            <a:avLst/>
          </a:prstGeom>
        </p:spPr>
      </p:pic>
      <p:sp>
        <p:nvSpPr>
          <p:cNvPr id="12" name="TextBox 11"/>
          <p:cNvSpPr txBox="1"/>
          <p:nvPr/>
        </p:nvSpPr>
        <p:spPr>
          <a:xfrm>
            <a:off x="156542" y="3592996"/>
            <a:ext cx="8766313" cy="1361911"/>
          </a:xfrm>
          <a:prstGeom prst="rect">
            <a:avLst/>
          </a:prstGeom>
          <a:noFill/>
        </p:spPr>
        <p:txBody>
          <a:bodyPr wrap="square" lIns="68580" tIns="34290" rIns="68580" bIns="34290" rtlCol="0">
            <a:spAutoFit/>
          </a:bodyPr>
          <a:lstStyle/>
          <a:p>
            <a:pPr algn="ctr"/>
            <a:r>
              <a:rPr lang="ru-RU" sz="2100" b="1" dirty="0" smtClean="0">
                <a:solidFill>
                  <a:srgbClr val="C00000"/>
                </a:solidFill>
                <a:latin typeface="Arial Black" pitchFamily="34" charset="0"/>
                <a:cs typeface="Segoe UI Semilight" pitchFamily="34" charset="0"/>
              </a:rPr>
              <a:t>ЗА НАЛОГОВЫЕ ДОЛГИ КОМПАНИИ </a:t>
            </a:r>
          </a:p>
          <a:p>
            <a:pPr algn="ctr"/>
            <a:r>
              <a:rPr lang="ru-RU" sz="2100" b="1" dirty="0" smtClean="0">
                <a:solidFill>
                  <a:srgbClr val="C00000"/>
                </a:solidFill>
                <a:latin typeface="Arial Black" pitchFamily="34" charset="0"/>
                <a:cs typeface="Segoe UI Semilight" pitchFamily="34" charset="0"/>
              </a:rPr>
              <a:t>МОГУТ НЕСТИ ОТВЕТСТВЕННОСТЬ </a:t>
            </a:r>
          </a:p>
          <a:p>
            <a:pPr algn="ctr"/>
            <a:r>
              <a:rPr lang="ru-RU" sz="2100" b="1" dirty="0" smtClean="0">
                <a:solidFill>
                  <a:srgbClr val="C00000"/>
                </a:solidFill>
                <a:latin typeface="Arial Black" pitchFamily="34" charset="0"/>
                <a:cs typeface="Segoe UI Semilight" pitchFamily="34" charset="0"/>
              </a:rPr>
              <a:t>СОБСТВЕННИКИ/РУКОВОДИТЕЛИ БИЗНЕСА, БУХГАЛТЕРЫ КОМПАНИЙ.</a:t>
            </a:r>
            <a:endParaRPr lang="ru-RU" sz="2100" b="1" dirty="0">
              <a:solidFill>
                <a:srgbClr val="C00000"/>
              </a:solidFill>
              <a:latin typeface="Arial Black" pitchFamily="34" charset="0"/>
              <a:cs typeface="Segoe UI Semilight" pitchFamily="34" charset="0"/>
            </a:endParaRPr>
          </a:p>
        </p:txBody>
      </p:sp>
    </p:spTree>
    <p:extLst>
      <p:ext uri="{BB962C8B-B14F-4D97-AF65-F5344CB8AC3E}">
        <p14:creationId xmlns:p14="http://schemas.microsoft.com/office/powerpoint/2010/main" val="2006621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0"/>
          </p:nvPr>
        </p:nvSpPr>
        <p:spPr/>
      </p:sp>
      <p:pic>
        <p:nvPicPr>
          <p:cNvPr id="3" name="Рисунок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9367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059582"/>
            <a:ext cx="8928992" cy="3539430"/>
          </a:xfrm>
          <a:prstGeom prst="rect">
            <a:avLst/>
          </a:prstGeom>
        </p:spPr>
        <p:txBody>
          <a:bodyPr wrap="square">
            <a:spAutoFit/>
          </a:bodyPr>
          <a:lstStyle/>
          <a:p>
            <a:pPr algn="just"/>
            <a:r>
              <a:rPr lang="ru-RU" sz="1600" dirty="0" smtClean="0"/>
              <a:t>При </a:t>
            </a:r>
            <a:r>
              <a:rPr lang="ru-RU" sz="1600" dirty="0"/>
              <a:t>наличии налогового долга инспекция вправе вынести решение о взыскании </a:t>
            </a:r>
            <a:r>
              <a:rPr lang="ru-RU" sz="1600" dirty="0" smtClean="0"/>
              <a:t>недоимки</a:t>
            </a:r>
            <a:r>
              <a:rPr lang="ru-RU" sz="1600" dirty="0"/>
              <a:t> </a:t>
            </a:r>
            <a:r>
              <a:rPr lang="ru-RU" sz="1600" dirty="0" smtClean="0"/>
              <a:t>(</a:t>
            </a:r>
            <a:r>
              <a:rPr lang="ru-RU" sz="1600" dirty="0"/>
              <a:t>ст. 46 НК </a:t>
            </a:r>
            <a:r>
              <a:rPr lang="ru-RU" sz="1600" dirty="0" smtClean="0"/>
              <a:t>РФ)</a:t>
            </a:r>
          </a:p>
          <a:p>
            <a:pPr algn="just"/>
            <a:endParaRPr lang="ru-RU" sz="1600" dirty="0" smtClean="0"/>
          </a:p>
          <a:p>
            <a:pPr algn="just"/>
            <a:r>
              <a:rPr lang="ru-RU" sz="1600" b="1" dirty="0" smtClean="0">
                <a:solidFill>
                  <a:srgbClr val="C00000"/>
                </a:solidFill>
              </a:rPr>
              <a:t>С</a:t>
            </a:r>
            <a:r>
              <a:rPr lang="ru-RU" sz="1600" b="1" dirty="0">
                <a:solidFill>
                  <a:srgbClr val="C00000"/>
                </a:solidFill>
              </a:rPr>
              <a:t> 01.04.2020 года</a:t>
            </a:r>
            <a:r>
              <a:rPr lang="ru-RU" sz="1600" dirty="0"/>
              <a:t>, если такое решение не будет исполнено в течение 10 рабочих дней со дня его принятия, а сумма долга превышает 1 000 000 руб. </a:t>
            </a:r>
            <a:r>
              <a:rPr lang="ru-RU" sz="1600" b="1" dirty="0">
                <a:solidFill>
                  <a:srgbClr val="C00000"/>
                </a:solidFill>
              </a:rPr>
              <a:t>у инспекторов появятся дополнительные права </a:t>
            </a:r>
            <a:r>
              <a:rPr lang="ru-RU" sz="1600" dirty="0"/>
              <a:t>(п. 6 ст. 6.1 п. 1 ст. 92, п. 2.1 ст. 93.1 НК РФ</a:t>
            </a:r>
            <a:r>
              <a:rPr lang="ru-RU" sz="1600" dirty="0" smtClean="0"/>
              <a:t>):</a:t>
            </a:r>
          </a:p>
          <a:p>
            <a:pPr algn="just"/>
            <a:endParaRPr lang="ru-RU" sz="1600" dirty="0"/>
          </a:p>
          <a:p>
            <a:pPr algn="just"/>
            <a:r>
              <a:rPr lang="ru-RU" sz="1600" dirty="0" smtClean="0">
                <a:solidFill>
                  <a:srgbClr val="C00000"/>
                </a:solidFill>
                <a:latin typeface="Times New Roman"/>
                <a:cs typeface="Times New Roman"/>
              </a:rPr>
              <a:t>► </a:t>
            </a:r>
            <a:r>
              <a:rPr lang="ru-RU" sz="1600" b="1" dirty="0" smtClean="0"/>
              <a:t>требовать </a:t>
            </a:r>
            <a:r>
              <a:rPr lang="ru-RU" sz="1600" b="1" dirty="0"/>
              <a:t>представления документов (информации) об имуществе, имущественных правах и обязательствах у организации-должника или ИП</a:t>
            </a:r>
            <a:r>
              <a:rPr lang="ru-RU" sz="1600" dirty="0"/>
              <a:t>. Если должник сам своевременно ничего не представит, инспекция «переключится» на третьих лиц и запросит у них нужную информацию.</a:t>
            </a:r>
          </a:p>
          <a:p>
            <a:pPr algn="just"/>
            <a:r>
              <a:rPr lang="ru-RU" sz="1600" dirty="0">
                <a:solidFill>
                  <a:srgbClr val="C00000"/>
                </a:solidFill>
                <a:latin typeface="Times New Roman"/>
                <a:cs typeface="Times New Roman"/>
              </a:rPr>
              <a:t>► </a:t>
            </a:r>
            <a:r>
              <a:rPr lang="ru-RU" sz="1600" b="1" dirty="0" smtClean="0"/>
              <a:t>производить </a:t>
            </a:r>
            <a:r>
              <a:rPr lang="ru-RU" sz="1600" b="1" dirty="0"/>
              <a:t>осмотр территорий, помещений, документов и предметов организации-должника не более 1 раза по одному решению о взыскании долга</a:t>
            </a:r>
            <a:r>
              <a:rPr lang="ru-RU" sz="1600" b="1" dirty="0" smtClean="0"/>
              <a:t>.</a:t>
            </a:r>
          </a:p>
          <a:p>
            <a:pPr algn="just"/>
            <a:r>
              <a:rPr lang="ru-RU" sz="1600" dirty="0" smtClean="0"/>
              <a:t> </a:t>
            </a:r>
            <a:r>
              <a:rPr lang="ru-RU" sz="1600" dirty="0"/>
              <a:t>Но это возможно только при наличии согласия на осмотр организации.</a:t>
            </a:r>
          </a:p>
        </p:txBody>
      </p:sp>
      <p:sp>
        <p:nvSpPr>
          <p:cNvPr id="3" name="Прямоугольник 2"/>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Долг более 1 000 000 руб. - готовь </a:t>
            </a:r>
            <a:r>
              <a:rPr lang="ru-RU" b="1" dirty="0"/>
              <a:t>документы и жди гостей в погонах!</a:t>
            </a:r>
          </a:p>
        </p:txBody>
      </p:sp>
    </p:spTree>
    <p:extLst>
      <p:ext uri="{BB962C8B-B14F-4D97-AF65-F5344CB8AC3E}">
        <p14:creationId xmlns:p14="http://schemas.microsoft.com/office/powerpoint/2010/main" val="27707252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  Особенности ЗАЧЕТА </a:t>
            </a:r>
            <a:r>
              <a:rPr lang="ru-RU" b="1" dirty="0"/>
              <a:t>переплаты в счет налога другого вида</a:t>
            </a:r>
          </a:p>
        </p:txBody>
      </p:sp>
      <p:sp>
        <p:nvSpPr>
          <p:cNvPr id="3" name="Прямоугольник 2"/>
          <p:cNvSpPr/>
          <p:nvPr/>
        </p:nvSpPr>
        <p:spPr>
          <a:xfrm>
            <a:off x="179512" y="1059582"/>
            <a:ext cx="8568952" cy="3416320"/>
          </a:xfrm>
          <a:prstGeom prst="rect">
            <a:avLst/>
          </a:prstGeom>
        </p:spPr>
        <p:txBody>
          <a:bodyPr wrap="square">
            <a:spAutoFit/>
          </a:bodyPr>
          <a:lstStyle/>
          <a:p>
            <a:pPr algn="just"/>
            <a:r>
              <a:rPr lang="ru-RU" b="1" dirty="0" smtClean="0">
                <a:solidFill>
                  <a:srgbClr val="C00000"/>
                </a:solidFill>
              </a:rPr>
              <a:t>С</a:t>
            </a:r>
            <a:r>
              <a:rPr lang="ru-RU" b="1" dirty="0">
                <a:solidFill>
                  <a:srgbClr val="C00000"/>
                </a:solidFill>
              </a:rPr>
              <a:t> 1 октября 2020 </a:t>
            </a:r>
            <a:r>
              <a:rPr lang="ru-RU" b="1" dirty="0" smtClean="0">
                <a:solidFill>
                  <a:srgbClr val="C00000"/>
                </a:solidFill>
              </a:rPr>
              <a:t>года</a:t>
            </a:r>
            <a:endParaRPr lang="en-US" b="1" dirty="0" smtClean="0">
              <a:solidFill>
                <a:srgbClr val="C00000"/>
              </a:solidFill>
            </a:endParaRPr>
          </a:p>
          <a:p>
            <a:pPr algn="just"/>
            <a:endParaRPr lang="ru-RU" b="1" dirty="0" smtClean="0">
              <a:solidFill>
                <a:srgbClr val="C00000"/>
              </a:solidFill>
            </a:endParaRPr>
          </a:p>
          <a:p>
            <a:pPr algn="just"/>
            <a:r>
              <a:rPr lang="ru-RU" dirty="0"/>
              <a:t>П</a:t>
            </a:r>
            <a:r>
              <a:rPr lang="ru-RU" dirty="0" smtClean="0"/>
              <a:t>равило </a:t>
            </a:r>
            <a:r>
              <a:rPr lang="ru-RU" dirty="0"/>
              <a:t>о зачете переплаты по налогу </a:t>
            </a:r>
            <a:r>
              <a:rPr lang="ru-RU" b="1" dirty="0"/>
              <a:t>только в счет налога того же вида </a:t>
            </a:r>
            <a:r>
              <a:rPr lang="ru-RU" dirty="0"/>
              <a:t>знают все (п.1 ст.78 НК РФ</a:t>
            </a:r>
            <a:r>
              <a:rPr lang="ru-RU" dirty="0" smtClean="0"/>
              <a:t>) отменят!</a:t>
            </a:r>
            <a:endParaRPr lang="en-US" dirty="0" smtClean="0"/>
          </a:p>
          <a:p>
            <a:pPr algn="just"/>
            <a:endParaRPr lang="ru-RU" dirty="0" smtClean="0"/>
          </a:p>
          <a:p>
            <a:pPr algn="just"/>
            <a:r>
              <a:rPr lang="ru-RU" b="1" dirty="0" smtClean="0"/>
              <a:t>Сейчас: </a:t>
            </a:r>
            <a:r>
              <a:rPr lang="ru-RU" dirty="0" smtClean="0"/>
              <a:t>переплатой </a:t>
            </a:r>
            <a:r>
              <a:rPr lang="ru-RU" dirty="0"/>
              <a:t>по налогу на прибыль (федерального налога) можно закрыть недоимку, зачесть ее в счет предстоящих платежей только по федеральному налогу (например, по налогу на прибыль или </a:t>
            </a:r>
            <a:r>
              <a:rPr lang="ru-RU" dirty="0" smtClean="0"/>
              <a:t>НДС</a:t>
            </a:r>
            <a:r>
              <a:rPr lang="en-US" dirty="0" smtClean="0"/>
              <a:t>.</a:t>
            </a:r>
          </a:p>
          <a:p>
            <a:pPr algn="just"/>
            <a:endParaRPr lang="ru-RU" dirty="0" smtClean="0"/>
          </a:p>
          <a:p>
            <a:pPr algn="just"/>
            <a:r>
              <a:rPr lang="en-US" b="1" dirty="0"/>
              <a:t>C</a:t>
            </a:r>
            <a:r>
              <a:rPr lang="ru-RU" b="1" dirty="0"/>
              <a:t> 01.10.2020 года </a:t>
            </a:r>
            <a:r>
              <a:rPr lang="ru-RU" b="1" dirty="0">
                <a:solidFill>
                  <a:srgbClr val="C00000"/>
                </a:solidFill>
              </a:rPr>
              <a:t>переплату можно будет зачесть в счет любой недоимки и предстоящих платежей </a:t>
            </a:r>
            <a:r>
              <a:rPr lang="ru-RU" b="1" u="sng" dirty="0">
                <a:solidFill>
                  <a:srgbClr val="C00000"/>
                </a:solidFill>
              </a:rPr>
              <a:t>независимо от вида </a:t>
            </a:r>
            <a:r>
              <a:rPr lang="ru-RU" b="1" u="sng" dirty="0" smtClean="0">
                <a:solidFill>
                  <a:srgbClr val="C00000"/>
                </a:solidFill>
              </a:rPr>
              <a:t>налога</a:t>
            </a:r>
            <a:r>
              <a:rPr lang="en-US" dirty="0">
                <a:solidFill>
                  <a:srgbClr val="C00000"/>
                </a:solidFill>
              </a:rPr>
              <a:t>!</a:t>
            </a:r>
            <a:endParaRPr lang="ru-RU" dirty="0">
              <a:solidFill>
                <a:srgbClr val="C00000"/>
              </a:solidFill>
            </a:endParaRPr>
          </a:p>
          <a:p>
            <a:endParaRPr lang="ru-RU" b="1" dirty="0">
              <a:solidFill>
                <a:srgbClr val="C00000"/>
              </a:solidFill>
            </a:endParaRPr>
          </a:p>
        </p:txBody>
      </p:sp>
    </p:spTree>
    <p:extLst>
      <p:ext uri="{BB962C8B-B14F-4D97-AF65-F5344CB8AC3E}">
        <p14:creationId xmlns:p14="http://schemas.microsoft.com/office/powerpoint/2010/main" val="33843976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  Особенности ВОЗВРАТА излишне уплаченного/взысканного налога</a:t>
            </a:r>
            <a:endParaRPr lang="ru-RU" b="1" dirty="0"/>
          </a:p>
        </p:txBody>
      </p:sp>
      <p:sp>
        <p:nvSpPr>
          <p:cNvPr id="3" name="Прямоугольник 2"/>
          <p:cNvSpPr/>
          <p:nvPr/>
        </p:nvSpPr>
        <p:spPr>
          <a:xfrm>
            <a:off x="179512" y="1131590"/>
            <a:ext cx="8712968" cy="3693319"/>
          </a:xfrm>
          <a:prstGeom prst="rect">
            <a:avLst/>
          </a:prstGeom>
        </p:spPr>
        <p:txBody>
          <a:bodyPr wrap="square">
            <a:spAutoFit/>
          </a:bodyPr>
          <a:lstStyle/>
          <a:p>
            <a:pPr algn="just"/>
            <a:r>
              <a:rPr lang="ru-RU" dirty="0" smtClean="0"/>
              <a:t>Пока </a:t>
            </a:r>
            <a:r>
              <a:rPr lang="ru-RU" b="1" dirty="0"/>
              <a:t>наличие недоимки по другим видам налога для возврата не помеха</a:t>
            </a:r>
            <a:r>
              <a:rPr lang="ru-RU" dirty="0"/>
              <a:t>. Инспекция должна зачесть переплату в счет недоимки по налогам того же вида, соответствующим пеням, штрафам и </a:t>
            </a:r>
            <a:r>
              <a:rPr lang="ru-RU" b="1" dirty="0"/>
              <a:t>вернуть оставшуюся часть излишне уплаченного налога</a:t>
            </a:r>
            <a:r>
              <a:rPr lang="ru-RU" dirty="0"/>
              <a:t> (п. 6 ст. 78 НК РФ). </a:t>
            </a:r>
            <a:endParaRPr lang="ru-RU" dirty="0" smtClean="0"/>
          </a:p>
          <a:p>
            <a:pPr algn="just"/>
            <a:r>
              <a:rPr lang="ru-RU" b="1" dirty="0" smtClean="0">
                <a:solidFill>
                  <a:srgbClr val="C00000"/>
                </a:solidFill>
              </a:rPr>
              <a:t>С</a:t>
            </a:r>
            <a:r>
              <a:rPr lang="ru-RU" b="1" dirty="0">
                <a:solidFill>
                  <a:srgbClr val="C00000"/>
                </a:solidFill>
              </a:rPr>
              <a:t> 01.10.2020 года вернуть переплату можно только при отсутствии недоимки по любым видам налогов, а также пеням и штрафам</a:t>
            </a:r>
            <a:r>
              <a:rPr lang="ru-RU" b="1" dirty="0" smtClean="0">
                <a:solidFill>
                  <a:srgbClr val="C00000"/>
                </a:solidFill>
              </a:rPr>
              <a:t>.</a:t>
            </a:r>
          </a:p>
          <a:p>
            <a:pPr algn="just"/>
            <a:endParaRPr lang="ru-RU" b="1" dirty="0">
              <a:solidFill>
                <a:srgbClr val="C00000"/>
              </a:solidFill>
            </a:endParaRPr>
          </a:p>
          <a:p>
            <a:pPr algn="just"/>
            <a:r>
              <a:rPr lang="ru-RU" dirty="0"/>
              <a:t>Сейчас </a:t>
            </a:r>
            <a:r>
              <a:rPr lang="ru-RU" b="1" dirty="0"/>
              <a:t>излишне взысканная инспекцией сумма налога возвращается только при отсутствии недоимки по налогам того же вида </a:t>
            </a:r>
            <a:r>
              <a:rPr lang="ru-RU" dirty="0"/>
              <a:t>(п. 1 ст. 79 НК РФ). </a:t>
            </a:r>
            <a:endParaRPr lang="ru-RU" dirty="0" smtClean="0"/>
          </a:p>
          <a:p>
            <a:pPr algn="just"/>
            <a:r>
              <a:rPr lang="ru-RU" b="1" dirty="0" smtClean="0">
                <a:solidFill>
                  <a:srgbClr val="C00000"/>
                </a:solidFill>
              </a:rPr>
              <a:t>С</a:t>
            </a:r>
            <a:r>
              <a:rPr lang="ru-RU" b="1" dirty="0">
                <a:solidFill>
                  <a:srgbClr val="C00000"/>
                </a:solidFill>
              </a:rPr>
              <a:t> 01.10.2020 года возврат излишне взысканной суммы налога запрещен </a:t>
            </a:r>
            <a:r>
              <a:rPr lang="ru-RU" b="1" u="sng" dirty="0">
                <a:solidFill>
                  <a:srgbClr val="C00000"/>
                </a:solidFill>
              </a:rPr>
              <a:t>при наличии налоговой задолженности по налогам любого вида</a:t>
            </a:r>
            <a:r>
              <a:rPr lang="ru-RU" dirty="0"/>
              <a:t> (федеральный, региональный, местный).</a:t>
            </a:r>
          </a:p>
        </p:txBody>
      </p:sp>
    </p:spTree>
    <p:extLst>
      <p:ext uri="{BB962C8B-B14F-4D97-AF65-F5344CB8AC3E}">
        <p14:creationId xmlns:p14="http://schemas.microsoft.com/office/powerpoint/2010/main" val="18776902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   </a:t>
            </a:r>
            <a:endParaRPr lang="ru-RU" b="1" dirty="0"/>
          </a:p>
        </p:txBody>
      </p:sp>
      <p:sp>
        <p:nvSpPr>
          <p:cNvPr id="3" name="Прямоугольник 2"/>
          <p:cNvSpPr/>
          <p:nvPr/>
        </p:nvSpPr>
        <p:spPr>
          <a:xfrm>
            <a:off x="143508" y="157682"/>
            <a:ext cx="8856984" cy="646331"/>
          </a:xfrm>
          <a:prstGeom prst="rect">
            <a:avLst/>
          </a:prstGeom>
        </p:spPr>
        <p:txBody>
          <a:bodyPr wrap="square">
            <a:spAutoFit/>
          </a:bodyPr>
          <a:lstStyle/>
          <a:p>
            <a:r>
              <a:rPr lang="ru-RU" b="1" dirty="0">
                <a:solidFill>
                  <a:schemeClr val="bg1"/>
                </a:solidFill>
              </a:rPr>
              <a:t>Новая обязанность для </a:t>
            </a:r>
            <a:r>
              <a:rPr lang="ru-RU" b="1" dirty="0" smtClean="0">
                <a:solidFill>
                  <a:schemeClr val="bg1"/>
                </a:solidFill>
              </a:rPr>
              <a:t>компаний-плательщиков</a:t>
            </a:r>
          </a:p>
          <a:p>
            <a:r>
              <a:rPr lang="ru-RU" b="1" dirty="0" smtClean="0">
                <a:solidFill>
                  <a:schemeClr val="bg1"/>
                </a:solidFill>
              </a:rPr>
              <a:t>транспортного </a:t>
            </a:r>
            <a:r>
              <a:rPr lang="ru-RU" b="1" dirty="0">
                <a:solidFill>
                  <a:schemeClr val="bg1"/>
                </a:solidFill>
              </a:rPr>
              <a:t>и земельного налогов</a:t>
            </a:r>
          </a:p>
        </p:txBody>
      </p:sp>
      <p:sp>
        <p:nvSpPr>
          <p:cNvPr id="4" name="Прямоугольник 3"/>
          <p:cNvSpPr/>
          <p:nvPr/>
        </p:nvSpPr>
        <p:spPr>
          <a:xfrm>
            <a:off x="143508" y="1059582"/>
            <a:ext cx="8532948" cy="3754874"/>
          </a:xfrm>
          <a:prstGeom prst="rect">
            <a:avLst/>
          </a:prstGeom>
        </p:spPr>
        <p:txBody>
          <a:bodyPr wrap="square">
            <a:spAutoFit/>
          </a:bodyPr>
          <a:lstStyle/>
          <a:p>
            <a:pPr algn="just"/>
            <a:r>
              <a:rPr lang="ru-RU" sz="1400" b="1" dirty="0">
                <a:solidFill>
                  <a:srgbClr val="C00000"/>
                </a:solidFill>
              </a:rPr>
              <a:t>С 01.01.2020 </a:t>
            </a:r>
            <a:r>
              <a:rPr lang="ru-RU" sz="1400" b="1" dirty="0" smtClean="0">
                <a:solidFill>
                  <a:srgbClr val="C00000"/>
                </a:solidFill>
              </a:rPr>
              <a:t>года </a:t>
            </a:r>
            <a:r>
              <a:rPr lang="ru-RU" sz="1400" b="1" dirty="0" smtClean="0"/>
              <a:t>отменяют </a:t>
            </a:r>
            <a:r>
              <a:rPr lang="ru-RU" sz="1400" b="1" dirty="0"/>
              <a:t>обязанность по представлению деклараций по транспортному и земельному налогу. </a:t>
            </a:r>
            <a:endParaRPr lang="ru-RU" sz="1400" b="1" dirty="0" smtClean="0"/>
          </a:p>
          <a:p>
            <a:pPr algn="just"/>
            <a:r>
              <a:rPr lang="ru-RU" sz="1400" dirty="0" smtClean="0"/>
              <a:t>Организации </a:t>
            </a:r>
            <a:r>
              <a:rPr lang="ru-RU" sz="1400" dirty="0"/>
              <a:t>в последний раз представят их в инспекции за 2019 </a:t>
            </a:r>
            <a:r>
              <a:rPr lang="ru-RU" sz="1400" dirty="0" smtClean="0"/>
              <a:t>год.  </a:t>
            </a:r>
          </a:p>
          <a:p>
            <a:pPr algn="just"/>
            <a:r>
              <a:rPr lang="ru-RU" sz="1400" dirty="0" smtClean="0"/>
              <a:t>Налоговые </a:t>
            </a:r>
            <a:r>
              <a:rPr lang="ru-RU" sz="1400" dirty="0"/>
              <a:t>органы сами будут рассчитывать налоги и высылать </a:t>
            </a:r>
            <a:r>
              <a:rPr lang="ru-RU" sz="1400" dirty="0" smtClean="0"/>
              <a:t>сообщения </a:t>
            </a:r>
            <a:r>
              <a:rPr lang="ru-RU" sz="1400" dirty="0"/>
              <a:t>о начисленном и подлежащем уплате налоге</a:t>
            </a:r>
            <a:r>
              <a:rPr lang="ru-RU" sz="1400" dirty="0" smtClean="0"/>
              <a:t>.</a:t>
            </a:r>
          </a:p>
          <a:p>
            <a:pPr algn="just"/>
            <a:endParaRPr lang="ru-RU" sz="1400" dirty="0"/>
          </a:p>
          <a:p>
            <a:pPr algn="just"/>
            <a:r>
              <a:rPr lang="ru-RU" sz="1400" b="1" dirty="0" smtClean="0">
                <a:solidFill>
                  <a:srgbClr val="C00000"/>
                </a:solidFill>
              </a:rPr>
              <a:t>С</a:t>
            </a:r>
            <a:r>
              <a:rPr lang="ru-RU" sz="1400" b="1" dirty="0">
                <a:solidFill>
                  <a:srgbClr val="C00000"/>
                </a:solidFill>
              </a:rPr>
              <a:t> 2021 года появиться новая обязанность для организаций</a:t>
            </a:r>
            <a:r>
              <a:rPr lang="ru-RU" sz="1400" dirty="0"/>
              <a:t>. </a:t>
            </a:r>
            <a:endParaRPr lang="ru-RU" sz="1400" dirty="0" smtClean="0"/>
          </a:p>
          <a:p>
            <a:pPr algn="just"/>
            <a:r>
              <a:rPr lang="ru-RU" sz="1400" dirty="0" smtClean="0"/>
              <a:t>Если у</a:t>
            </a:r>
            <a:r>
              <a:rPr lang="ru-RU" sz="1400" dirty="0"/>
              <a:t> компании есть транспорт, земля, но от налогового органа не получено сообщение о необходимости уплатить </a:t>
            </a:r>
            <a:r>
              <a:rPr lang="ru-RU" sz="1400" dirty="0" smtClean="0"/>
              <a:t>налоги - компания </a:t>
            </a:r>
            <a:r>
              <a:rPr lang="ru-RU" sz="1400" dirty="0"/>
              <a:t>будет обязана уведомить инспекцию о наличии у неё объектов налогообложения и </a:t>
            </a:r>
            <a:r>
              <a:rPr lang="ru-RU" sz="1400" dirty="0" smtClean="0"/>
              <a:t>представить копии </a:t>
            </a:r>
            <a:r>
              <a:rPr lang="ru-RU" sz="1400" dirty="0"/>
              <a:t>документов, которые подтверждают регистрацию транспорта, права на земельный участок. </a:t>
            </a:r>
            <a:endParaRPr lang="ru-RU" sz="1400" dirty="0" smtClean="0"/>
          </a:p>
          <a:p>
            <a:pPr algn="just"/>
            <a:r>
              <a:rPr lang="ru-RU" sz="1400" dirty="0" smtClean="0"/>
              <a:t>Исключения: налогоплательщик </a:t>
            </a:r>
            <a:r>
              <a:rPr lang="ru-RU" sz="1400" dirty="0"/>
              <a:t>направлял в налоговый орган заявление о предоставлении налоговой льготы.</a:t>
            </a:r>
          </a:p>
          <a:p>
            <a:pPr algn="just"/>
            <a:r>
              <a:rPr lang="ru-RU" sz="1400" b="1" dirty="0" smtClean="0"/>
              <a:t>Сообщать о</a:t>
            </a:r>
            <a:r>
              <a:rPr lang="ru-RU" sz="1400" b="1" dirty="0"/>
              <a:t> наличии объектов </a:t>
            </a:r>
            <a:r>
              <a:rPr lang="ru-RU" sz="1400" dirty="0" smtClean="0"/>
              <a:t>надо </a:t>
            </a:r>
            <a:r>
              <a:rPr lang="ru-RU" sz="1400" dirty="0"/>
              <a:t>только </a:t>
            </a:r>
            <a:r>
              <a:rPr lang="ru-RU" sz="1400" dirty="0" smtClean="0"/>
              <a:t>1 </a:t>
            </a:r>
            <a:r>
              <a:rPr lang="ru-RU" sz="1400" dirty="0"/>
              <a:t>раз </a:t>
            </a:r>
            <a:r>
              <a:rPr lang="ru-RU" sz="1400" b="1" dirty="0" smtClean="0"/>
              <a:t>- </a:t>
            </a:r>
            <a:r>
              <a:rPr lang="ru-RU" sz="1400" b="1" dirty="0"/>
              <a:t>до 31 декабря года</a:t>
            </a:r>
            <a:r>
              <a:rPr lang="ru-RU" sz="1400" dirty="0"/>
              <a:t>, следующего за истекшим налоговым периодом.</a:t>
            </a:r>
          </a:p>
          <a:p>
            <a:pPr algn="just"/>
            <a:r>
              <a:rPr lang="ru-RU" sz="1400" b="1" dirty="0" smtClean="0"/>
              <a:t>Ответственность:</a:t>
            </a:r>
            <a:r>
              <a:rPr lang="ru-RU" sz="1400" dirty="0" smtClean="0"/>
              <a:t> за</a:t>
            </a:r>
            <a:r>
              <a:rPr lang="ru-RU" sz="1400" dirty="0"/>
              <a:t> неисполнение указанной обязанности грозит штраф в размере 20% от неуплаченной суммы налога.</a:t>
            </a:r>
          </a:p>
        </p:txBody>
      </p:sp>
    </p:spTree>
    <p:extLst>
      <p:ext uri="{BB962C8B-B14F-4D97-AF65-F5344CB8AC3E}">
        <p14:creationId xmlns:p14="http://schemas.microsoft.com/office/powerpoint/2010/main" val="33843976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95536" y="339502"/>
            <a:ext cx="4752528" cy="369332"/>
          </a:xfrm>
          <a:prstGeom prst="rect">
            <a:avLst/>
          </a:prstGeom>
          <a:noFill/>
        </p:spPr>
        <p:txBody>
          <a:bodyPr wrap="square" rtlCol="0">
            <a:spAutoFit/>
          </a:bodyPr>
          <a:lstStyle/>
          <a:p>
            <a:r>
              <a:rPr lang="ru-RU" b="1" dirty="0" smtClean="0">
                <a:solidFill>
                  <a:schemeClr val="bg1"/>
                </a:solidFill>
              </a:rPr>
              <a:t>Тренды налоговых проверок</a:t>
            </a:r>
            <a:endParaRPr lang="ru-RU" b="1" dirty="0">
              <a:solidFill>
                <a:schemeClr val="bg1"/>
              </a:solidFill>
            </a:endParaRPr>
          </a:p>
        </p:txBody>
      </p:sp>
      <p:sp>
        <p:nvSpPr>
          <p:cNvPr id="4" name="TextBox 3"/>
          <p:cNvSpPr txBox="1"/>
          <p:nvPr/>
        </p:nvSpPr>
        <p:spPr>
          <a:xfrm>
            <a:off x="395536" y="1563638"/>
            <a:ext cx="8424936" cy="2708434"/>
          </a:xfrm>
          <a:prstGeom prst="rect">
            <a:avLst/>
          </a:prstGeom>
          <a:noFill/>
        </p:spPr>
        <p:txBody>
          <a:bodyPr wrap="square" rtlCol="0">
            <a:spAutoFit/>
          </a:bodyPr>
          <a:lstStyle/>
          <a:p>
            <a:r>
              <a:rPr lang="ru-RU" sz="1400" dirty="0" smtClean="0">
                <a:latin typeface="Franklin Gothic Heavy"/>
              </a:rPr>
              <a:t> </a:t>
            </a:r>
            <a:r>
              <a:rPr lang="ru-RU" dirty="0" smtClean="0">
                <a:solidFill>
                  <a:srgbClr val="C00000"/>
                </a:solidFill>
                <a:latin typeface="Franklin Gothic Heavy"/>
              </a:rPr>
              <a:t>● </a:t>
            </a:r>
            <a:r>
              <a:rPr lang="ru-RU" dirty="0" smtClean="0">
                <a:latin typeface="Franklin Gothic Heavy"/>
              </a:rPr>
              <a:t>Большая роль отводится </a:t>
            </a:r>
            <a:r>
              <a:rPr lang="ru-RU" b="1" dirty="0" err="1" smtClean="0">
                <a:latin typeface="Franklin Gothic Heavy"/>
              </a:rPr>
              <a:t>предпроверочному</a:t>
            </a:r>
            <a:r>
              <a:rPr lang="ru-RU" b="1" dirty="0" smtClean="0">
                <a:latin typeface="Franklin Gothic Heavy"/>
              </a:rPr>
              <a:t> анализу</a:t>
            </a:r>
          </a:p>
          <a:p>
            <a:r>
              <a:rPr lang="ru-RU" dirty="0" smtClean="0">
                <a:solidFill>
                  <a:srgbClr val="C00000"/>
                </a:solidFill>
                <a:latin typeface="Franklin Gothic Heavy"/>
              </a:rPr>
              <a:t> ● </a:t>
            </a:r>
            <a:r>
              <a:rPr lang="ru-RU" dirty="0" smtClean="0">
                <a:latin typeface="Franklin Gothic Heavy"/>
              </a:rPr>
              <a:t>Формализм и одновременно </a:t>
            </a:r>
            <a:r>
              <a:rPr lang="ru-RU" b="1" dirty="0" smtClean="0">
                <a:latin typeface="Franklin Gothic Heavy"/>
              </a:rPr>
              <a:t>свободное толкование норм закона</a:t>
            </a:r>
          </a:p>
          <a:p>
            <a:r>
              <a:rPr lang="ru-RU" dirty="0" smtClean="0">
                <a:latin typeface="Franklin Gothic Heavy"/>
              </a:rPr>
              <a:t> </a:t>
            </a:r>
            <a:r>
              <a:rPr lang="ru-RU" dirty="0" smtClean="0">
                <a:solidFill>
                  <a:srgbClr val="C00000"/>
                </a:solidFill>
                <a:latin typeface="Franklin Gothic Heavy"/>
              </a:rPr>
              <a:t>●</a:t>
            </a:r>
            <a:r>
              <a:rPr lang="ru-RU" dirty="0" smtClean="0">
                <a:latin typeface="Franklin Gothic Heavy"/>
              </a:rPr>
              <a:t> Активное использование </a:t>
            </a:r>
            <a:r>
              <a:rPr lang="ru-RU" b="1" dirty="0" smtClean="0">
                <a:latin typeface="Franklin Gothic Heavy"/>
              </a:rPr>
              <a:t>терминов, не закрепленных на уровне налогового законодательства </a:t>
            </a:r>
            <a:r>
              <a:rPr lang="ru-RU" dirty="0" smtClean="0">
                <a:latin typeface="Franklin Gothic Heavy"/>
              </a:rPr>
              <a:t>(«налоговая схема, «дробление бизнеса», «проблемный контрагент» и пр.)</a:t>
            </a:r>
          </a:p>
          <a:p>
            <a:r>
              <a:rPr lang="ru-RU" dirty="0" smtClean="0">
                <a:latin typeface="Franklin Gothic Heavy"/>
              </a:rPr>
              <a:t> </a:t>
            </a:r>
            <a:r>
              <a:rPr lang="ru-RU" dirty="0" smtClean="0">
                <a:solidFill>
                  <a:srgbClr val="C00000"/>
                </a:solidFill>
                <a:latin typeface="Franklin Gothic Heavy"/>
              </a:rPr>
              <a:t>●</a:t>
            </a:r>
            <a:r>
              <a:rPr lang="ru-RU" dirty="0" smtClean="0">
                <a:latin typeface="Franklin Gothic Heavy"/>
              </a:rPr>
              <a:t> </a:t>
            </a:r>
            <a:r>
              <a:rPr lang="ru-RU" b="1" dirty="0" smtClean="0">
                <a:latin typeface="Franklin Gothic Heavy"/>
              </a:rPr>
              <a:t>Большие возможности </a:t>
            </a:r>
            <a:r>
              <a:rPr lang="ru-RU" dirty="0" smtClean="0">
                <a:latin typeface="Franklin Gothic Heavy"/>
              </a:rPr>
              <a:t>при взыскании налоговых долгов</a:t>
            </a:r>
          </a:p>
          <a:p>
            <a:r>
              <a:rPr lang="ru-RU" dirty="0" smtClean="0">
                <a:latin typeface="Franklin Gothic Heavy"/>
              </a:rPr>
              <a:t> </a:t>
            </a:r>
            <a:r>
              <a:rPr lang="ru-RU" dirty="0" smtClean="0">
                <a:solidFill>
                  <a:srgbClr val="C00000"/>
                </a:solidFill>
                <a:latin typeface="Franklin Gothic Heavy"/>
              </a:rPr>
              <a:t>●</a:t>
            </a:r>
            <a:r>
              <a:rPr lang="ru-RU" dirty="0" smtClean="0">
                <a:latin typeface="Franklin Gothic Heavy"/>
              </a:rPr>
              <a:t> </a:t>
            </a:r>
            <a:r>
              <a:rPr lang="ru-RU" b="1" dirty="0" smtClean="0">
                <a:latin typeface="Franklin Gothic Heavy"/>
              </a:rPr>
              <a:t>Колоссальные суммы доначислений</a:t>
            </a:r>
            <a:r>
              <a:rPr lang="ru-RU" dirty="0" smtClean="0">
                <a:latin typeface="Franklin Gothic Heavy"/>
              </a:rPr>
              <a:t>, приводящие к банкротству</a:t>
            </a:r>
          </a:p>
          <a:p>
            <a:r>
              <a:rPr lang="ru-RU" sz="1600" dirty="0" smtClean="0">
                <a:latin typeface="Franklin Gothic Heavy"/>
              </a:rPr>
              <a:t> </a:t>
            </a:r>
          </a:p>
          <a:p>
            <a:endParaRPr lang="ru-RU" sz="1400" dirty="0" smtClean="0">
              <a:latin typeface="Franklin Gothic Heavy"/>
            </a:endParaRPr>
          </a:p>
          <a:p>
            <a:endParaRPr lang="ru-RU" sz="1400" dirty="0"/>
          </a:p>
        </p:txBody>
      </p:sp>
      <p:sp>
        <p:nvSpPr>
          <p:cNvPr id="1026"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8" name="AutoShape 1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0" name="AutoShape 1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2" name="AutoShape 18"/>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 name="AutoShape 20"/>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 name="Picture 2" descr="https://pracownieorange.pl/uploads/messages/7ba5e9553729ccbbfe32a0b1c86bdb99f37d8eaf.jpeg"/>
          <p:cNvPicPr>
            <a:picLocks noChangeAspect="1" noChangeArrowheads="1"/>
          </p:cNvPicPr>
          <p:nvPr/>
        </p:nvPicPr>
        <p:blipFill>
          <a:blip r:embed="rId2" cstate="print"/>
          <a:srcRect/>
          <a:stretch>
            <a:fillRect/>
          </a:stretch>
        </p:blipFill>
        <p:spPr bwMode="auto">
          <a:xfrm>
            <a:off x="7914615" y="3883839"/>
            <a:ext cx="1005931" cy="1005931"/>
          </a:xfrm>
          <a:prstGeom prst="rect">
            <a:avLst/>
          </a:prstGeom>
          <a:noFill/>
        </p:spPr>
      </p:pic>
    </p:spTree>
    <p:extLst>
      <p:ext uri="{BB962C8B-B14F-4D97-AF65-F5344CB8AC3E}">
        <p14:creationId xmlns:p14="http://schemas.microsoft.com/office/powerpoint/2010/main" val="104834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635646"/>
            <a:ext cx="5832648" cy="1477328"/>
          </a:xfrm>
          <a:prstGeom prst="rect">
            <a:avLst/>
          </a:prstGeom>
        </p:spPr>
        <p:txBody>
          <a:bodyPr wrap="square">
            <a:spAutoFit/>
          </a:bodyPr>
          <a:lstStyle/>
          <a:p>
            <a:r>
              <a:rPr lang="ru-RU" b="1" dirty="0" smtClean="0">
                <a:solidFill>
                  <a:srgbClr val="C00000"/>
                </a:solidFill>
              </a:rPr>
              <a:t>1.</a:t>
            </a:r>
            <a:r>
              <a:rPr lang="ru-RU" dirty="0" smtClean="0"/>
              <a:t> </a:t>
            </a:r>
            <a:r>
              <a:rPr lang="ru-RU" b="1" dirty="0" smtClean="0"/>
              <a:t>План </a:t>
            </a:r>
            <a:r>
              <a:rPr lang="ru-RU" b="1" dirty="0"/>
              <a:t>проверок выездного </a:t>
            </a:r>
            <a:r>
              <a:rPr lang="ru-RU" b="1" dirty="0" smtClean="0"/>
              <a:t>контроля</a:t>
            </a:r>
          </a:p>
          <a:p>
            <a:endParaRPr lang="ru-RU" b="1" dirty="0"/>
          </a:p>
          <a:p>
            <a:r>
              <a:rPr lang="ru-RU" b="1" dirty="0" smtClean="0">
                <a:solidFill>
                  <a:srgbClr val="C00000"/>
                </a:solidFill>
              </a:rPr>
              <a:t>2.</a:t>
            </a:r>
            <a:r>
              <a:rPr lang="ru-RU" b="1" dirty="0" smtClean="0"/>
              <a:t> Нарушение </a:t>
            </a:r>
            <a:r>
              <a:rPr lang="ru-RU" b="1" dirty="0"/>
              <a:t>сроков </a:t>
            </a:r>
            <a:r>
              <a:rPr lang="ru-RU" b="1" dirty="0" smtClean="0"/>
              <a:t>проверок</a:t>
            </a:r>
          </a:p>
          <a:p>
            <a:endParaRPr lang="ru-RU" b="1" dirty="0"/>
          </a:p>
          <a:p>
            <a:r>
              <a:rPr lang="ru-RU" b="1" dirty="0" smtClean="0">
                <a:solidFill>
                  <a:srgbClr val="C00000"/>
                </a:solidFill>
              </a:rPr>
              <a:t>3.</a:t>
            </a:r>
            <a:r>
              <a:rPr lang="ru-RU" b="1" dirty="0" smtClean="0"/>
              <a:t> «Проблемные</a:t>
            </a:r>
            <a:r>
              <a:rPr lang="ru-RU" b="1" dirty="0"/>
              <a:t>» </a:t>
            </a:r>
            <a:r>
              <a:rPr lang="ru-RU" b="1" dirty="0" smtClean="0"/>
              <a:t>контрагенты</a:t>
            </a:r>
            <a:endParaRPr lang="ru-RU" b="1" dirty="0"/>
          </a:p>
        </p:txBody>
      </p:sp>
      <p:sp>
        <p:nvSpPr>
          <p:cNvPr id="3" name="Прямоугольник 2"/>
          <p:cNvSpPr/>
          <p:nvPr/>
        </p:nvSpPr>
        <p:spPr>
          <a:xfrm>
            <a:off x="0" y="0"/>
            <a:ext cx="9144000" cy="961697"/>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     ТОП-3 </a:t>
            </a:r>
            <a:r>
              <a:rPr lang="ru-RU" b="1" dirty="0"/>
              <a:t>налоговых </a:t>
            </a:r>
            <a:r>
              <a:rPr lang="ru-RU" b="1" dirty="0" smtClean="0"/>
              <a:t>проблем</a:t>
            </a:r>
            <a:r>
              <a:rPr lang="ru-RU" b="1" dirty="0"/>
              <a:t> </a:t>
            </a:r>
            <a:r>
              <a:rPr lang="ru-RU" b="1" dirty="0" smtClean="0"/>
              <a:t>- </a:t>
            </a:r>
            <a:r>
              <a:rPr lang="ru-RU" b="1" dirty="0"/>
              <a:t>какие пути решения?</a:t>
            </a:r>
          </a:p>
        </p:txBody>
      </p:sp>
      <p:pic>
        <p:nvPicPr>
          <p:cNvPr id="2050" name="Picture 2" descr="https://www.keystonelearning.com/assets/images/blog/To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507854"/>
            <a:ext cx="1977098"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87333"/>
      </p:ext>
    </p:extLst>
  </p:cSld>
  <p:clrMapOvr>
    <a:masterClrMapping/>
  </p:clrMapOvr>
  <p:transition spd="med"/>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5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Ясность">
  <a:themeElements>
    <a:clrScheme name="Ясность">
      <a:dk1>
        <a:srgbClr val="000000"/>
      </a:dk1>
      <a:lt1>
        <a:srgbClr val="FFFFFF"/>
      </a:lt1>
      <a:dk2>
        <a:srgbClr val="A7A7A7"/>
      </a:dk2>
      <a:lt2>
        <a:srgbClr val="535353"/>
      </a:lt2>
      <a:accent1>
        <a:srgbClr val="727CA3"/>
      </a:accent1>
      <a:accent2>
        <a:srgbClr val="9FB8CD"/>
      </a:accent2>
      <a:accent3>
        <a:srgbClr val="D2DA7A"/>
      </a:accent3>
      <a:accent4>
        <a:srgbClr val="FADA7A"/>
      </a:accent4>
      <a:accent5>
        <a:srgbClr val="B88472"/>
      </a:accent5>
      <a:accent6>
        <a:srgbClr val="8E736A"/>
      </a:accent6>
      <a:hlink>
        <a:srgbClr val="0000FF"/>
      </a:hlink>
      <a:folHlink>
        <a:srgbClr val="FF00FF"/>
      </a:folHlink>
    </a:clrScheme>
    <a:fontScheme name="Ясность">
      <a:majorFont>
        <a:latin typeface="Calibri"/>
        <a:ea typeface="Calibri"/>
        <a:cs typeface="Calibri"/>
      </a:majorFont>
      <a:minorFont>
        <a:latin typeface="Helvetica"/>
        <a:ea typeface="Helvetica"/>
        <a:cs typeface="Helvetica"/>
      </a:minorFont>
    </a:fontScheme>
    <a:fmtScheme name="Ясност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642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11757</TotalTime>
  <Words>1914</Words>
  <Application>Microsoft Office PowerPoint</Application>
  <PresentationFormat>Экран (16:9)</PresentationFormat>
  <Paragraphs>364</Paragraphs>
  <Slides>33</Slides>
  <Notes>1</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2</vt:i4>
      </vt:variant>
      <vt:variant>
        <vt:lpstr>Заголовки слайдов</vt:lpstr>
      </vt:variant>
      <vt:variant>
        <vt:i4>33</vt:i4>
      </vt:variant>
    </vt:vector>
  </HeadingPairs>
  <TitlesOfParts>
    <vt:vector size="51" baseType="lpstr">
      <vt:lpstr>Arial</vt:lpstr>
      <vt:lpstr>Arial Black</vt:lpstr>
      <vt:lpstr>Arial Unicode MS</vt:lpstr>
      <vt:lpstr>Calibri</vt:lpstr>
      <vt:lpstr>DIN Alternate</vt:lpstr>
      <vt:lpstr>DIN Condensed</vt:lpstr>
      <vt:lpstr>Franklin Gothic Heavy</vt:lpstr>
      <vt:lpstr>Kontrapunkt Bob Bold</vt:lpstr>
      <vt:lpstr>Kontrapunkt Bob Light</vt:lpstr>
      <vt:lpstr>Lato</vt:lpstr>
      <vt:lpstr>Segoe UI</vt:lpstr>
      <vt:lpstr>Segoe UI Semilight</vt:lpstr>
      <vt:lpstr>Times New Roman</vt:lpstr>
      <vt:lpstr>Tw Cen MT</vt:lpstr>
      <vt:lpstr>Wingdings</vt:lpstr>
      <vt:lpstr>Wingdings 2</vt:lpstr>
      <vt:lpstr>Обычная</vt:lpstr>
      <vt:lpstr>5_Специальное оформление</vt:lpstr>
      <vt:lpstr>Налоговый контроль 2020:  важное для бизнеса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Условия обоснованной налоговой выгоды  (ст. 54.1 НК РФ) </vt:lpstr>
      <vt:lpstr>ТОП-3 налоговых рисков компаний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ГРАНИ ОПТИМИЗАЦИИ</dc:title>
  <dc:creator>Natali Natalyuk</dc:creator>
  <cp:lastModifiedBy>Рева Анастасия</cp:lastModifiedBy>
  <cp:revision>856</cp:revision>
  <dcterms:modified xsi:type="dcterms:W3CDTF">2019-11-27T15:00:37Z</dcterms:modified>
</cp:coreProperties>
</file>