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  <p:sldMasterId id="2147483862" r:id="rId2"/>
  </p:sldMasterIdLst>
  <p:notesMasterIdLst>
    <p:notesMasterId r:id="rId23"/>
  </p:notesMasterIdLst>
  <p:sldIdLst>
    <p:sldId id="323" r:id="rId3"/>
    <p:sldId id="725" r:id="rId4"/>
    <p:sldId id="732" r:id="rId5"/>
    <p:sldId id="709" r:id="rId6"/>
    <p:sldId id="691" r:id="rId7"/>
    <p:sldId id="740" r:id="rId8"/>
    <p:sldId id="334" r:id="rId9"/>
    <p:sldId id="366" r:id="rId10"/>
    <p:sldId id="646" r:id="rId11"/>
    <p:sldId id="736" r:id="rId12"/>
    <p:sldId id="720" r:id="rId13"/>
    <p:sldId id="705" r:id="rId14"/>
    <p:sldId id="710" r:id="rId15"/>
    <p:sldId id="737" r:id="rId16"/>
    <p:sldId id="738" r:id="rId17"/>
    <p:sldId id="739" r:id="rId18"/>
    <p:sldId id="426" r:id="rId19"/>
    <p:sldId id="741" r:id="rId20"/>
    <p:sldId id="663" r:id="rId21"/>
    <p:sldId id="66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5172790901159"/>
          <c:y val="1.8750000000000034E-2"/>
          <c:w val="0.4138888888888900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cat>
            <c:strRef>
              <c:f>Лист1!$A$2:$A$6</c:f>
              <c:strCache>
                <c:ptCount val="5"/>
                <c:pt idx="0">
                  <c:v>НЕОБОСНОВАННАЯ НАЛОГОВАЯ ВЫГОДА</c:v>
                </c:pt>
                <c:pt idx="1">
                  <c:v>СДЕЛКИ С ИНОСТРАННЫМИ КОНТРАГЕНТАМИ</c:v>
                </c:pt>
                <c:pt idx="2">
                  <c:v>Сделки с взаимозависимыми лицами и внутригрупповые расходы</c:v>
                </c:pt>
                <c:pt idx="3">
                  <c:v>Любые крупные сделки</c:v>
                </c:pt>
                <c:pt idx="4">
                  <c:v>Отраслевые споры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0.60000000000000053</c:v>
                </c:pt>
                <c:pt idx="1">
                  <c:v>0.15000000000000013</c:v>
                </c:pt>
                <c:pt idx="2">
                  <c:v>0.1</c:v>
                </c:pt>
                <c:pt idx="3">
                  <c:v>0.14000000000000001</c:v>
                </c:pt>
                <c:pt idx="4">
                  <c:v>1.0000000000000009E-2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5-4F0F-BD2E-39CBE4063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339695975503066"/>
          <c:y val="0"/>
          <c:w val="0.46603040244969385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  <p:txBody>
          <a:bodyPr tIns="34290" bIns="3429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37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2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69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6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38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5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07.02.2020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0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0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1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5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0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07.02.2020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3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57312" y="810373"/>
            <a:ext cx="6429376" cy="381745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308074">
              <a:lnSpc>
                <a:spcPct val="80000"/>
              </a:lnSpc>
              <a:spcBef>
                <a:spcPts val="1425"/>
              </a:spcBef>
              <a:defRPr sz="3000" cap="all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574712" y="227707"/>
            <a:ext cx="209402" cy="23455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defTabSz="308074">
              <a:lnSpc>
                <a:spcPct val="80000"/>
              </a:lnSpc>
              <a:defRPr sz="1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hangingPunct="1"/>
            <a:fld id="{86CB4B4D-7CA3-9044-876B-883B54F8677D}" type="slidenum">
              <a:rPr kern="1200"/>
              <a:pPr hangingPunct="1"/>
              <a:t>‹#›</a:t>
            </a:fld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084884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55576" y="4299942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Налоговые риски возможности бизнеса 2020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20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32512" y="906274"/>
            <a:ext cx="311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ЭКСПЕРТНАЯ ГОСТИНАЯ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07.02.2020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07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13"/>
            <a:ext cx="3313074" cy="650132"/>
          </a:xfrm>
          <a:prstGeom prst="rect">
            <a:avLst/>
          </a:prstGeom>
        </p:spPr>
      </p:pic>
      <p:sp>
        <p:nvSpPr>
          <p:cNvPr id="20" name="Подзаголовок 7"/>
          <p:cNvSpPr txBox="1">
            <a:spLocks/>
          </p:cNvSpPr>
          <p:nvPr/>
        </p:nvSpPr>
        <p:spPr>
          <a:xfrm>
            <a:off x="329511" y="692535"/>
            <a:ext cx="3280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Москва,1-й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Щипковский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пер., 20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(495)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231-23-21</a:t>
            </a:r>
          </a:p>
          <a:p>
            <a:pPr algn="l"/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pravovest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9548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реальность сделки, 54.1 НК РФ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89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Приобретение запчастей для спецтехники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Фабула:</a:t>
            </a:r>
          </a:p>
          <a:p>
            <a:r>
              <a:rPr lang="ru-RU" sz="1600" dirty="0" smtClean="0"/>
              <a:t>ООО-добыча угля на месторождении собственными силами</a:t>
            </a:r>
          </a:p>
          <a:p>
            <a:r>
              <a:rPr lang="ru-RU" sz="1600" dirty="0" smtClean="0"/>
              <a:t>На балансе большое количество спецтехники, которое требовало постоянно ремонт</a:t>
            </a:r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ООО приобретало детали для ремонта у «фирмы-однодневки», в т.ч. приобрели новый ковш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Все ремонтные работы выполнялись штатными работниками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Детали механикам передавали на основании накладной на списание </a:t>
            </a:r>
          </a:p>
          <a:p>
            <a:r>
              <a:rPr lang="ru-RU" sz="1600" dirty="0" smtClean="0"/>
              <a:t>товаров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Работники ООО дали </a:t>
            </a:r>
            <a:r>
              <a:rPr lang="ru-RU" sz="1600" b="1" dirty="0" smtClean="0"/>
              <a:t>показания, что ремонт выполняли своими силами, </a:t>
            </a:r>
          </a:p>
          <a:p>
            <a:r>
              <a:rPr lang="ru-RU" sz="1600" b="1" dirty="0" smtClean="0"/>
              <a:t>ремонтировали старый ковш с использованием подручных материалов</a:t>
            </a:r>
          </a:p>
          <a:p>
            <a:endParaRPr lang="ru-RU" sz="1600" b="1" dirty="0" smtClean="0"/>
          </a:p>
          <a:p>
            <a:endParaRPr lang="ru-RU" sz="1600" dirty="0" smtClean="0"/>
          </a:p>
          <a:p>
            <a:endParaRPr lang="ru-RU" sz="1600" b="1" dirty="0"/>
          </a:p>
        </p:txBody>
      </p:sp>
      <p:pic>
        <p:nvPicPr>
          <p:cNvPr id="226306" name="Picture 2" descr="http://vse-raskraski.ru/assets/images/resources/812/raskraska-ekskavat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199284"/>
            <a:ext cx="1458162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9548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ст. 54.1 НК РФ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ИСПОЛНЕНИЕ СДЕЛКИ ИНЫМ ЛИЦОМ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87575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Фабула:</a:t>
            </a:r>
          </a:p>
          <a:p>
            <a:r>
              <a:rPr lang="ru-RU" sz="1600" dirty="0" smtClean="0"/>
              <a:t>Общество приобрело товар у «нереальных контрагентов» по договорам поставки</a:t>
            </a:r>
          </a:p>
          <a:p>
            <a:endParaRPr lang="ru-RU" b="1" dirty="0" smtClean="0"/>
          </a:p>
          <a:p>
            <a:r>
              <a:rPr lang="ru-RU" b="1" dirty="0" smtClean="0"/>
              <a:t>Выводы  при ВНП:</a:t>
            </a:r>
          </a:p>
          <a:p>
            <a:r>
              <a:rPr lang="ru-RU" sz="1600" dirty="0" smtClean="0"/>
              <a:t>Контрагенты приобретали металлопрокат у третьих лиц, при этом доставка напрямую от фактического поставщика в адрес Общества</a:t>
            </a:r>
          </a:p>
          <a:p>
            <a:r>
              <a:rPr lang="ru-RU" sz="1600" dirty="0" smtClean="0"/>
              <a:t>Упаковка, перегрузка контрагентами не осуществлялась- </a:t>
            </a:r>
            <a:r>
              <a:rPr lang="ru-RU" sz="1600" dirty="0" smtClean="0">
                <a:solidFill>
                  <a:srgbClr val="C00000"/>
                </a:solidFill>
              </a:rPr>
              <a:t>товар в неизменном </a:t>
            </a:r>
            <a:r>
              <a:rPr lang="ru-RU" sz="1600" dirty="0" err="1" smtClean="0">
                <a:solidFill>
                  <a:srgbClr val="C00000"/>
                </a:solidFill>
              </a:rPr>
              <a:t>затаренном</a:t>
            </a:r>
            <a:r>
              <a:rPr lang="ru-RU" sz="1600" dirty="0" smtClean="0">
                <a:solidFill>
                  <a:srgbClr val="C00000"/>
                </a:solidFill>
              </a:rPr>
              <a:t> виде доставлялся от производителя до Общества</a:t>
            </a:r>
          </a:p>
          <a:p>
            <a:r>
              <a:rPr lang="ru-RU" sz="1600" dirty="0" smtClean="0"/>
              <a:t>Стоимость товара у фактического поставщика на 50</a:t>
            </a:r>
            <a:r>
              <a:rPr lang="en-US" sz="1600" dirty="0" smtClean="0"/>
              <a:t>% </a:t>
            </a:r>
            <a:r>
              <a:rPr lang="ru-RU" sz="1600" dirty="0" smtClean="0"/>
              <a:t>ниже поставки его Обществу</a:t>
            </a:r>
          </a:p>
          <a:p>
            <a:r>
              <a:rPr lang="ru-RU" sz="1600" dirty="0" smtClean="0"/>
              <a:t>Собственных средств у поставщиков не было, авансирование Обществом </a:t>
            </a:r>
          </a:p>
          <a:p>
            <a:r>
              <a:rPr lang="ru-RU" sz="1600" dirty="0" smtClean="0"/>
              <a:t>В отчетности поставщиков выручка с наценкой о реализации не отражалась</a:t>
            </a:r>
          </a:p>
          <a:p>
            <a:r>
              <a:rPr lang="ru-RU" sz="1600" b="1" dirty="0" smtClean="0"/>
              <a:t>Выявлен факт передачи обналиченных денежных средств (выведенной наценки) Обществу</a:t>
            </a:r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28354" name="Picture 2" descr="http://cdn.onlinewebfonts.com/svg/img_10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155926"/>
            <a:ext cx="983842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3159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60388"/>
            <a:ext cx="91439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 результатам ВНП организации-производителю цемента </a:t>
            </a:r>
            <a:r>
              <a:rPr lang="ru-RU" sz="1600" dirty="0" err="1" smtClean="0"/>
              <a:t>доначислили</a:t>
            </a:r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более 50 000 000 руб.НДС.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Позиция инспекции:</a:t>
            </a:r>
            <a:r>
              <a:rPr lang="ru-RU" sz="1600" b="1" dirty="0" smtClean="0"/>
              <a:t> </a:t>
            </a:r>
            <a:r>
              <a:rPr lang="ru-RU" sz="1600" dirty="0" smtClean="0"/>
              <a:t>необоснованные вычеты НДС (приобретение услуг по доставке цемента автотранспортом). Контрагенты не могли оказать услуги не имея необходимых кол-ва автотранспорта и штата водителей.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Позиция юристов: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-обеспеченность контрагентов штатом водителей, автотранспортом и пр. не являлась критерием выбора контрагентов (подробности в судебном акте)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/>
              <a:t>завод допускал, что оказание услуг будет обеспечиваться контрагентами (в т.ч. благодаря привлечению такой автотранспорта, водителей).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нарушение законодательства контрагентами не может негативно отражаться на заводе</a:t>
            </a:r>
          </a:p>
          <a:p>
            <a:pPr algn="just"/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81" y="115088"/>
            <a:ext cx="893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УСПЕХ в судебном споре по ННВ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(привлечение 3-их лиц к исполнению договора)</a:t>
            </a: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1600" b="1" dirty="0" smtClean="0">
                <a:solidFill>
                  <a:schemeClr val="bg1"/>
                </a:solidFill>
              </a:rPr>
              <a:t>Дело </a:t>
            </a:r>
            <a:r>
              <a:rPr lang="ru-RU" sz="1600" b="1" dirty="0">
                <a:solidFill>
                  <a:schemeClr val="bg1"/>
                </a:solidFill>
              </a:rPr>
              <a:t>№ А49-8880/2017</a:t>
            </a:r>
          </a:p>
        </p:txBody>
      </p:sp>
    </p:spTree>
    <p:extLst>
      <p:ext uri="{BB962C8B-B14F-4D97-AF65-F5344CB8AC3E}">
        <p14:creationId xmlns:p14="http://schemas.microsoft.com/office/powerpoint/2010/main" val="706231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343" y="1030366"/>
            <a:ext cx="3876697" cy="3864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6749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Дробление: отрицательная судебная практика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03598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Постановление АС Московского </a:t>
            </a:r>
            <a:r>
              <a:rPr lang="ru-RU" sz="1200" b="1" dirty="0">
                <a:solidFill>
                  <a:srgbClr val="C00000"/>
                </a:solidFill>
              </a:rPr>
              <a:t>округа от 05.02.2019 по делу № </a:t>
            </a:r>
            <a:r>
              <a:rPr lang="ru-RU" sz="1200" b="1" dirty="0" smtClean="0">
                <a:solidFill>
                  <a:srgbClr val="C00000"/>
                </a:solidFill>
              </a:rPr>
              <a:t>А40-195593/2017</a:t>
            </a:r>
            <a:r>
              <a:rPr lang="ru-RU" sz="1200" b="1" dirty="0" smtClean="0"/>
              <a:t> </a:t>
            </a:r>
          </a:p>
          <a:p>
            <a:pPr algn="just"/>
            <a:r>
              <a:rPr lang="ru-RU" sz="1200" b="1" dirty="0" smtClean="0"/>
              <a:t>(</a:t>
            </a:r>
            <a:r>
              <a:rPr lang="ru-RU" sz="1200" b="1" dirty="0"/>
              <a:t>Определение ВС РФ от 31.05.2019 № </a:t>
            </a:r>
            <a:r>
              <a:rPr lang="ru-RU" sz="1200" b="1" dirty="0" smtClean="0"/>
              <a:t>305-ЭС19-7040)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 smtClean="0"/>
              <a:t>Доначисления - </a:t>
            </a:r>
            <a:r>
              <a:rPr lang="ru-RU" sz="1200" b="1" dirty="0" smtClean="0">
                <a:solidFill>
                  <a:schemeClr val="tx1"/>
                </a:solidFill>
              </a:rPr>
              <a:t>705 </a:t>
            </a:r>
            <a:r>
              <a:rPr lang="ru-RU" sz="1200" b="1" dirty="0">
                <a:solidFill>
                  <a:schemeClr val="tx1"/>
                </a:solidFill>
              </a:rPr>
              <a:t>899 710 руб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«дробление» </a:t>
            </a:r>
            <a:r>
              <a:rPr lang="ru-RU" sz="1200" b="1" dirty="0">
                <a:solidFill>
                  <a:schemeClr val="tx1"/>
                </a:solidFill>
              </a:rPr>
              <a:t>бизнеса на 18 взаимозависимых и подконтрольных </a:t>
            </a:r>
            <a:r>
              <a:rPr lang="ru-RU" sz="1200" b="1" dirty="0" smtClean="0">
                <a:solidFill>
                  <a:schemeClr val="tx1"/>
                </a:solidFill>
              </a:rPr>
              <a:t>компаний. 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ННВ: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основной доход </a:t>
            </a:r>
            <a:r>
              <a:rPr lang="ru-RU" sz="1200" dirty="0">
                <a:solidFill>
                  <a:schemeClr val="tx1"/>
                </a:solidFill>
              </a:rPr>
              <a:t>от сдачи помещений поступал в адрес </a:t>
            </a:r>
            <a:r>
              <a:rPr lang="ru-RU" sz="1200" dirty="0" smtClean="0">
                <a:solidFill>
                  <a:schemeClr val="tx1"/>
                </a:solidFill>
              </a:rPr>
              <a:t>компаний </a:t>
            </a:r>
            <a:r>
              <a:rPr lang="ru-RU" sz="1200" dirty="0">
                <a:solidFill>
                  <a:schemeClr val="tx1"/>
                </a:solidFill>
              </a:rPr>
              <a:t>и облагался по УСН по ставке 6%. 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результате дробления </a:t>
            </a:r>
            <a:r>
              <a:rPr lang="ru-RU" sz="1200" dirty="0" smtClean="0">
                <a:solidFill>
                  <a:schemeClr val="tx1"/>
                </a:solidFill>
              </a:rPr>
              <a:t>к </a:t>
            </a:r>
            <a:r>
              <a:rPr lang="ru-RU" sz="1200" dirty="0">
                <a:solidFill>
                  <a:schemeClr val="tx1"/>
                </a:solidFill>
              </a:rPr>
              <a:t>доходам от аренды имущества применялась ставка 6% вместо 20% ставки по </a:t>
            </a:r>
            <a:r>
              <a:rPr lang="ru-RU" sz="1200" dirty="0" smtClean="0">
                <a:solidFill>
                  <a:schemeClr val="tx1"/>
                </a:solidFill>
              </a:rPr>
              <a:t>НП и </a:t>
            </a:r>
            <a:r>
              <a:rPr lang="ru-RU" sz="1200" dirty="0">
                <a:solidFill>
                  <a:schemeClr val="tx1"/>
                </a:solidFill>
              </a:rPr>
              <a:t>18% - по НДС. 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Суд</a:t>
            </a:r>
            <a:r>
              <a:rPr lang="ru-RU" sz="1200" b="1" dirty="0">
                <a:solidFill>
                  <a:schemeClr val="tx1"/>
                </a:solidFill>
              </a:rPr>
              <a:t>: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НДС верно </a:t>
            </a:r>
            <a:r>
              <a:rPr lang="ru-RU" sz="1200" dirty="0" err="1" smtClean="0">
                <a:solidFill>
                  <a:schemeClr val="tx1"/>
                </a:solidFill>
              </a:rPr>
              <a:t>доначислен</a:t>
            </a:r>
            <a:r>
              <a:rPr lang="ru-RU" sz="1200" dirty="0" smtClean="0">
                <a:solidFill>
                  <a:schemeClr val="tx1"/>
                </a:solidFill>
              </a:rPr>
              <a:t> по ставке 18% (не расчетной) и не был включен в расходы по НП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1043608" y="1202710"/>
            <a:ext cx="1872208" cy="8974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ТЦ Армада</a:t>
            </a:r>
          </a:p>
          <a:p>
            <a:pPr algn="ctr"/>
            <a:r>
              <a:rPr lang="ru-RU" sz="1200" b="1" dirty="0" smtClean="0"/>
              <a:t>Участник</a:t>
            </a:r>
          </a:p>
          <a:p>
            <a:pPr algn="ctr"/>
            <a:r>
              <a:rPr lang="ru-RU" sz="1200" dirty="0" smtClean="0"/>
              <a:t>(арендодатель)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314220" y="2670473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</a:t>
            </a:r>
          </a:p>
          <a:p>
            <a:pPr algn="ctr"/>
            <a:r>
              <a:rPr lang="ru-RU" sz="800" dirty="0" smtClean="0"/>
              <a:t>А</a:t>
            </a:r>
            <a:endParaRPr lang="en-US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0" name="Овал 19"/>
          <p:cNvSpPr/>
          <p:nvPr/>
        </p:nvSpPr>
        <p:spPr>
          <a:xfrm>
            <a:off x="1626230" y="26383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В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1" name="Овал 20"/>
          <p:cNvSpPr/>
          <p:nvPr/>
        </p:nvSpPr>
        <p:spPr>
          <a:xfrm>
            <a:off x="323528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</a:t>
            </a:r>
            <a:r>
              <a:rPr lang="en-US" sz="800" dirty="0" smtClean="0"/>
              <a:t>D</a:t>
            </a:r>
            <a:endParaRPr lang="ru-RU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2" name="Овал 21"/>
          <p:cNvSpPr/>
          <p:nvPr/>
        </p:nvSpPr>
        <p:spPr>
          <a:xfrm>
            <a:off x="1619672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Е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6" name="Овал 25"/>
          <p:cNvSpPr/>
          <p:nvPr/>
        </p:nvSpPr>
        <p:spPr>
          <a:xfrm>
            <a:off x="2976388" y="34358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</a:t>
            </a:r>
          </a:p>
          <a:p>
            <a:pPr algn="ctr"/>
            <a:r>
              <a:rPr lang="en-US" sz="800" dirty="0" smtClean="0"/>
              <a:t>F</a:t>
            </a:r>
            <a:endParaRPr lang="ru-RU" sz="800" dirty="0" smtClean="0"/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7" name="Овал 26"/>
          <p:cNvSpPr/>
          <p:nvPr/>
        </p:nvSpPr>
        <p:spPr>
          <a:xfrm>
            <a:off x="2962017" y="2638346"/>
            <a:ext cx="9361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Компания С</a:t>
            </a:r>
          </a:p>
          <a:p>
            <a:pPr algn="ctr"/>
            <a:r>
              <a:rPr lang="ru-RU" sz="800" b="1" dirty="0" smtClean="0"/>
              <a:t>УСН</a:t>
            </a:r>
            <a:endParaRPr lang="ru-RU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07704" y="4549572"/>
            <a:ext cx="5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 flipH="1">
            <a:off x="791581" y="1968764"/>
            <a:ext cx="526206" cy="66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4"/>
          </p:cNvCxnSpPr>
          <p:nvPr/>
        </p:nvCxnSpPr>
        <p:spPr>
          <a:xfrm>
            <a:off x="1979712" y="2100198"/>
            <a:ext cx="0" cy="538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5"/>
            <a:endCxn id="27" idx="0"/>
          </p:cNvCxnSpPr>
          <p:nvPr/>
        </p:nvCxnSpPr>
        <p:spPr>
          <a:xfrm>
            <a:off x="2641637" y="1968764"/>
            <a:ext cx="788432" cy="66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1" idx="7"/>
          </p:cNvCxnSpPr>
          <p:nvPr/>
        </p:nvCxnSpPr>
        <p:spPr>
          <a:xfrm flipH="1">
            <a:off x="1122543" y="2100198"/>
            <a:ext cx="503687" cy="1430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6" idx="1"/>
          </p:cNvCxnSpPr>
          <p:nvPr/>
        </p:nvCxnSpPr>
        <p:spPr>
          <a:xfrm>
            <a:off x="2339752" y="2100198"/>
            <a:ext cx="773725" cy="1430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1520" y="2165055"/>
            <a:ext cx="38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Передача частей площади ТЦ в качестве долей</a:t>
            </a:r>
            <a:endParaRPr lang="ru-RU" sz="12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7186" y="4124531"/>
            <a:ext cx="36466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4855" y="4475391"/>
            <a:ext cx="208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аренда</a:t>
            </a:r>
            <a:endParaRPr lang="ru-RU" sz="1200" dirty="0"/>
          </a:p>
        </p:txBody>
      </p:sp>
      <p:cxnSp>
        <p:nvCxnSpPr>
          <p:cNvPr id="45" name="Прямая со стрелкой 44"/>
          <p:cNvCxnSpPr>
            <a:stCxn id="21" idx="4"/>
          </p:cNvCxnSpPr>
          <p:nvPr/>
        </p:nvCxnSpPr>
        <p:spPr>
          <a:xfrm flipH="1">
            <a:off x="782272" y="4083918"/>
            <a:ext cx="9308" cy="399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2" idx="4"/>
          </p:cNvCxnSpPr>
          <p:nvPr/>
        </p:nvCxnSpPr>
        <p:spPr>
          <a:xfrm>
            <a:off x="2087724" y="4083918"/>
            <a:ext cx="0" cy="35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6" idx="4"/>
          </p:cNvCxnSpPr>
          <p:nvPr/>
        </p:nvCxnSpPr>
        <p:spPr>
          <a:xfrm flipH="1">
            <a:off x="3430069" y="4083918"/>
            <a:ext cx="14371" cy="35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23528" y="3119533"/>
            <a:ext cx="12691" cy="1335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13377" y="2931790"/>
            <a:ext cx="0" cy="1475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3"/>
          </p:cNvCxnSpPr>
          <p:nvPr/>
        </p:nvCxnSpPr>
        <p:spPr>
          <a:xfrm flipH="1">
            <a:off x="1187624" y="3191510"/>
            <a:ext cx="575695" cy="1246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" idx="5"/>
          </p:cNvCxnSpPr>
          <p:nvPr/>
        </p:nvCxnSpPr>
        <p:spPr>
          <a:xfrm>
            <a:off x="2425245" y="3191510"/>
            <a:ext cx="551143" cy="1215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97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«дробление» при деятельности гостиниц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9582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Фабула дела: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</a:t>
            </a:r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 </a:t>
            </a:r>
            <a:r>
              <a:rPr lang="ru-RU" sz="1600" dirty="0" smtClean="0"/>
              <a:t>ООО (УСН)-гостиница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 </a:t>
            </a:r>
            <a:r>
              <a:rPr lang="ru-RU" sz="1600" dirty="0" smtClean="0"/>
              <a:t>Часть этажей переданы в аренду взаимозависимым лицам (для сохранения УСН)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Franklin Gothic Heavy"/>
              </a:rPr>
              <a:t>● </a:t>
            </a:r>
            <a:r>
              <a:rPr lang="ru-RU" sz="1600" dirty="0" smtClean="0"/>
              <a:t>Работники вновь созданных лиц  -бывшие работники ООО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Выводы при ВНП: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dirty="0" smtClean="0"/>
              <a:t>Расходы на содержание всего имущества несет ООО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Свидетельство о присвоение «звезд» выдано ООО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Единый логотип, вывески, сайт, телефоны, помещения (</a:t>
            </a:r>
            <a:r>
              <a:rPr lang="ru-RU" sz="1600" dirty="0" err="1" smtClean="0"/>
              <a:t>ресепшен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служебные помещения)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sz="1600" dirty="0" smtClean="0"/>
              <a:t>Персонал ООО обслуживал все помещения, функционал не изменился</a:t>
            </a:r>
          </a:p>
          <a:p>
            <a:r>
              <a:rPr lang="ru-RU" sz="1600" dirty="0" smtClean="0"/>
              <a:t> после передачи в аренду части помещений.</a:t>
            </a:r>
          </a:p>
          <a:p>
            <a:endParaRPr lang="ru-RU" sz="1600" dirty="0"/>
          </a:p>
        </p:txBody>
      </p:sp>
      <p:pic>
        <p:nvPicPr>
          <p:cNvPr id="1028" name="Picture 4" descr="http://clipart-library.com/image_gallery/n18769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309" y="3075806"/>
            <a:ext cx="1895691" cy="193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4544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95536" y="699542"/>
            <a:ext cx="8352928" cy="13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 smtClean="0"/>
              <a:t>Взаимозависимость </a:t>
            </a:r>
            <a:r>
              <a:rPr lang="ru-RU" sz="1400" b="1" dirty="0"/>
              <a:t>субъектов </a:t>
            </a:r>
            <a:r>
              <a:rPr lang="ru-RU" sz="1400" b="1" dirty="0" smtClean="0"/>
              <a:t>группы</a:t>
            </a:r>
            <a:endParaRPr lang="ru-RU" sz="1400" dirty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 smtClean="0"/>
              <a:t>Фактическое </a:t>
            </a:r>
            <a:r>
              <a:rPr lang="ru-RU" sz="1400" b="1" dirty="0"/>
              <a:t>управление одними лицами деятельностью участников </a:t>
            </a:r>
            <a:r>
              <a:rPr lang="ru-RU" sz="1400" b="1" dirty="0" smtClean="0"/>
              <a:t>схемы</a:t>
            </a:r>
            <a:endParaRPr lang="ru-RU" sz="1400" dirty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 smtClean="0"/>
              <a:t>Дробление </a:t>
            </a:r>
            <a:r>
              <a:rPr lang="ru-RU" sz="1400" b="1" dirty="0"/>
              <a:t>в целях сохранения права на специальный режим налогообложения</a:t>
            </a:r>
            <a:r>
              <a:rPr lang="ru-RU" sz="1400" dirty="0"/>
              <a:t> 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/>
              <a:t>Общие вывески, сайты, обозначения, адреса, банки и пр.</a:t>
            </a:r>
            <a:r>
              <a:rPr lang="ru-RU" sz="1400" dirty="0"/>
              <a:t> 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1400" b="1" dirty="0"/>
              <a:t>Единый административно-хозяйственный центр в ГК (управляющая компания)</a:t>
            </a:r>
            <a:r>
              <a:rPr lang="ru-RU" sz="1400" dirty="0"/>
              <a:t> 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5486"/>
            <a:ext cx="8641373" cy="355686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ru-RU" b="1" dirty="0">
                <a:latin typeface="Arial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Рисковые признаки «искусственного дробления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»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77966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► </a:t>
            </a:r>
            <a:r>
              <a:rPr lang="ru-RU" sz="1400" b="1" dirty="0" smtClean="0"/>
              <a:t>Участники схемы осуществляют аналогичный вид экономической деятельности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► </a:t>
            </a:r>
            <a:r>
              <a:rPr lang="ru-RU" sz="1400" b="1" u="sng" dirty="0" smtClean="0"/>
              <a:t>Отсутствие у подконтрольных лиц, принадлежащих им основных и оборотных средств, кадровых ресурсов</a:t>
            </a:r>
            <a:r>
              <a:rPr lang="ru-RU" sz="1400" b="1" dirty="0" smtClean="0"/>
              <a:t>. 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b="1" dirty="0" smtClean="0"/>
              <a:t>Один из решающих признаков.</a:t>
            </a:r>
            <a:r>
              <a:rPr lang="ru-RU" sz="1400" dirty="0" smtClean="0"/>
              <a:t> Отсутствие самостоятельности субъектов в группе явно свидетельствует об их искусственности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►</a:t>
            </a:r>
            <a:r>
              <a:rPr lang="ru-RU" sz="1400" b="1" dirty="0" smtClean="0"/>
              <a:t>Изменение экономических результатов субъектов группы компаний и получение налоговой выгоды (влияние взаимозависимости от отношения внутри ГК).</a:t>
            </a:r>
            <a:r>
              <a:rPr lang="ru-RU" sz="1400" dirty="0" smtClean="0"/>
              <a:t> Сопоставление размера доходов до регистрации «дублирующей» компании и после регистрации свидетельствует о резком снижении доходов налогоплательщика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2387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 smtClean="0"/>
              <a:t> Движение средств - все идет к одному субъекту.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 smtClean="0"/>
              <a:t> Создание схемы перед расширением бизнеса (мощности, персонала и т.д.).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b="1" dirty="0" smtClean="0"/>
              <a:t> Создание новых субъектов ГК приводит к снижению рентабельности производства и прибыли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75725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TextBox 1"/>
          <p:cNvSpPr txBox="1"/>
          <p:nvPr/>
        </p:nvSpPr>
        <p:spPr>
          <a:xfrm>
            <a:off x="77821" y="953418"/>
            <a:ext cx="8958676" cy="292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700" b="1">
                <a:solidFill>
                  <a:srgbClr val="525B7E"/>
                </a:solidFill>
              </a:defRPr>
            </a:pPr>
            <a:endParaRPr sz="1500" dirty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431.2 ГК РФ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заверения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обстоятельствах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406.1 ГК РФ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потерь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sz="1500" dirty="0" err="1">
                <a:latin typeface="Times New Roman" pitchFamily="18" charset="0"/>
                <a:cs typeface="Times New Roman" pitchFamily="18" charset="0"/>
              </a:rPr>
              <a:t>Судебная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практика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r>
              <a:rPr sz="15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sz="1500" b="1" dirty="0" err="1" smtClean="0">
                <a:latin typeface="Times New Roman" pitchFamily="18" charset="0"/>
                <a:cs typeface="Times New Roman" pitchFamily="18" charset="0"/>
              </a:rPr>
              <a:t>взыскал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поставщика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искусственный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документооборот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поставщиком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фактической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осуществить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поставки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defRPr sz="1700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№ А53-22858/2016).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700" b="1"/>
            </a:pPr>
            <a:r>
              <a:rPr sz="1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взыскало с контрагента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убытки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возникшие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defRPr sz="1700" b="1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№ А53-27180/2017).</a:t>
            </a:r>
          </a:p>
        </p:txBody>
      </p:sp>
      <p:sp>
        <p:nvSpPr>
          <p:cNvPr id="3" name="Shape 198"/>
          <p:cNvSpPr/>
          <p:nvPr/>
        </p:nvSpPr>
        <p:spPr>
          <a:xfrm>
            <a:off x="494512" y="224231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оговорки в договоре</a:t>
            </a:r>
            <a:endParaRPr sz="2400" b="1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48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73" y="3428388"/>
            <a:ext cx="3975306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515" y="3428389"/>
            <a:ext cx="429370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b="19157"/>
          <a:stretch>
            <a:fillRect/>
          </a:stretch>
        </p:blipFill>
        <p:spPr>
          <a:xfrm>
            <a:off x="0" y="-1"/>
            <a:ext cx="9144000" cy="3361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542" y="3592996"/>
            <a:ext cx="8766313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ЗА НАЛОГОВЫЕ ДОЛГИ КОМПАНИИ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МОГУТ НЕСТИ ОТВЕТСТВЕННОСТЬ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СОБСТВЕННИКИ/РУКОВОДИТЕЛИ БИЗНЕСА, БУХГАЛТЕРЫ КОМПАНИЙ.</a:t>
            </a:r>
            <a:endParaRPr lang="ru-RU" sz="2100" b="1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144000" cy="450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24936" cy="38174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ldhabi" pitchFamily="2" charset="-78"/>
              </a:rPr>
              <a:t>Налоговая дорожная карта-2020</a:t>
            </a:r>
            <a:b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ldhabi" pitchFamily="2" charset="-78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  <a:cs typeface="Aldhabi" pitchFamily="2" charset="-78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Black" pitchFamily="34" charset="0"/>
                <a:cs typeface="Aldhabi" pitchFamily="2" charset="-78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борьба со схемами в с/х отрасли, в сфере автомобильных перевозок, транспортно-экспедиционного обслуживания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Пристально следить за деятельностью  Предприятий в сфере торговли, бытовых услуг, общепит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банкротство, привлечение правоохранительных органов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развитие информационных систем 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  (</a:t>
            </a:r>
            <a:r>
              <a:rPr lang="ru-RU" sz="16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прослеживаемость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товаров (импорт), развитие АИС «Налог-3», ИС  «ЗАГС»</a:t>
            </a:r>
            <a:r>
              <a:rPr lang="ru-RU" sz="1600" dirty="0" smtClean="0">
                <a:latin typeface="Arial Black" pitchFamily="34" charset="0"/>
              </a:rPr>
              <a:t>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исключение обязанности по представлению налоговой декларации для налогоплательщиков, применяющих контрольно-кассовую технику и упрощенную систему налогообложения с объектом налогообложения «доходы»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ст. 54.1 НК РФ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Aldhabi" pitchFamily="2" charset="-78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Aldhabi" pitchFamily="2" charset="-78"/>
              </a:rPr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ldhabi" pitchFamily="2" charset="-78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ldhabi" pitchFamily="2" charset="-78"/>
              </a:rPr>
            </a:br>
            <a:endParaRPr lang="ru-RU" b="1" dirty="0">
              <a:solidFill>
                <a:srgbClr val="C00000"/>
              </a:solidFill>
              <a:latin typeface="Arial Black" pitchFamily="34" charset="0"/>
              <a:cs typeface="Aldhabi" pitchFamily="2" charset="-78"/>
            </a:endParaRPr>
          </a:p>
        </p:txBody>
      </p:sp>
      <p:pic>
        <p:nvPicPr>
          <p:cNvPr id="1026" name="Picture 2" descr="http://sharcharodey.ru/uploadedFiles/eshopimages/big/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9902"/>
            <a:ext cx="185587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33950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Тренды налоговых проверок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63638"/>
            <a:ext cx="8424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dirty="0" smtClean="0">
                <a:latin typeface="Franklin Gothic Heavy"/>
              </a:rPr>
              <a:t>Большая роль отводится </a:t>
            </a:r>
            <a:r>
              <a:rPr lang="ru-RU" b="1" dirty="0" err="1" smtClean="0">
                <a:latin typeface="Franklin Gothic Heavy"/>
              </a:rPr>
              <a:t>предпроверочному</a:t>
            </a:r>
            <a:r>
              <a:rPr lang="ru-RU" b="1" dirty="0" smtClean="0">
                <a:latin typeface="Franklin Gothic Heavy"/>
              </a:rPr>
              <a:t> анализу</a:t>
            </a:r>
          </a:p>
          <a:p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 ● </a:t>
            </a:r>
            <a:r>
              <a:rPr lang="ru-RU" b="1" dirty="0" smtClean="0">
                <a:latin typeface="Franklin Gothic Heavy"/>
              </a:rPr>
              <a:t>Свободное толкование норм закона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Активное использование </a:t>
            </a:r>
            <a:r>
              <a:rPr lang="ru-RU" b="1" dirty="0" smtClean="0">
                <a:latin typeface="Franklin Gothic Heavy"/>
              </a:rPr>
              <a:t>терминов, не закрепленных на уровне налогового законодательства </a:t>
            </a:r>
            <a:r>
              <a:rPr lang="ru-RU" dirty="0" smtClean="0">
                <a:latin typeface="Franklin Gothic Heavy"/>
              </a:rPr>
              <a:t>(«налоговая схема, «дробление бизнеса», «проблемный контрагент» и пр.)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Большие возможности </a:t>
            </a:r>
            <a:r>
              <a:rPr lang="ru-RU" dirty="0" smtClean="0">
                <a:latin typeface="Franklin Gothic Heavy"/>
              </a:rPr>
              <a:t>при взыскании налоговых долгов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Колоссальные суммы доначислений</a:t>
            </a:r>
            <a:endParaRPr lang="ru-RU" dirty="0" smtClean="0">
              <a:latin typeface="Franklin Gothic Heavy"/>
            </a:endParaRPr>
          </a:p>
          <a:p>
            <a:r>
              <a:rPr lang="ru-RU" sz="1600" dirty="0" smtClean="0">
                <a:latin typeface="Franklin Gothic Heavy"/>
              </a:rPr>
              <a:t> </a:t>
            </a:r>
          </a:p>
          <a:p>
            <a:endParaRPr lang="ru-RU" sz="1400" dirty="0" smtClean="0">
              <a:latin typeface="Franklin Gothic Heavy"/>
            </a:endParaRPr>
          </a:p>
          <a:p>
            <a:endParaRPr lang="ru-RU" sz="1400" dirty="0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pracownieorange.pl/uploads/messages/7ba5e9553729ccbbfe32a0b1c86bdb99f37d8e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615" y="3883839"/>
            <a:ext cx="1005931" cy="1005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34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9548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под особым вниманием?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2109833"/>
              </p:ext>
            </p:extLst>
          </p:nvPr>
        </p:nvGraphicFramePr>
        <p:xfrm>
          <a:off x="0" y="987574"/>
          <a:ext cx="9108504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016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234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Скругленный прямоугольник 2"/>
          <p:cNvSpPr/>
          <p:nvPr/>
        </p:nvSpPr>
        <p:spPr>
          <a:xfrm>
            <a:off x="323527" y="1866530"/>
            <a:ext cx="8479938" cy="7221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258763"/>
            <a:ext cx="8424936" cy="41433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841247">
              <a:lnSpc>
                <a:spcPts val="2200"/>
              </a:lnSpc>
              <a:defRPr sz="2208" b="1" spc="-92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Условия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обоснованной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налоговой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выгоды</a:t>
            </a:r>
            <a:r>
              <a:rPr lang="ru-RU" dirty="0" smtClean="0">
                <a:solidFill>
                  <a:schemeClr val="bg1"/>
                </a:solidFill>
              </a:rPr>
              <a:t>  (ст. 54.1 НК РФ)</a:t>
            </a:r>
            <a:br>
              <a:rPr lang="ru-RU" dirty="0" smtClean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437" name="Rectangle 1"/>
          <p:cNvSpPr txBox="1"/>
          <p:nvPr/>
        </p:nvSpPr>
        <p:spPr>
          <a:xfrm>
            <a:off x="426759" y="1919227"/>
            <a:ext cx="7313594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ts val="1900"/>
              </a:lnSpc>
              <a:buSzPct val="100000"/>
              <a:buAutoNum type="arabicPeriod"/>
              <a:defRPr b="1"/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допускать</a:t>
            </a:r>
            <a:r>
              <a:rPr dirty="0"/>
              <a:t> </a:t>
            </a:r>
            <a:r>
              <a:rPr dirty="0" err="1"/>
              <a:t>искажений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и </a:t>
            </a:r>
            <a:r>
              <a:rPr dirty="0" err="1"/>
              <a:t>отчетности</a:t>
            </a:r>
            <a:r>
              <a:rPr dirty="0"/>
              <a:t>, </a:t>
            </a:r>
            <a:r>
              <a:rPr dirty="0" err="1"/>
              <a:t>уменьшающих</a:t>
            </a:r>
            <a:r>
              <a:rPr dirty="0"/>
              <a:t> </a:t>
            </a:r>
            <a:r>
              <a:rPr dirty="0" err="1"/>
              <a:t>налоговую</a:t>
            </a:r>
            <a:r>
              <a:rPr dirty="0"/>
              <a:t> </a:t>
            </a:r>
            <a:r>
              <a:rPr dirty="0" err="1"/>
              <a:t>базу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УМЫСЕЛ</a:t>
            </a:r>
            <a:r>
              <a:rPr dirty="0"/>
              <a:t>)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  <p:sp>
        <p:nvSpPr>
          <p:cNvPr id="438" name="Скругленный прямоугольник 14"/>
          <p:cNvSpPr/>
          <p:nvPr/>
        </p:nvSpPr>
        <p:spPr>
          <a:xfrm>
            <a:off x="335497" y="2734398"/>
            <a:ext cx="8467968" cy="64633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1"/>
          <p:cNvSpPr txBox="1"/>
          <p:nvPr/>
        </p:nvSpPr>
        <p:spPr>
          <a:xfrm>
            <a:off x="438731" y="2734399"/>
            <a:ext cx="78816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AutoNum type="arabicPeriod" startAt="2"/>
              <a:defRPr b="1"/>
            </a:pP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сделки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неуплата</a:t>
            </a:r>
            <a:r>
              <a:rPr dirty="0"/>
              <a:t> и (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зачет</a:t>
            </a:r>
            <a:r>
              <a:rPr dirty="0"/>
              <a:t> (</a:t>
            </a:r>
            <a:r>
              <a:rPr dirty="0" err="1"/>
              <a:t>возврат</a:t>
            </a:r>
            <a:r>
              <a:rPr dirty="0"/>
              <a:t>) </a:t>
            </a:r>
            <a:r>
              <a:rPr dirty="0" err="1"/>
              <a:t>сумм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ДЕЛОВАЯ </a:t>
            </a:r>
            <a:r>
              <a:rPr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и ЭКОНОМИЧЕСКАЯ СУТЬ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440" name="Скругленный прямоугольник 16"/>
          <p:cNvSpPr/>
          <p:nvPr/>
        </p:nvSpPr>
        <p:spPr>
          <a:xfrm>
            <a:off x="357891" y="3537520"/>
            <a:ext cx="8411210" cy="1254974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1"/>
          <p:cNvSpPr txBox="1"/>
          <p:nvPr/>
        </p:nvSpPr>
        <p:spPr>
          <a:xfrm>
            <a:off x="438731" y="3537520"/>
            <a:ext cx="679756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3"/>
              <a:defRPr b="1"/>
            </a:pPr>
            <a:r>
              <a:rPr dirty="0" err="1"/>
              <a:t>Сделка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исполняться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заключен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</a:t>
            </a:r>
            <a:r>
              <a:rPr dirty="0" err="1"/>
              <a:t>которому</a:t>
            </a:r>
            <a:r>
              <a:rPr dirty="0"/>
              <a:t> </a:t>
            </a:r>
            <a:r>
              <a:rPr dirty="0" err="1"/>
              <a:t>обязательство</a:t>
            </a:r>
            <a:r>
              <a:rPr dirty="0"/>
              <a:t> </a:t>
            </a:r>
            <a:r>
              <a:rPr dirty="0" err="1"/>
              <a:t>передано</a:t>
            </a:r>
            <a:r>
              <a:rPr dirty="0"/>
              <a:t> </a:t>
            </a:r>
            <a:r>
              <a:rPr dirty="0" err="1" smtClean="0"/>
              <a:t>по</a:t>
            </a:r>
            <a:r>
              <a:rPr dirty="0" smtClean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закону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РЕАЛЬНОСТЬ</a:t>
            </a:r>
            <a:r>
              <a:rPr dirty="0"/>
              <a:t>)</a:t>
            </a:r>
          </a:p>
        </p:txBody>
      </p:sp>
      <p:sp>
        <p:nvSpPr>
          <p:cNvPr id="442" name="Rectangle 1"/>
          <p:cNvSpPr txBox="1"/>
          <p:nvPr/>
        </p:nvSpPr>
        <p:spPr>
          <a:xfrm>
            <a:off x="459660" y="1038240"/>
            <a:ext cx="7313594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900"/>
              </a:lnSpc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/>
              <a:t>вычетов</a:t>
            </a:r>
            <a:r>
              <a:rPr dirty="0"/>
              <a:t> </a:t>
            </a: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соблюдать</a:t>
            </a:r>
            <a:r>
              <a:rPr dirty="0"/>
              <a:t> </a:t>
            </a:r>
            <a:br>
              <a:rPr dirty="0"/>
            </a:br>
            <a:r>
              <a:rPr b="1" dirty="0" err="1"/>
              <a:t>следующие</a:t>
            </a:r>
            <a:r>
              <a:rPr b="1" dirty="0"/>
              <a:t> </a:t>
            </a:r>
            <a:r>
              <a:rPr b="1" dirty="0" err="1"/>
              <a:t>условия</a:t>
            </a:r>
            <a:r>
              <a:rPr dirty="0"/>
              <a:t>:</a:t>
            </a:r>
            <a:endParaRPr b="1" dirty="0"/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8743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Судебная практика: налоговая реконструкция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347614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1100" b="1" dirty="0" err="1" smtClean="0"/>
              <a:t>сомнительныйКОНТРАГЕНТ</a:t>
            </a:r>
            <a:endParaRPr lang="ru-RU" sz="1100" b="1" dirty="0" smtClean="0"/>
          </a:p>
          <a:p>
            <a:pPr algn="ctr"/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203598"/>
            <a:ext cx="864096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/>
              <a:t>ПРОВЕРЯЕМАЯ</a:t>
            </a:r>
          </a:p>
          <a:p>
            <a:pPr algn="ctr"/>
            <a:r>
              <a:rPr lang="ru-RU" sz="1400" b="1" dirty="0" smtClean="0"/>
              <a:t> КОМПАНИЯ 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203598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СЕЛЬ-ХОЗ-ПРОИЗ-ВОДИ-ТЕЛЬ</a:t>
            </a:r>
            <a:endParaRPr lang="ru-RU" sz="11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2499742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СЕЛЬ-ХОЗ-ПРОИЗ-ВОДИ-ТЕЛЬ</a:t>
            </a:r>
            <a:endParaRPr lang="ru-RU" sz="11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723878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СЕЛЬ-ХОЗ-ПРОИЗ-ВОДИ-ТЕЛЬ</a:t>
            </a:r>
            <a:endParaRPr lang="ru-RU" sz="11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99592" y="1923678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Реальная поставка сырого молока 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83768" y="1491630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95936" y="1203598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Дело № А27-17275/2019 </a:t>
            </a:r>
            <a:r>
              <a:rPr lang="ru-RU" sz="1400" dirty="0" smtClean="0"/>
              <a:t>(</a:t>
            </a:r>
            <a:r>
              <a:rPr lang="ru-RU" sz="1400" dirty="0" err="1" smtClean="0"/>
              <a:t>Кузбассконсервмолоко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 </a:t>
            </a:r>
            <a:endParaRPr lang="ru-RU" sz="12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7624" y="2499742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/>
              <a:t>сомнительныйКОНТРАГЕНТ</a:t>
            </a:r>
            <a:endParaRPr lang="ru-RU" sz="1100" b="1" dirty="0" smtClean="0"/>
          </a:p>
          <a:p>
            <a:pPr algn="ctr"/>
            <a:endParaRPr lang="ru-RU" sz="11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7624" y="3651870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/>
              <a:t>сомительный</a:t>
            </a:r>
            <a:r>
              <a:rPr lang="ru-RU" sz="1100" b="1" dirty="0" smtClean="0"/>
              <a:t> КОНТРАГЕНТ</a:t>
            </a:r>
          </a:p>
          <a:p>
            <a:pPr algn="ctr"/>
            <a:endParaRPr lang="ru-RU" sz="1100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483768" y="2643758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483768" y="3867894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899592" y="3147814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Реальная поставка </a:t>
            </a:r>
            <a:r>
              <a:rPr lang="ru-RU" sz="900" b="1" dirty="0" err="1" smtClean="0">
                <a:solidFill>
                  <a:schemeClr val="tx1"/>
                </a:solidFill>
              </a:rPr>
              <a:t>сырог</a:t>
            </a:r>
            <a:r>
              <a:rPr lang="ru-RU" sz="900" b="1" dirty="0" smtClean="0">
                <a:solidFill>
                  <a:schemeClr val="tx1"/>
                </a:solidFill>
              </a:rPr>
              <a:t> молока 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899592" y="4299942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Реальная поставка сырого молока 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95936" y="170765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Важно определять действительный размер налоговых обязательств!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Ст.54.1 НК РФ не отменяет правовые позиции, выработанные ранее судебными инстанциями (расчетный метод, учет реально понесенных расходов).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075806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См. также Постановление АС Уральского округа от 23.01.2020 № А50-17644/2019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id="{56E9FF0F-8B76-5747-9D0E-DEE806224526}"/>
              </a:ext>
            </a:extLst>
          </p:cNvPr>
          <p:cNvSpPr/>
          <p:nvPr/>
        </p:nvSpPr>
        <p:spPr>
          <a:xfrm>
            <a:off x="194885" y="169967"/>
            <a:ext cx="6753379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УМЫСЕЛ В НЕУПЛАТЕ НАЛОГОВ</a:t>
            </a:r>
            <a:endParaRPr sz="1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9" y="767806"/>
            <a:ext cx="871860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Письмо ФНС России от 13.07.2017 № ЕД-4-2/13650@</a:t>
            </a:r>
            <a:endParaRPr lang="ru-RU" sz="1600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1" name="Rectangle 1"/>
          <p:cNvSpPr txBox="1"/>
          <p:nvPr/>
        </p:nvSpPr>
        <p:spPr>
          <a:xfrm>
            <a:off x="323529" y="1586398"/>
            <a:ext cx="8678494" cy="1797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defRPr sz="2400"/>
            </a:pPr>
            <a:endParaRPr dirty="0"/>
          </a:p>
          <a:p>
            <a:pPr>
              <a:lnSpc>
                <a:spcPts val="525"/>
              </a:lnSpc>
              <a:defRPr sz="2400"/>
            </a:pPr>
            <a:endParaRPr dirty="0"/>
          </a:p>
          <a:p>
            <a:pPr marL="257175" indent="-257175" algn="just">
              <a:buSzPct val="100000"/>
              <a:buAutoNum type="arabicPeriod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Увеличение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штрафа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r>
              <a:rPr lang="ru-RU" sz="1600" dirty="0" smtClean="0">
                <a:latin typeface="Arial Black" pitchFamily="34" charset="0"/>
                <a:cs typeface="Segoe UI Semilight" pitchFamily="34" charset="0"/>
              </a:rPr>
              <a:t>    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(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с 20%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до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40%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от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неуплаченной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суммы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налога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)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lnSpc>
                <a:spcPts val="525"/>
              </a:lnSpc>
              <a:buSzPct val="100000"/>
              <a:buAutoNum type="arabicPeriod"/>
              <a:defRPr sz="2400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buAutoNum type="arabicPeriod" startAt="2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Улучшение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уголовно-правовой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перспективы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материалов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,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которые</a:t>
            </a:r>
            <a:r>
              <a:rPr sz="1600" b="1" dirty="0" smtClean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направляются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в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следственные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органы</a:t>
            </a:r>
            <a:endParaRPr sz="1600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1" y="1244189"/>
            <a:ext cx="8627484" cy="5293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Фиктивный документооборот-умысел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Штраф по ч. 3 ст. 122 НК РФ - </a:t>
            </a:r>
            <a:r>
              <a:rPr lang="ru-RU" b="1" dirty="0" smtClean="0"/>
              <a:t>40 %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b="1" dirty="0" smtClean="0"/>
              <a:t>Постановление АС Западно-Сибирского округа от 17.01.2019 года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№ Ф04-6283/2018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___________________________________________________________________</a:t>
            </a:r>
            <a:endParaRPr lang="ru-RU" b="1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</a:rPr>
              <a:t>Фиктивное дробление - умысел</a:t>
            </a:r>
          </a:p>
          <a:p>
            <a:pPr algn="just"/>
            <a:r>
              <a:rPr lang="ru-RU" dirty="0"/>
              <a:t>Штраф по ч. 3 ст. 122 НК РФ - </a:t>
            </a:r>
            <a:r>
              <a:rPr lang="ru-RU" b="1" dirty="0"/>
              <a:t>40 %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Решение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АС Кемеровской области от 05.11.2019 года № А27-27262/2017</a:t>
            </a:r>
          </a:p>
          <a:p>
            <a:pPr algn="just"/>
            <a:r>
              <a:rPr lang="ru-RU" dirty="0"/>
              <a:t>(торговая сеть «Снегири»)</a:t>
            </a:r>
          </a:p>
          <a:p>
            <a:pPr algn="just"/>
            <a:r>
              <a:rPr lang="ru-RU" sz="1200" i="1" dirty="0" smtClean="0"/>
              <a:t>«Умышленно </a:t>
            </a:r>
            <a:r>
              <a:rPr lang="ru-RU" sz="1200" i="1" dirty="0"/>
              <a:t>создана схема снижения налоговых обязательств в результате искусственного дробления бизнеса, </a:t>
            </a:r>
            <a:r>
              <a:rPr lang="ru-RU" sz="1200" i="1" dirty="0" smtClean="0"/>
              <a:t>учредитель </a:t>
            </a:r>
            <a:r>
              <a:rPr lang="ru-RU" sz="1200" i="1" dirty="0"/>
              <a:t>и руководитель </a:t>
            </a:r>
            <a:r>
              <a:rPr lang="ru-RU" sz="1200" i="1" dirty="0" smtClean="0"/>
              <a:t>общества </a:t>
            </a:r>
            <a:r>
              <a:rPr lang="ru-RU" sz="1200" i="1" dirty="0"/>
              <a:t>осознавал противоправный характер данных действий и желал наступление вредных последствий таких </a:t>
            </a:r>
            <a:r>
              <a:rPr lang="ru-RU" sz="1200" i="1" dirty="0" smtClean="0"/>
              <a:t>действий»</a:t>
            </a:r>
            <a:endParaRPr lang="ru-RU" sz="1200" i="1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C00000"/>
              </a:solidFill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 smtClean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38" y="204952"/>
            <a:ext cx="87989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УМЫСЕЛ:  позиции налогового и судебного органов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3159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Решение АС Приморского края от 10.10.2019 по делу № А51-16226/2019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озмещение НДС</a:t>
            </a:r>
          </a:p>
          <a:p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b="1" dirty="0" smtClean="0"/>
              <a:t>перепродажи судна в короткий промежуток времени организациями</a:t>
            </a:r>
            <a:r>
              <a:rPr lang="ru-RU" dirty="0" smtClean="0"/>
              <a:t>, </a:t>
            </a:r>
            <a:r>
              <a:rPr lang="ru-RU" b="1" dirty="0" smtClean="0"/>
              <a:t>не располагающими на это средствами, персоналом, разрешительной документации для эксплуатации судна, без получения прибыли от эксплуатации судна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не имеет экономического смысла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умышленные действия-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сознательное искажение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умышленное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налоговое правонарушение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подконтрольность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участников налоговой схемы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26749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УМЫСЕЛ: фиктивный документооборот, отсутствие деловой цели, взаимозависимость, ст. 54.1 НК РФ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oys4littleboys.com/wp-content/gallery/ship/shi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867894"/>
            <a:ext cx="1170130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12028</TotalTime>
  <Words>1015</Words>
  <Application>Microsoft Office PowerPoint</Application>
  <PresentationFormat>Экран (16:9)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Aldhabi</vt:lpstr>
      <vt:lpstr>Arial</vt:lpstr>
      <vt:lpstr>Arial Black</vt:lpstr>
      <vt:lpstr>Arial Unicode MS</vt:lpstr>
      <vt:lpstr>Calibri</vt:lpstr>
      <vt:lpstr>DIN Alternate</vt:lpstr>
      <vt:lpstr>DIN Condensed</vt:lpstr>
      <vt:lpstr>Franklin Gothic Heavy</vt:lpstr>
      <vt:lpstr>Kontrapunkt Bob Bold</vt:lpstr>
      <vt:lpstr>Kontrapunkt Bob Light</vt:lpstr>
      <vt:lpstr>Lato</vt:lpstr>
      <vt:lpstr>Segoe UI</vt:lpstr>
      <vt:lpstr>Segoe UI Semilight</vt:lpstr>
      <vt:lpstr>Times New Roman</vt:lpstr>
      <vt:lpstr>Tw Cen MT</vt:lpstr>
      <vt:lpstr>Wingdings</vt:lpstr>
      <vt:lpstr>Wingdings 2</vt:lpstr>
      <vt:lpstr>Обычная</vt:lpstr>
      <vt:lpstr>5_Специальное оформление</vt:lpstr>
      <vt:lpstr>        Налоговые риски возможности бизнеса 2020     </vt:lpstr>
      <vt:lpstr>Налоговая дорожная карта-2020   ► борьба со схемами в с/х отрасли, в сфере автомобильных перевозок, транспортно-экспедиционного обслуживания  ► Пристально следить за деятельностью  Предприятий в сфере торговли, бытовых услуг, общепит  ► банкротство, привлечение правоохранительных органов  ► развитие информационных систем      (прослеживаемость товаров (импорт), развитие АИС «Налог-3», ИС  «ЗАГС»   ► исключение обязанности по представлению налоговой декларации для налогоплательщиков, применяющих контрольно-кассовую технику и упрощенную систему налогообложения с объектом налогообложения «доходы»   ► ст. 54.1 НК РФ                     </vt:lpstr>
      <vt:lpstr>Презентация PowerPoint</vt:lpstr>
      <vt:lpstr>Презентация PowerPoint</vt:lpstr>
      <vt:lpstr>Условия обоснованной налоговой выгоды  (ст. 54.1 НК РФ)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Цыганкова Елена</cp:lastModifiedBy>
  <cp:revision>880</cp:revision>
  <dcterms:modified xsi:type="dcterms:W3CDTF">2020-02-07T12:30:38Z</dcterms:modified>
</cp:coreProperties>
</file>