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</p:sldMasterIdLst>
  <p:notesMasterIdLst>
    <p:notesMasterId r:id="rId17"/>
  </p:notesMasterIdLst>
  <p:sldIdLst>
    <p:sldId id="273" r:id="rId3"/>
    <p:sldId id="298" r:id="rId4"/>
    <p:sldId id="294" r:id="rId5"/>
    <p:sldId id="310" r:id="rId6"/>
    <p:sldId id="313" r:id="rId7"/>
    <p:sldId id="312" r:id="rId8"/>
    <p:sldId id="314" r:id="rId9"/>
    <p:sldId id="316" r:id="rId10"/>
    <p:sldId id="317" r:id="rId11"/>
    <p:sldId id="318" r:id="rId12"/>
    <p:sldId id="319" r:id="rId13"/>
    <p:sldId id="320" r:id="rId14"/>
    <p:sldId id="321" r:id="rId15"/>
    <p:sldId id="315" r:id="rId16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2568" userDrawn="1">
          <p15:clr>
            <a:srgbClr val="A4A3A4"/>
          </p15:clr>
        </p15:guide>
        <p15:guide id="4" pos="399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Зуйкова Юлия" initials="ЗЮ" lastIdx="2" clrIdx="0">
    <p:extLst/>
  </p:cmAuthor>
  <p:cmAuthor id="2" name="Смирнов Евгений Павлович" initials="СЕП" lastIdx="1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157"/>
    <a:srgbClr val="EF3124"/>
    <a:srgbClr val="00B050"/>
    <a:srgbClr val="000000"/>
    <a:srgbClr val="DD2930"/>
    <a:srgbClr val="D9282F"/>
    <a:srgbClr val="E53E2C"/>
    <a:srgbClr val="EF2F24"/>
    <a:srgbClr val="C4C7C8"/>
    <a:srgbClr val="6A717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40" autoAdjust="0"/>
    <p:restoredTop sz="91915" autoAdjust="0"/>
  </p:normalViewPr>
  <p:slideViewPr>
    <p:cSldViewPr snapToGrid="0">
      <p:cViewPr>
        <p:scale>
          <a:sx n="73" d="100"/>
          <a:sy n="73" d="100"/>
        </p:scale>
        <p:origin x="-972" y="-60"/>
      </p:cViewPr>
      <p:guideLst>
        <p:guide orient="horz" pos="2568"/>
        <p:guide pos="39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SIA-FS\Downloads\U_M0XC6.MOSCOW\RC_F17_12_2018_T29_06_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851619644723094E-2"/>
          <c:y val="5.0925925925925923E-2"/>
          <c:w val="0.87874608150470224"/>
          <c:h val="0.8416746864975212"/>
        </c:manualLayout>
      </c:layout>
      <c:lineChart>
        <c:grouping val="standard"/>
        <c:varyColors val="0"/>
        <c:ser>
          <c:idx val="0"/>
          <c:order val="0"/>
          <c:tx>
            <c:strRef>
              <c:f>'[RC_F17_12_2018_T29_06_2019.xlsx]RC'!$B$1</c:f>
              <c:strCache>
                <c:ptCount val="1"/>
                <c:pt idx="0">
                  <c:v>Курс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'[RC_F17_12_2018_T29_06_2019.xlsx]RC'!$A$2:$A$129</c:f>
              <c:numCache>
                <c:formatCode>m/d/yyyy</c:formatCode>
                <c:ptCount val="128"/>
                <c:pt idx="0">
                  <c:v>43449</c:v>
                </c:pt>
                <c:pt idx="1">
                  <c:v>43452</c:v>
                </c:pt>
                <c:pt idx="2">
                  <c:v>43453</c:v>
                </c:pt>
                <c:pt idx="3">
                  <c:v>43454</c:v>
                </c:pt>
                <c:pt idx="4">
                  <c:v>43455</c:v>
                </c:pt>
                <c:pt idx="5">
                  <c:v>43456</c:v>
                </c:pt>
                <c:pt idx="6">
                  <c:v>43459</c:v>
                </c:pt>
                <c:pt idx="7">
                  <c:v>43460</c:v>
                </c:pt>
                <c:pt idx="8">
                  <c:v>43461</c:v>
                </c:pt>
                <c:pt idx="9">
                  <c:v>43462</c:v>
                </c:pt>
                <c:pt idx="10">
                  <c:v>43463</c:v>
                </c:pt>
                <c:pt idx="11">
                  <c:v>43464</c:v>
                </c:pt>
                <c:pt idx="12">
                  <c:v>43475</c:v>
                </c:pt>
                <c:pt idx="13">
                  <c:v>43476</c:v>
                </c:pt>
                <c:pt idx="14">
                  <c:v>43477</c:v>
                </c:pt>
                <c:pt idx="15">
                  <c:v>43480</c:v>
                </c:pt>
                <c:pt idx="16">
                  <c:v>43481</c:v>
                </c:pt>
                <c:pt idx="17">
                  <c:v>43482</c:v>
                </c:pt>
                <c:pt idx="18">
                  <c:v>43483</c:v>
                </c:pt>
                <c:pt idx="19">
                  <c:v>43484</c:v>
                </c:pt>
                <c:pt idx="20">
                  <c:v>43487</c:v>
                </c:pt>
                <c:pt idx="21">
                  <c:v>43488</c:v>
                </c:pt>
                <c:pt idx="22">
                  <c:v>43489</c:v>
                </c:pt>
                <c:pt idx="23">
                  <c:v>43490</c:v>
                </c:pt>
                <c:pt idx="24">
                  <c:v>43491</c:v>
                </c:pt>
                <c:pt idx="25">
                  <c:v>43494</c:v>
                </c:pt>
                <c:pt idx="26">
                  <c:v>43495</c:v>
                </c:pt>
                <c:pt idx="27">
                  <c:v>43496</c:v>
                </c:pt>
                <c:pt idx="28">
                  <c:v>43497</c:v>
                </c:pt>
                <c:pt idx="29">
                  <c:v>43498</c:v>
                </c:pt>
                <c:pt idx="30">
                  <c:v>43501</c:v>
                </c:pt>
                <c:pt idx="31">
                  <c:v>43502</c:v>
                </c:pt>
                <c:pt idx="32">
                  <c:v>43503</c:v>
                </c:pt>
                <c:pt idx="33">
                  <c:v>43504</c:v>
                </c:pt>
                <c:pt idx="34">
                  <c:v>43505</c:v>
                </c:pt>
                <c:pt idx="35">
                  <c:v>43508</c:v>
                </c:pt>
                <c:pt idx="36">
                  <c:v>43509</c:v>
                </c:pt>
                <c:pt idx="37">
                  <c:v>43510</c:v>
                </c:pt>
                <c:pt idx="38">
                  <c:v>43511</c:v>
                </c:pt>
                <c:pt idx="39">
                  <c:v>43512</c:v>
                </c:pt>
                <c:pt idx="40">
                  <c:v>43515</c:v>
                </c:pt>
                <c:pt idx="41">
                  <c:v>43516</c:v>
                </c:pt>
                <c:pt idx="42">
                  <c:v>43517</c:v>
                </c:pt>
                <c:pt idx="43">
                  <c:v>43518</c:v>
                </c:pt>
                <c:pt idx="44">
                  <c:v>43519</c:v>
                </c:pt>
                <c:pt idx="45">
                  <c:v>43522</c:v>
                </c:pt>
                <c:pt idx="46">
                  <c:v>43523</c:v>
                </c:pt>
                <c:pt idx="47">
                  <c:v>43524</c:v>
                </c:pt>
                <c:pt idx="48">
                  <c:v>43525</c:v>
                </c:pt>
                <c:pt idx="49">
                  <c:v>43526</c:v>
                </c:pt>
                <c:pt idx="50">
                  <c:v>43529</c:v>
                </c:pt>
                <c:pt idx="51">
                  <c:v>43530</c:v>
                </c:pt>
                <c:pt idx="52">
                  <c:v>43531</c:v>
                </c:pt>
                <c:pt idx="53">
                  <c:v>43532</c:v>
                </c:pt>
                <c:pt idx="54">
                  <c:v>43536</c:v>
                </c:pt>
                <c:pt idx="55">
                  <c:v>43537</c:v>
                </c:pt>
                <c:pt idx="56">
                  <c:v>43538</c:v>
                </c:pt>
                <c:pt idx="57">
                  <c:v>43539</c:v>
                </c:pt>
                <c:pt idx="58">
                  <c:v>43540</c:v>
                </c:pt>
                <c:pt idx="59">
                  <c:v>43543</c:v>
                </c:pt>
                <c:pt idx="60">
                  <c:v>43544</c:v>
                </c:pt>
                <c:pt idx="61">
                  <c:v>43545</c:v>
                </c:pt>
                <c:pt idx="62">
                  <c:v>43546</c:v>
                </c:pt>
                <c:pt idx="63">
                  <c:v>43547</c:v>
                </c:pt>
                <c:pt idx="64">
                  <c:v>43550</c:v>
                </c:pt>
                <c:pt idx="65">
                  <c:v>43551</c:v>
                </c:pt>
                <c:pt idx="66">
                  <c:v>43552</c:v>
                </c:pt>
                <c:pt idx="67">
                  <c:v>43553</c:v>
                </c:pt>
                <c:pt idx="68">
                  <c:v>43554</c:v>
                </c:pt>
                <c:pt idx="69">
                  <c:v>43557</c:v>
                </c:pt>
                <c:pt idx="70">
                  <c:v>43558</c:v>
                </c:pt>
                <c:pt idx="71">
                  <c:v>43559</c:v>
                </c:pt>
                <c:pt idx="72">
                  <c:v>43560</c:v>
                </c:pt>
                <c:pt idx="73">
                  <c:v>43561</c:v>
                </c:pt>
                <c:pt idx="74">
                  <c:v>43564</c:v>
                </c:pt>
                <c:pt idx="75">
                  <c:v>43565</c:v>
                </c:pt>
                <c:pt idx="76">
                  <c:v>43566</c:v>
                </c:pt>
                <c:pt idx="77">
                  <c:v>43567</c:v>
                </c:pt>
                <c:pt idx="78">
                  <c:v>43568</c:v>
                </c:pt>
                <c:pt idx="79">
                  <c:v>43571</c:v>
                </c:pt>
                <c:pt idx="80">
                  <c:v>43572</c:v>
                </c:pt>
                <c:pt idx="81">
                  <c:v>43573</c:v>
                </c:pt>
                <c:pt idx="82">
                  <c:v>43574</c:v>
                </c:pt>
                <c:pt idx="83">
                  <c:v>43575</c:v>
                </c:pt>
                <c:pt idx="84">
                  <c:v>43578</c:v>
                </c:pt>
                <c:pt idx="85">
                  <c:v>43579</c:v>
                </c:pt>
                <c:pt idx="86">
                  <c:v>43580</c:v>
                </c:pt>
                <c:pt idx="87">
                  <c:v>43581</c:v>
                </c:pt>
                <c:pt idx="88">
                  <c:v>43582</c:v>
                </c:pt>
                <c:pt idx="89">
                  <c:v>43585</c:v>
                </c:pt>
                <c:pt idx="90">
                  <c:v>43586</c:v>
                </c:pt>
                <c:pt idx="91">
                  <c:v>43592</c:v>
                </c:pt>
                <c:pt idx="92">
                  <c:v>43593</c:v>
                </c:pt>
                <c:pt idx="93">
                  <c:v>43594</c:v>
                </c:pt>
                <c:pt idx="94">
                  <c:v>43599</c:v>
                </c:pt>
                <c:pt idx="95">
                  <c:v>43600</c:v>
                </c:pt>
                <c:pt idx="96">
                  <c:v>43601</c:v>
                </c:pt>
                <c:pt idx="97">
                  <c:v>43602</c:v>
                </c:pt>
                <c:pt idx="98">
                  <c:v>43603</c:v>
                </c:pt>
                <c:pt idx="99">
                  <c:v>43606</c:v>
                </c:pt>
                <c:pt idx="100">
                  <c:v>43607</c:v>
                </c:pt>
                <c:pt idx="101">
                  <c:v>43608</c:v>
                </c:pt>
                <c:pt idx="102">
                  <c:v>43609</c:v>
                </c:pt>
                <c:pt idx="103">
                  <c:v>43610</c:v>
                </c:pt>
                <c:pt idx="104">
                  <c:v>43613</c:v>
                </c:pt>
                <c:pt idx="105">
                  <c:v>43614</c:v>
                </c:pt>
                <c:pt idx="106">
                  <c:v>43615</c:v>
                </c:pt>
                <c:pt idx="107">
                  <c:v>43616</c:v>
                </c:pt>
                <c:pt idx="108">
                  <c:v>43617</c:v>
                </c:pt>
                <c:pt idx="109">
                  <c:v>43620</c:v>
                </c:pt>
                <c:pt idx="110">
                  <c:v>43621</c:v>
                </c:pt>
                <c:pt idx="111">
                  <c:v>43622</c:v>
                </c:pt>
                <c:pt idx="112">
                  <c:v>43623</c:v>
                </c:pt>
                <c:pt idx="113">
                  <c:v>43624</c:v>
                </c:pt>
                <c:pt idx="114">
                  <c:v>43627</c:v>
                </c:pt>
                <c:pt idx="115">
                  <c:v>43628</c:v>
                </c:pt>
                <c:pt idx="116">
                  <c:v>43630</c:v>
                </c:pt>
                <c:pt idx="117">
                  <c:v>43631</c:v>
                </c:pt>
                <c:pt idx="118">
                  <c:v>43634</c:v>
                </c:pt>
                <c:pt idx="119">
                  <c:v>43635</c:v>
                </c:pt>
                <c:pt idx="120">
                  <c:v>43636</c:v>
                </c:pt>
                <c:pt idx="121">
                  <c:v>43637</c:v>
                </c:pt>
                <c:pt idx="122">
                  <c:v>43638</c:v>
                </c:pt>
                <c:pt idx="123">
                  <c:v>43641</c:v>
                </c:pt>
                <c:pt idx="124">
                  <c:v>43642</c:v>
                </c:pt>
                <c:pt idx="125">
                  <c:v>43643</c:v>
                </c:pt>
                <c:pt idx="126">
                  <c:v>43644</c:v>
                </c:pt>
                <c:pt idx="127">
                  <c:v>43645</c:v>
                </c:pt>
              </c:numCache>
            </c:numRef>
          </c:cat>
          <c:val>
            <c:numRef>
              <c:f>'[RC_F17_12_2018_T29_06_2019.xlsx]RC'!$B$2:$B$129</c:f>
              <c:numCache>
                <c:formatCode>#\ ##0.0000</c:formatCode>
                <c:ptCount val="128"/>
                <c:pt idx="0" formatCode="General">
                  <c:v>66.433700000000002</c:v>
                </c:pt>
                <c:pt idx="1">
                  <c:v>66.620800000000003</c:v>
                </c:pt>
                <c:pt idx="2">
                  <c:v>66.745400000000004</c:v>
                </c:pt>
                <c:pt idx="3">
                  <c:v>67.112099999999998</c:v>
                </c:pt>
                <c:pt idx="4">
                  <c:v>67.370999999999995</c:v>
                </c:pt>
                <c:pt idx="5">
                  <c:v>68.008499999999998</c:v>
                </c:pt>
                <c:pt idx="6">
                  <c:v>68.407300000000006</c:v>
                </c:pt>
                <c:pt idx="7">
                  <c:v>68.744799999999998</c:v>
                </c:pt>
                <c:pt idx="8">
                  <c:v>68.886499999999998</c:v>
                </c:pt>
                <c:pt idx="9">
                  <c:v>68.876199999999997</c:v>
                </c:pt>
                <c:pt idx="10">
                  <c:v>69.521799999999999</c:v>
                </c:pt>
                <c:pt idx="11">
                  <c:v>69.470600000000005</c:v>
                </c:pt>
                <c:pt idx="12">
                  <c:v>67.079499999999996</c:v>
                </c:pt>
                <c:pt idx="13">
                  <c:v>66.860500000000002</c:v>
                </c:pt>
                <c:pt idx="14">
                  <c:v>66.916700000000006</c:v>
                </c:pt>
                <c:pt idx="15">
                  <c:v>67.191999999999993</c:v>
                </c:pt>
                <c:pt idx="16">
                  <c:v>67.081999999999994</c:v>
                </c:pt>
                <c:pt idx="17">
                  <c:v>66.761700000000005</c:v>
                </c:pt>
                <c:pt idx="18">
                  <c:v>66.443799999999996</c:v>
                </c:pt>
                <c:pt idx="19">
                  <c:v>66.3309</c:v>
                </c:pt>
                <c:pt idx="20">
                  <c:v>66.363399999999999</c:v>
                </c:pt>
                <c:pt idx="21">
                  <c:v>66.549899999999994</c:v>
                </c:pt>
                <c:pt idx="22">
                  <c:v>66.331800000000001</c:v>
                </c:pt>
                <c:pt idx="23">
                  <c:v>66.001599999999996</c:v>
                </c:pt>
                <c:pt idx="24">
                  <c:v>65.917000000000002</c:v>
                </c:pt>
                <c:pt idx="25">
                  <c:v>65.930000000000007</c:v>
                </c:pt>
                <c:pt idx="26">
                  <c:v>66.341200000000001</c:v>
                </c:pt>
                <c:pt idx="27">
                  <c:v>66.098699999999994</c:v>
                </c:pt>
                <c:pt idx="28">
                  <c:v>65.357699999999994</c:v>
                </c:pt>
                <c:pt idx="29">
                  <c:v>65.6601</c:v>
                </c:pt>
                <c:pt idx="30">
                  <c:v>65.585899999999995</c:v>
                </c:pt>
                <c:pt idx="31">
                  <c:v>65.569100000000006</c:v>
                </c:pt>
                <c:pt idx="32">
                  <c:v>65.668599999999998</c:v>
                </c:pt>
                <c:pt idx="33">
                  <c:v>66.019900000000007</c:v>
                </c:pt>
                <c:pt idx="34">
                  <c:v>66.062799999999996</c:v>
                </c:pt>
                <c:pt idx="35">
                  <c:v>65.651700000000005</c:v>
                </c:pt>
                <c:pt idx="36">
                  <c:v>65.714699999999993</c:v>
                </c:pt>
                <c:pt idx="37">
                  <c:v>65.678299999999993</c:v>
                </c:pt>
                <c:pt idx="38">
                  <c:v>66.542900000000003</c:v>
                </c:pt>
                <c:pt idx="39">
                  <c:v>66.704400000000007</c:v>
                </c:pt>
                <c:pt idx="40">
                  <c:v>66.247</c:v>
                </c:pt>
                <c:pt idx="41">
                  <c:v>66.202200000000005</c:v>
                </c:pt>
                <c:pt idx="42">
                  <c:v>65.856800000000007</c:v>
                </c:pt>
                <c:pt idx="43">
                  <c:v>65.540099999999995</c:v>
                </c:pt>
                <c:pt idx="44">
                  <c:v>65.514899999999997</c:v>
                </c:pt>
                <c:pt idx="45">
                  <c:v>65.258200000000002</c:v>
                </c:pt>
                <c:pt idx="46">
                  <c:v>65.618200000000002</c:v>
                </c:pt>
                <c:pt idx="47">
                  <c:v>65.757000000000005</c:v>
                </c:pt>
                <c:pt idx="48">
                  <c:v>65.889499999999998</c:v>
                </c:pt>
                <c:pt idx="49">
                  <c:v>65.814499999999995</c:v>
                </c:pt>
                <c:pt idx="50">
                  <c:v>65.795599999999993</c:v>
                </c:pt>
                <c:pt idx="51">
                  <c:v>65.800399999999996</c:v>
                </c:pt>
                <c:pt idx="52">
                  <c:v>65.843000000000004</c:v>
                </c:pt>
                <c:pt idx="53">
                  <c:v>65.964600000000004</c:v>
                </c:pt>
                <c:pt idx="54">
                  <c:v>66.076300000000003</c:v>
                </c:pt>
                <c:pt idx="55">
                  <c:v>65.767399999999995</c:v>
                </c:pt>
                <c:pt idx="56">
                  <c:v>65.588999999999999</c:v>
                </c:pt>
                <c:pt idx="57">
                  <c:v>65.402100000000004</c:v>
                </c:pt>
                <c:pt idx="58">
                  <c:v>65.420100000000005</c:v>
                </c:pt>
                <c:pt idx="59">
                  <c:v>64.669399999999996</c:v>
                </c:pt>
                <c:pt idx="60">
                  <c:v>64.316699999999997</c:v>
                </c:pt>
                <c:pt idx="61">
                  <c:v>64.280299999999997</c:v>
                </c:pt>
                <c:pt idx="62">
                  <c:v>63.741999999999997</c:v>
                </c:pt>
                <c:pt idx="63">
                  <c:v>63.770499999999998</c:v>
                </c:pt>
                <c:pt idx="64">
                  <c:v>64.499300000000005</c:v>
                </c:pt>
                <c:pt idx="65">
                  <c:v>64.168300000000002</c:v>
                </c:pt>
                <c:pt idx="66">
                  <c:v>64.592500000000001</c:v>
                </c:pt>
                <c:pt idx="67">
                  <c:v>64.801199999999994</c:v>
                </c:pt>
                <c:pt idx="68">
                  <c:v>64.734700000000004</c:v>
                </c:pt>
                <c:pt idx="69">
                  <c:v>65.417599999999993</c:v>
                </c:pt>
                <c:pt idx="70">
                  <c:v>65.4726</c:v>
                </c:pt>
                <c:pt idx="71">
                  <c:v>65.163899999999998</c:v>
                </c:pt>
                <c:pt idx="72">
                  <c:v>65.328100000000006</c:v>
                </c:pt>
                <c:pt idx="73">
                  <c:v>65.407200000000003</c:v>
                </c:pt>
                <c:pt idx="74">
                  <c:v>65.349800000000002</c:v>
                </c:pt>
                <c:pt idx="75">
                  <c:v>64.776600000000002</c:v>
                </c:pt>
                <c:pt idx="76">
                  <c:v>64.737300000000005</c:v>
                </c:pt>
                <c:pt idx="77">
                  <c:v>64.399100000000004</c:v>
                </c:pt>
                <c:pt idx="78">
                  <c:v>64.517099999999999</c:v>
                </c:pt>
                <c:pt idx="79">
                  <c:v>64.246899999999997</c:v>
                </c:pt>
                <c:pt idx="80">
                  <c:v>64.242199999999997</c:v>
                </c:pt>
                <c:pt idx="81">
                  <c:v>63.945</c:v>
                </c:pt>
                <c:pt idx="82">
                  <c:v>64.068799999999996</c:v>
                </c:pt>
                <c:pt idx="83">
                  <c:v>63.9602</c:v>
                </c:pt>
                <c:pt idx="84">
                  <c:v>63.786000000000001</c:v>
                </c:pt>
                <c:pt idx="85">
                  <c:v>63.790599999999998</c:v>
                </c:pt>
                <c:pt idx="86">
                  <c:v>63.979799999999997</c:v>
                </c:pt>
                <c:pt idx="87">
                  <c:v>64.679400000000001</c:v>
                </c:pt>
                <c:pt idx="88">
                  <c:v>64.705299999999994</c:v>
                </c:pt>
                <c:pt idx="89">
                  <c:v>64.691699999999997</c:v>
                </c:pt>
                <c:pt idx="90">
                  <c:v>64.631399999999999</c:v>
                </c:pt>
                <c:pt idx="91">
                  <c:v>65.334999999999994</c:v>
                </c:pt>
                <c:pt idx="92">
                  <c:v>65.2166</c:v>
                </c:pt>
                <c:pt idx="93">
                  <c:v>65.228700000000003</c:v>
                </c:pt>
                <c:pt idx="94">
                  <c:v>65.470299999999995</c:v>
                </c:pt>
                <c:pt idx="95">
                  <c:v>65.3001</c:v>
                </c:pt>
                <c:pt idx="96">
                  <c:v>64.8489</c:v>
                </c:pt>
                <c:pt idx="97">
                  <c:v>64.559799999999996</c:v>
                </c:pt>
                <c:pt idx="98">
                  <c:v>64.6327</c:v>
                </c:pt>
                <c:pt idx="99">
                  <c:v>64.488799999999998</c:v>
                </c:pt>
                <c:pt idx="100">
                  <c:v>64.537199999999999</c:v>
                </c:pt>
                <c:pt idx="101">
                  <c:v>64.415599999999998</c:v>
                </c:pt>
                <c:pt idx="102">
                  <c:v>64.491299999999995</c:v>
                </c:pt>
                <c:pt idx="103">
                  <c:v>64.610600000000005</c:v>
                </c:pt>
                <c:pt idx="104">
                  <c:v>64.4636</c:v>
                </c:pt>
                <c:pt idx="105">
                  <c:v>64.539400000000001</c:v>
                </c:pt>
                <c:pt idx="106">
                  <c:v>64.9084</c:v>
                </c:pt>
                <c:pt idx="107">
                  <c:v>65.058300000000003</c:v>
                </c:pt>
                <c:pt idx="108">
                  <c:v>65.383399999999995</c:v>
                </c:pt>
                <c:pt idx="109">
                  <c:v>65.554699999999997</c:v>
                </c:pt>
                <c:pt idx="110">
                  <c:v>65.1614</c:v>
                </c:pt>
                <c:pt idx="111">
                  <c:v>65.124300000000005</c:v>
                </c:pt>
                <c:pt idx="112">
                  <c:v>65.233999999999995</c:v>
                </c:pt>
                <c:pt idx="113">
                  <c:v>65.039500000000004</c:v>
                </c:pt>
                <c:pt idx="114">
                  <c:v>64.791899999999998</c:v>
                </c:pt>
                <c:pt idx="115">
                  <c:v>64.515799999999999</c:v>
                </c:pt>
                <c:pt idx="116">
                  <c:v>64.631399999999999</c:v>
                </c:pt>
                <c:pt idx="117">
                  <c:v>64.432599999999994</c:v>
                </c:pt>
                <c:pt idx="118">
                  <c:v>64.318700000000007</c:v>
                </c:pt>
                <c:pt idx="119">
                  <c:v>64.3352</c:v>
                </c:pt>
                <c:pt idx="120">
                  <c:v>63.979399999999998</c:v>
                </c:pt>
                <c:pt idx="121">
                  <c:v>63.387700000000002</c:v>
                </c:pt>
                <c:pt idx="122">
                  <c:v>63.1295</c:v>
                </c:pt>
                <c:pt idx="123">
                  <c:v>62.909500000000001</c:v>
                </c:pt>
                <c:pt idx="124">
                  <c:v>62.5229</c:v>
                </c:pt>
                <c:pt idx="125">
                  <c:v>62.808300000000003</c:v>
                </c:pt>
                <c:pt idx="126">
                  <c:v>63.045200000000001</c:v>
                </c:pt>
                <c:pt idx="127">
                  <c:v>63.075600000000001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D34-4D67-993E-6BB4C7AA61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3220736"/>
        <c:axId val="233324928"/>
      </c:lineChart>
      <c:dateAx>
        <c:axId val="23322073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3324928"/>
        <c:crosses val="autoZero"/>
        <c:auto val="1"/>
        <c:lblOffset val="100"/>
        <c:baseTimeUnit val="days"/>
      </c:dateAx>
      <c:valAx>
        <c:axId val="233324928"/>
        <c:scaling>
          <c:orientation val="minMax"/>
          <c:max val="70"/>
          <c:min val="62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322073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C7B8F-4635-426B-8221-EBE8CD5CC963}" type="datetimeFigureOut">
              <a:rPr lang="ru-RU" smtClean="0"/>
              <a:t>08.07.2019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192F8-3998-42CF-AFDF-FCAC92644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80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706BD-E1AC-4A46-B3E6-4316327004F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964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2192F8-3998-42CF-AFDF-FCAC9264406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918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706BD-E1AC-4A46-B3E6-4316327004F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604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_крас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2F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Обычный" charset="0"/>
              <a:ea typeface="+mn-ea"/>
              <a:cs typeface="+mn-cs"/>
            </a:endParaRPr>
          </a:p>
        </p:txBody>
      </p:sp>
      <p:pic>
        <p:nvPicPr>
          <p:cNvPr id="14" name="Рисунок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348" y="3598490"/>
            <a:ext cx="5462028" cy="2395282"/>
          </a:xfrm>
          <a:prstGeom prst="rect">
            <a:avLst/>
          </a:prstGeom>
        </p:spPr>
      </p:pic>
      <p:sp>
        <p:nvSpPr>
          <p:cNvPr id="16" name="Прямоугольник 14"/>
          <p:cNvSpPr/>
          <p:nvPr userDrawn="1"/>
        </p:nvSpPr>
        <p:spPr>
          <a:xfrm>
            <a:off x="-1463146" y="1093091"/>
            <a:ext cx="2074334" cy="162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itle 18"/>
          <p:cNvSpPr>
            <a:spLocks noGrp="1"/>
          </p:cNvSpPr>
          <p:nvPr>
            <p:ph type="title" hasCustomPrompt="1"/>
          </p:nvPr>
        </p:nvSpPr>
        <p:spPr>
          <a:xfrm>
            <a:off x="838200" y="937849"/>
            <a:ext cx="10515600" cy="13255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ЗАГОЛОВОК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ПРЕЗЕНТАЦИИ (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Arial Black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PT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CAPS LOCK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443920"/>
            <a:ext cx="5257800" cy="45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Подзаголовок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06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_имидж2_крас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228" y="-41564"/>
            <a:ext cx="12214228" cy="689956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85344" y="-316991"/>
            <a:ext cx="12277344" cy="7187691"/>
          </a:xfrm>
          <a:prstGeom prst="rect">
            <a:avLst/>
          </a:prstGeom>
          <a:solidFill>
            <a:srgbClr val="000000">
              <a:lumMod val="85000"/>
              <a:lumOff val="15000"/>
              <a:alpha val="52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 hasCustomPrompt="1"/>
          </p:nvPr>
        </p:nvSpPr>
        <p:spPr>
          <a:xfrm>
            <a:off x="739724" y="955971"/>
            <a:ext cx="9501186" cy="14439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EF2F24"/>
                </a:solidFill>
                <a:latin typeface="Arial Black" panose="020B0A04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#.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ЗАГОЛОВОК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РАЗДЕЛА (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Arial Black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32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 PT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CAPS LOCK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F2F24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700088" y="2432507"/>
            <a:ext cx="5395912" cy="485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rgbClr val="EF2F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Подзаголовок раздела (</a:t>
            </a:r>
            <a:r>
              <a:rPr lang="en-US" dirty="0" smtClean="0"/>
              <a:t>Arial 11 PT)</a:t>
            </a:r>
            <a:endParaRPr lang="ru-RU" dirty="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-1463146" y="1107159"/>
            <a:ext cx="2074334" cy="162000"/>
          </a:xfrm>
          <a:prstGeom prst="rect">
            <a:avLst/>
          </a:prstGeom>
          <a:solidFill>
            <a:srgbClr val="EF2F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" name="Рисунок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00341" y="5403084"/>
            <a:ext cx="4697119" cy="116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12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_имидж3_бе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699" y="-12700"/>
            <a:ext cx="122047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-85344" y="-316991"/>
            <a:ext cx="12277344" cy="7187691"/>
          </a:xfrm>
          <a:prstGeom prst="rect">
            <a:avLst/>
          </a:prstGeom>
          <a:solidFill>
            <a:srgbClr val="000000">
              <a:lumMod val="85000"/>
              <a:lumOff val="15000"/>
              <a:alpha val="52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739725" y="955975"/>
            <a:ext cx="9501185" cy="145669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</a:rPr>
              <a:t>#.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</a:rPr>
              <a:t>ЗАГОЛОВОК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</a:rPr>
              <a:t>РАЗДЕЛА (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</a:rPr>
              <a:t>Arial Black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</a:rPr>
              <a:t>32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</a:rPr>
              <a:t> PT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</a:rPr>
              <a:t>CAPS LOCK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700375" y="2431867"/>
            <a:ext cx="5395912" cy="485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Подзаголовок раздела (</a:t>
            </a:r>
            <a:r>
              <a:rPr lang="en-US" dirty="0" smtClean="0"/>
              <a:t>Arial 11 PT)</a:t>
            </a:r>
            <a:endParaRPr lang="ru-RU" dirty="0"/>
          </a:p>
        </p:txBody>
      </p:sp>
      <p:pic>
        <p:nvPicPr>
          <p:cNvPr id="16" name="Рисунок 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1124" y="5424075"/>
            <a:ext cx="3698419" cy="1115242"/>
          </a:xfrm>
          <a:prstGeom prst="rect">
            <a:avLst/>
          </a:prstGeom>
        </p:spPr>
      </p:pic>
      <p:sp>
        <p:nvSpPr>
          <p:cNvPr id="17" name="Прямоугольник 14"/>
          <p:cNvSpPr/>
          <p:nvPr userDrawn="1"/>
        </p:nvSpPr>
        <p:spPr>
          <a:xfrm>
            <a:off x="-1463146" y="1107159"/>
            <a:ext cx="2074334" cy="162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461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_имидж3_крас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699" y="-12700"/>
            <a:ext cx="122047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85344" y="-316991"/>
            <a:ext cx="12277344" cy="7187691"/>
          </a:xfrm>
          <a:prstGeom prst="rect">
            <a:avLst/>
          </a:prstGeom>
          <a:solidFill>
            <a:srgbClr val="000000">
              <a:lumMod val="85000"/>
              <a:lumOff val="15000"/>
              <a:alpha val="52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739724" y="955970"/>
            <a:ext cx="9501186" cy="144603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EF2F24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#.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ЗАГОЛОВОК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РАЗДЕЛА (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Arial Black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32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 PT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CAPS LOCK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F2F24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700088" y="2398562"/>
            <a:ext cx="5395912" cy="485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rgbClr val="EF2F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Подзаголовок раздела (</a:t>
            </a:r>
            <a:r>
              <a:rPr lang="en-US" dirty="0" smtClean="0"/>
              <a:t>Arial 11 PT)</a:t>
            </a:r>
            <a:endParaRPr lang="ru-RU" dirty="0"/>
          </a:p>
        </p:txBody>
      </p:sp>
      <p:sp>
        <p:nvSpPr>
          <p:cNvPr id="11" name="Прямоугольник 14"/>
          <p:cNvSpPr/>
          <p:nvPr userDrawn="1"/>
        </p:nvSpPr>
        <p:spPr>
          <a:xfrm>
            <a:off x="-1463146" y="1107159"/>
            <a:ext cx="2074334" cy="162000"/>
          </a:xfrm>
          <a:prstGeom prst="rect">
            <a:avLst/>
          </a:prstGeom>
          <a:solidFill>
            <a:srgbClr val="EF2F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4" name="Рисунок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00341" y="5403084"/>
            <a:ext cx="4697119" cy="116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57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_белый_блан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Вставьте фото</a:t>
            </a:r>
            <a:endParaRPr lang="ru-RU" dirty="0"/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700375" y="2412668"/>
            <a:ext cx="5395625" cy="4852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defRPr>
            </a:lvl1pPr>
          </a:lstStyle>
          <a:p>
            <a:r>
              <a:rPr lang="ru-RU" sz="1100" dirty="0" smtClean="0">
                <a:solidFill>
                  <a:srgbClr val="FFFFFF"/>
                </a:solidFill>
                <a:latin typeface="Arial" panose="020B0604020202020204"/>
              </a:rPr>
              <a:t>Подзаголовок раздела (</a:t>
            </a:r>
            <a:r>
              <a:rPr lang="en-US" sz="1100" dirty="0" smtClean="0">
                <a:solidFill>
                  <a:srgbClr val="FFFFFF"/>
                </a:solidFill>
                <a:latin typeface="Arial" panose="020B0604020202020204"/>
              </a:rPr>
              <a:t>Arial </a:t>
            </a:r>
            <a:r>
              <a:rPr lang="ru-RU" sz="1100" dirty="0" smtClean="0">
                <a:solidFill>
                  <a:srgbClr val="FFFFFF"/>
                </a:solidFill>
                <a:latin typeface="Arial" panose="020B0604020202020204"/>
              </a:rPr>
              <a:t>11</a:t>
            </a:r>
            <a:r>
              <a:rPr lang="en-US" sz="1100" dirty="0" smtClean="0">
                <a:solidFill>
                  <a:srgbClr val="FFFFFF"/>
                </a:solidFill>
                <a:latin typeface="Arial" panose="020B0604020202020204"/>
              </a:rPr>
              <a:t> PT</a:t>
            </a:r>
            <a:r>
              <a:rPr lang="ru-RU" sz="1100" dirty="0" smtClean="0">
                <a:solidFill>
                  <a:srgbClr val="FFFFFF"/>
                </a:solidFill>
                <a:latin typeface="Arial" panose="020B0604020202020204"/>
              </a:rPr>
              <a:t>)</a:t>
            </a:r>
            <a:endParaRPr lang="en-US" sz="110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1" name="Title 20"/>
          <p:cNvSpPr>
            <a:spLocks noGrp="1"/>
          </p:cNvSpPr>
          <p:nvPr>
            <p:ph type="title" hasCustomPrompt="1"/>
          </p:nvPr>
        </p:nvSpPr>
        <p:spPr>
          <a:xfrm>
            <a:off x="739725" y="955975"/>
            <a:ext cx="9501185" cy="145669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</a:rPr>
              <a:t>#.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</a:rPr>
              <a:t>ЗАГОЛОВОК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</a:rPr>
              <a:t>РАЗДЕЛА (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</a:rPr>
              <a:t>Arial Black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</a:rPr>
              <a:t>32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</a:rPr>
              <a:t> PT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</a:rPr>
              <a:t>CAPS LOCK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700375" y="2431867"/>
            <a:ext cx="5395912" cy="485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Подзаголовок раздела (</a:t>
            </a:r>
            <a:r>
              <a:rPr lang="en-US" dirty="0" smtClean="0"/>
              <a:t>Arial 11 PT)</a:t>
            </a:r>
            <a:endParaRPr lang="ru-RU" dirty="0"/>
          </a:p>
        </p:txBody>
      </p:sp>
      <p:pic>
        <p:nvPicPr>
          <p:cNvPr id="16" name="Рисунок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1124" y="5424075"/>
            <a:ext cx="3698419" cy="1115242"/>
          </a:xfrm>
          <a:prstGeom prst="rect">
            <a:avLst/>
          </a:prstGeom>
        </p:spPr>
      </p:pic>
      <p:sp>
        <p:nvSpPr>
          <p:cNvPr id="10" name="Прямоугольник 14"/>
          <p:cNvSpPr/>
          <p:nvPr userDrawn="1"/>
        </p:nvSpPr>
        <p:spPr>
          <a:xfrm>
            <a:off x="-1463146" y="1107159"/>
            <a:ext cx="2074334" cy="162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098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_красный_блан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Вставьте фото</a:t>
            </a:r>
            <a:endParaRPr lang="ru-RU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725279" y="937849"/>
            <a:ext cx="9515631" cy="146415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rgbClr val="EF2F24"/>
                </a:solidFill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defRPr>
            </a:lvl1pPr>
          </a:lstStyle>
          <a:p>
            <a:r>
              <a:rPr lang="en-US" dirty="0" smtClean="0"/>
              <a:t>#. </a:t>
            </a:r>
            <a:r>
              <a:rPr lang="ru-RU" dirty="0" smtClean="0"/>
              <a:t>ЗАГОЛОВОК</a:t>
            </a:r>
            <a:r>
              <a:rPr lang="en-US" dirty="0" smtClean="0"/>
              <a:t> </a:t>
            </a:r>
            <a:r>
              <a:rPr lang="ru-RU" dirty="0" smtClean="0"/>
              <a:t>РАЗДЕЛА (</a:t>
            </a:r>
            <a:r>
              <a:rPr lang="en-US" dirty="0" smtClean="0"/>
              <a:t>Arial Black </a:t>
            </a:r>
            <a:r>
              <a:rPr lang="ru-RU" dirty="0" smtClean="0"/>
              <a:t>32</a:t>
            </a:r>
            <a:r>
              <a:rPr lang="en-US" dirty="0" smtClean="0"/>
              <a:t> PT</a:t>
            </a:r>
            <a:br>
              <a:rPr lang="en-US" dirty="0" smtClean="0"/>
            </a:br>
            <a:r>
              <a:rPr lang="en-US" dirty="0" smtClean="0"/>
              <a:t>CAPS </a:t>
            </a:r>
            <a:r>
              <a:rPr lang="en-US" dirty="0"/>
              <a:t>LOCK</a:t>
            </a:r>
            <a:r>
              <a:rPr lang="ru-RU" dirty="0"/>
              <a:t>)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700375" y="2412668"/>
            <a:ext cx="5395625" cy="4852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defRPr>
            </a:lvl1pPr>
          </a:lstStyle>
          <a:p>
            <a:r>
              <a:rPr lang="ru-RU" sz="1100" dirty="0" smtClean="0">
                <a:solidFill>
                  <a:srgbClr val="EF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Подзаголовок</a:t>
            </a:r>
            <a:r>
              <a:rPr lang="ru-RU" sz="1100" baseline="0" dirty="0" smtClean="0">
                <a:solidFill>
                  <a:srgbClr val="EF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раздела</a:t>
            </a:r>
            <a:r>
              <a:rPr lang="ru-RU" sz="1100" dirty="0" smtClean="0">
                <a:solidFill>
                  <a:srgbClr val="EF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100" dirty="0" smtClean="0">
                <a:solidFill>
                  <a:srgbClr val="EF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</a:t>
            </a:r>
            <a:r>
              <a:rPr lang="ru-RU" sz="1100" dirty="0" smtClean="0">
                <a:solidFill>
                  <a:srgbClr val="EF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1100" dirty="0" smtClean="0">
                <a:solidFill>
                  <a:srgbClr val="EF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PT</a:t>
            </a:r>
            <a:r>
              <a:rPr lang="ru-RU" sz="1100" dirty="0" smtClean="0">
                <a:solidFill>
                  <a:srgbClr val="EF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100" dirty="0">
              <a:solidFill>
                <a:srgbClr val="EF2F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14"/>
          <p:cNvSpPr/>
          <p:nvPr userDrawn="1"/>
        </p:nvSpPr>
        <p:spPr>
          <a:xfrm>
            <a:off x="-1463146" y="1107159"/>
            <a:ext cx="2074334" cy="162000"/>
          </a:xfrm>
          <a:prstGeom prst="rect">
            <a:avLst/>
          </a:prstGeom>
          <a:solidFill>
            <a:srgbClr val="EF2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00341" y="5403084"/>
            <a:ext cx="4697119" cy="116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08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сновной слайд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26057" y="5739838"/>
            <a:ext cx="2627085" cy="649737"/>
          </a:xfrm>
          <a:prstGeom prst="rect">
            <a:avLst/>
          </a:prstGeom>
        </p:spPr>
      </p:pic>
      <p:cxnSp>
        <p:nvCxnSpPr>
          <p:cNvPr id="19" name="Прямая соединительная линия 9"/>
          <p:cNvCxnSpPr/>
          <p:nvPr userDrawn="1"/>
        </p:nvCxnSpPr>
        <p:spPr>
          <a:xfrm>
            <a:off x="835845" y="5984443"/>
            <a:ext cx="280737" cy="0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20" name="Прямоугольник 14"/>
          <p:cNvSpPr/>
          <p:nvPr userDrawn="1"/>
        </p:nvSpPr>
        <p:spPr>
          <a:xfrm>
            <a:off x="-1463146" y="1083024"/>
            <a:ext cx="2074334" cy="144000"/>
          </a:xfrm>
          <a:prstGeom prst="rect">
            <a:avLst/>
          </a:prstGeom>
          <a:solidFill>
            <a:srgbClr val="EF2F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3189231" y="6238445"/>
            <a:ext cx="4851402" cy="72000"/>
          </a:xfrm>
          <a:prstGeom prst="rect">
            <a:avLst/>
          </a:prstGeom>
          <a:solidFill>
            <a:srgbClr val="EF2F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 hasCustomPrompt="1"/>
          </p:nvPr>
        </p:nvSpPr>
        <p:spPr>
          <a:xfrm>
            <a:off x="739724" y="955971"/>
            <a:ext cx="9501186" cy="94540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EF2F24"/>
                </a:solidFill>
                <a:latin typeface="Arial Black" panose="020B0A04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ЗАГОЛОВОК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СЛАЙДА (2 СТРОКИ)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F2F24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711420" y="2007039"/>
            <a:ext cx="5370512" cy="485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Подзаголовок слайда (</a:t>
            </a:r>
            <a:r>
              <a:rPr lang="en-US" dirty="0" smtClean="0"/>
              <a:t>Arial 11 PT)</a:t>
            </a:r>
            <a:endParaRPr lang="ru-RU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711420" y="2642968"/>
            <a:ext cx="10842625" cy="277673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F3024"/>
              </a:buClr>
              <a:buSzTx/>
              <a:buFont typeface="Wingdings" charset="2"/>
              <a:buChar char="§"/>
              <a:tabLst/>
              <a:def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F3024"/>
              </a:buClr>
              <a:buSzTx/>
              <a:buFont typeface="Wingdings" charset="2"/>
              <a:buChar char="§"/>
              <a:tabLst/>
              <a:def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defRPr>
            </a:lvl3pPr>
            <a:lvl4pPr marL="300038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Основной текст (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Arial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12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pt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F302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Второй уровень текста (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Arial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14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pt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F302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Третий уровень текста (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Arial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12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pt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300038" marR="0" lvl="3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Четвертый уровень текста (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Arial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Bold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18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pt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Пятый уровень текста (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Arial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18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pt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lvl="0"/>
            <a:endParaRPr lang="ru-RU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2" hasCustomPrompt="1"/>
          </p:nvPr>
        </p:nvSpPr>
        <p:spPr>
          <a:xfrm>
            <a:off x="8360682" y="6091882"/>
            <a:ext cx="2365375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Краткое сквозное наименование презентации</a:t>
            </a:r>
            <a:endParaRPr lang="ru-RU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711420" y="6127882"/>
            <a:ext cx="225686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Сквозное наименование презентации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8"/>
          </p:nvPr>
        </p:nvSpPr>
        <p:spPr>
          <a:xfrm>
            <a:off x="713918" y="5547599"/>
            <a:ext cx="2254365" cy="365125"/>
          </a:xfrm>
        </p:spPr>
        <p:txBody>
          <a:bodyPr/>
          <a:lstStyle>
            <a:lvl1pPr algn="l">
              <a:defRPr sz="2400"/>
            </a:lvl1pPr>
          </a:lstStyle>
          <a:p>
            <a:fld id="{B285864F-73D5-45D2-836E-B0A3B354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731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сновной слайд_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26057" y="5669498"/>
            <a:ext cx="2627085" cy="649737"/>
          </a:xfrm>
          <a:prstGeom prst="rect">
            <a:avLst/>
          </a:prstGeom>
        </p:spPr>
      </p:pic>
      <p:cxnSp>
        <p:nvCxnSpPr>
          <p:cNvPr id="21" name="Прямая соединительная линия 9"/>
          <p:cNvCxnSpPr/>
          <p:nvPr userDrawn="1"/>
        </p:nvCxnSpPr>
        <p:spPr>
          <a:xfrm>
            <a:off x="835845" y="5984443"/>
            <a:ext cx="280737" cy="0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22" name="Прямоугольник 14"/>
          <p:cNvSpPr/>
          <p:nvPr userDrawn="1"/>
        </p:nvSpPr>
        <p:spPr>
          <a:xfrm>
            <a:off x="-1463146" y="1083024"/>
            <a:ext cx="2074334" cy="144000"/>
          </a:xfrm>
          <a:prstGeom prst="rect">
            <a:avLst/>
          </a:prstGeom>
          <a:solidFill>
            <a:srgbClr val="EF2F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3076687" y="6238445"/>
            <a:ext cx="4851402" cy="72000"/>
          </a:xfrm>
          <a:prstGeom prst="rect">
            <a:avLst/>
          </a:prstGeom>
          <a:solidFill>
            <a:srgbClr val="EF2F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Picture Placeholder 31"/>
          <p:cNvSpPr>
            <a:spLocks noGrp="1"/>
          </p:cNvSpPr>
          <p:nvPr>
            <p:ph type="pic" sz="quarter" idx="10" hasCustomPrompt="1"/>
          </p:nvPr>
        </p:nvSpPr>
        <p:spPr>
          <a:xfrm>
            <a:off x="1177925" y="3265488"/>
            <a:ext cx="1112838" cy="11144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Вставьте изображение</a:t>
            </a:r>
          </a:p>
        </p:txBody>
      </p:sp>
      <p:sp>
        <p:nvSpPr>
          <p:cNvPr id="35" name="Picture Placeholder 31"/>
          <p:cNvSpPr>
            <a:spLocks noGrp="1"/>
          </p:cNvSpPr>
          <p:nvPr>
            <p:ph type="pic" sz="quarter" idx="11" hasCustomPrompt="1"/>
          </p:nvPr>
        </p:nvSpPr>
        <p:spPr>
          <a:xfrm>
            <a:off x="3962173" y="3265085"/>
            <a:ext cx="1112838" cy="111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Вставьте изображение</a:t>
            </a:r>
            <a:endParaRPr lang="ru-RU" dirty="0"/>
          </a:p>
        </p:txBody>
      </p:sp>
      <p:sp>
        <p:nvSpPr>
          <p:cNvPr id="37" name="Picture Placeholder 31"/>
          <p:cNvSpPr>
            <a:spLocks noGrp="1"/>
          </p:cNvSpPr>
          <p:nvPr>
            <p:ph type="pic" sz="quarter" idx="12" hasCustomPrompt="1"/>
          </p:nvPr>
        </p:nvSpPr>
        <p:spPr>
          <a:xfrm>
            <a:off x="7117103" y="3265085"/>
            <a:ext cx="1112838" cy="111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Вставьте изображение</a:t>
            </a:r>
            <a:endParaRPr lang="ru-RU" dirty="0"/>
          </a:p>
        </p:txBody>
      </p:sp>
      <p:sp>
        <p:nvSpPr>
          <p:cNvPr id="39" name="Picture Placeholder 31"/>
          <p:cNvSpPr>
            <a:spLocks noGrp="1"/>
          </p:cNvSpPr>
          <p:nvPr>
            <p:ph type="pic" sz="quarter" idx="13" hasCustomPrompt="1"/>
          </p:nvPr>
        </p:nvSpPr>
        <p:spPr>
          <a:xfrm>
            <a:off x="10140610" y="3265084"/>
            <a:ext cx="1112838" cy="111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Вставьте изображение</a:t>
            </a:r>
            <a:endParaRPr lang="ru-RU" dirty="0"/>
          </a:p>
        </p:txBody>
      </p:sp>
      <p:sp>
        <p:nvSpPr>
          <p:cNvPr id="42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8360682" y="6091882"/>
            <a:ext cx="2365375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Краткое сквозное наименование презентации</a:t>
            </a:r>
            <a:endParaRPr lang="ru-RU" dirty="0"/>
          </a:p>
        </p:txBody>
      </p:sp>
      <p:sp>
        <p:nvSpPr>
          <p:cNvPr id="43" name="Title 22"/>
          <p:cNvSpPr>
            <a:spLocks noGrp="1"/>
          </p:cNvSpPr>
          <p:nvPr>
            <p:ph type="title" hasCustomPrompt="1"/>
          </p:nvPr>
        </p:nvSpPr>
        <p:spPr>
          <a:xfrm>
            <a:off x="739724" y="955971"/>
            <a:ext cx="9501186" cy="94540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EF2F24"/>
                </a:solidFill>
                <a:latin typeface="Arial Black" panose="020B0A04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ЗАГОЛОВОК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СЛАЙДА (2 СТРОКИ)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F2F24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44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11420" y="2007039"/>
            <a:ext cx="5370512" cy="485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Подзаголовок слайда (</a:t>
            </a:r>
            <a:r>
              <a:rPr lang="en-US" dirty="0" smtClean="0"/>
              <a:t>Arial 11 PT)</a:t>
            </a:r>
            <a:endParaRPr lang="ru-RU" dirty="0"/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711420" y="6127882"/>
            <a:ext cx="225686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Сквозное наименование презентации</a:t>
            </a:r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18"/>
          </p:nvPr>
        </p:nvSpPr>
        <p:spPr>
          <a:xfrm>
            <a:off x="713918" y="5547599"/>
            <a:ext cx="2254365" cy="365125"/>
          </a:xfrm>
        </p:spPr>
        <p:txBody>
          <a:bodyPr/>
          <a:lstStyle>
            <a:lvl1pPr algn="l">
              <a:defRPr sz="2400"/>
            </a:lvl1pPr>
          </a:lstStyle>
          <a:p>
            <a:fld id="{B285864F-73D5-45D2-836E-B0A3B354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634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сновной слайд_2 имидж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26057" y="5669498"/>
            <a:ext cx="2627085" cy="649737"/>
          </a:xfrm>
          <a:prstGeom prst="rect">
            <a:avLst/>
          </a:prstGeom>
        </p:spPr>
      </p:pic>
      <p:cxnSp>
        <p:nvCxnSpPr>
          <p:cNvPr id="19" name="Прямая соединительная линия 9"/>
          <p:cNvCxnSpPr/>
          <p:nvPr userDrawn="1"/>
        </p:nvCxnSpPr>
        <p:spPr>
          <a:xfrm>
            <a:off x="835845" y="5984443"/>
            <a:ext cx="280737" cy="0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20" name="Прямоугольник 14"/>
          <p:cNvSpPr/>
          <p:nvPr userDrawn="1"/>
        </p:nvSpPr>
        <p:spPr>
          <a:xfrm>
            <a:off x="-1463146" y="1083024"/>
            <a:ext cx="2074334" cy="144000"/>
          </a:xfrm>
          <a:prstGeom prst="rect">
            <a:avLst/>
          </a:prstGeom>
          <a:solidFill>
            <a:srgbClr val="EF2F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3076687" y="6238445"/>
            <a:ext cx="4851402" cy="72000"/>
          </a:xfrm>
          <a:prstGeom prst="rect">
            <a:avLst/>
          </a:prstGeom>
          <a:solidFill>
            <a:srgbClr val="EF2F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8360682" y="6091882"/>
            <a:ext cx="2365375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Краткое сквозное наименование презентации</a:t>
            </a:r>
            <a:endParaRPr lang="ru-RU" dirty="0"/>
          </a:p>
        </p:txBody>
      </p:sp>
      <p:sp>
        <p:nvSpPr>
          <p:cNvPr id="34" name="Title 22"/>
          <p:cNvSpPr>
            <a:spLocks noGrp="1"/>
          </p:cNvSpPr>
          <p:nvPr>
            <p:ph type="title" hasCustomPrompt="1"/>
          </p:nvPr>
        </p:nvSpPr>
        <p:spPr>
          <a:xfrm>
            <a:off x="739724" y="955971"/>
            <a:ext cx="9501186" cy="94540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EF2F24"/>
                </a:solidFill>
                <a:latin typeface="Arial Black" panose="020B0A04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ЗАГОЛОВОК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СЛАЙДА (2 СТРОКИ)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F2F24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35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11420" y="2007039"/>
            <a:ext cx="5370512" cy="485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Подзаголовок слайда (</a:t>
            </a:r>
            <a:r>
              <a:rPr lang="en-US" dirty="0" smtClean="0"/>
              <a:t>Arial 11 PT)</a:t>
            </a:r>
            <a:endParaRPr lang="ru-RU" dirty="0"/>
          </a:p>
        </p:txBody>
      </p:sp>
      <p:sp>
        <p:nvSpPr>
          <p:cNvPr id="42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6241593" y="2654300"/>
            <a:ext cx="5226050" cy="27653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Вставьте изображение</a:t>
            </a:r>
            <a:endParaRPr lang="ru-RU" dirty="0"/>
          </a:p>
        </p:txBody>
      </p:sp>
      <p:sp>
        <p:nvSpPr>
          <p:cNvPr id="14" name="Picture Placeholder 25"/>
          <p:cNvSpPr>
            <a:spLocks noGrp="1"/>
          </p:cNvSpPr>
          <p:nvPr>
            <p:ph type="pic" sz="quarter" idx="18" hasCustomPrompt="1"/>
          </p:nvPr>
        </p:nvSpPr>
        <p:spPr>
          <a:xfrm>
            <a:off x="725656" y="2658716"/>
            <a:ext cx="5226050" cy="27653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Вставьте изображение</a:t>
            </a:r>
            <a:endParaRPr lang="ru-RU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711420" y="6127882"/>
            <a:ext cx="225686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Сквозное наименование презентации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713918" y="5547599"/>
            <a:ext cx="2254365" cy="365125"/>
          </a:xfrm>
        </p:spPr>
        <p:txBody>
          <a:bodyPr/>
          <a:lstStyle>
            <a:lvl1pPr algn="l">
              <a:defRPr sz="2400"/>
            </a:lvl1pPr>
          </a:lstStyle>
          <a:p>
            <a:fld id="{B285864F-73D5-45D2-836E-B0A3B354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33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сновной слайд_2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26057" y="5669498"/>
            <a:ext cx="2627085" cy="649737"/>
          </a:xfrm>
          <a:prstGeom prst="rect">
            <a:avLst/>
          </a:prstGeom>
        </p:spPr>
      </p:pic>
      <p:cxnSp>
        <p:nvCxnSpPr>
          <p:cNvPr id="19" name="Прямая соединительная линия 9"/>
          <p:cNvCxnSpPr/>
          <p:nvPr userDrawn="1"/>
        </p:nvCxnSpPr>
        <p:spPr>
          <a:xfrm>
            <a:off x="835845" y="5984443"/>
            <a:ext cx="280737" cy="0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20" name="Прямоугольник 14"/>
          <p:cNvSpPr/>
          <p:nvPr userDrawn="1"/>
        </p:nvSpPr>
        <p:spPr>
          <a:xfrm>
            <a:off x="-1463146" y="1083024"/>
            <a:ext cx="2074334" cy="144000"/>
          </a:xfrm>
          <a:prstGeom prst="rect">
            <a:avLst/>
          </a:prstGeom>
          <a:solidFill>
            <a:srgbClr val="EF2F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3076687" y="6238445"/>
            <a:ext cx="4851402" cy="72000"/>
          </a:xfrm>
          <a:prstGeom prst="rect">
            <a:avLst/>
          </a:prstGeom>
          <a:solidFill>
            <a:srgbClr val="EF2F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8360682" y="6091882"/>
            <a:ext cx="2365375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Краткое сквозное наименование презентации</a:t>
            </a:r>
            <a:endParaRPr lang="ru-RU" dirty="0"/>
          </a:p>
        </p:txBody>
      </p:sp>
      <p:sp>
        <p:nvSpPr>
          <p:cNvPr id="34" name="Title 22"/>
          <p:cNvSpPr>
            <a:spLocks noGrp="1"/>
          </p:cNvSpPr>
          <p:nvPr>
            <p:ph type="title" hasCustomPrompt="1"/>
          </p:nvPr>
        </p:nvSpPr>
        <p:spPr>
          <a:xfrm>
            <a:off x="739724" y="955971"/>
            <a:ext cx="9501186" cy="94540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EF2F24"/>
                </a:solidFill>
                <a:latin typeface="Arial Black" panose="020B0A04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ЗАГОЛОВОК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СЛАЙДА (2 СТРОКИ)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F2F24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35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11420" y="2007039"/>
            <a:ext cx="5370512" cy="485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Подзаголовок слайда (</a:t>
            </a:r>
            <a:r>
              <a:rPr lang="en-US" dirty="0" smtClean="0"/>
              <a:t>Arial 11 PT)</a:t>
            </a:r>
            <a:endParaRPr lang="ru-RU" dirty="0"/>
          </a:p>
        </p:txBody>
      </p:sp>
      <p:sp>
        <p:nvSpPr>
          <p:cNvPr id="15" name="Text Placehold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711420" y="2640232"/>
            <a:ext cx="5240286" cy="276539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F3024"/>
              </a:buClr>
              <a:buSzTx/>
              <a:buFont typeface="Wingdings" charset="2"/>
              <a:buChar char="§"/>
              <a:tabLst/>
              <a:def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F3024"/>
              </a:buClr>
              <a:buSzTx/>
              <a:buFont typeface="Wingdings" charset="2"/>
              <a:buChar char="§"/>
              <a:tabLst/>
              <a:def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defRPr>
            </a:lvl3pPr>
            <a:lvl4pPr marL="300038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Основной текст (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Arial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12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pt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F302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Второй уровень текста (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Arial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14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pt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F302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Третий уровень текста (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Arial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12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pt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300038" marR="0" lvl="3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Четвертый уровень текста (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Arial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Bold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18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pt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Пятый уровень текста (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Arial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18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pt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lvl="0"/>
            <a:endParaRPr lang="ru-RU" dirty="0"/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6241593" y="2640232"/>
            <a:ext cx="5240286" cy="276539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F3024"/>
              </a:buClr>
              <a:buSzTx/>
              <a:buFont typeface="Wingdings" charset="2"/>
              <a:buChar char="§"/>
              <a:tabLst/>
              <a:def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F3024"/>
              </a:buClr>
              <a:buSzTx/>
              <a:buFont typeface="Wingdings" charset="2"/>
              <a:buChar char="§"/>
              <a:tabLst/>
              <a:def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defRPr>
            </a:lvl3pPr>
            <a:lvl4pPr marL="300038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Основной текст (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Arial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12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pt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F302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Второй уровень текста (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Arial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14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pt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F302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Третий уровень текста (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Arial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12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pt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300038" marR="0" lvl="3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Четвертый уровень текста (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Arial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Bold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18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pt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Пятый уровень текста (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Arial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18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pt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lvl="0"/>
            <a:endParaRPr lang="ru-RU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711420" y="6127882"/>
            <a:ext cx="225686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Сквозное наименование презентации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713918" y="5547599"/>
            <a:ext cx="2254365" cy="365125"/>
          </a:xfrm>
        </p:spPr>
        <p:txBody>
          <a:bodyPr/>
          <a:lstStyle>
            <a:lvl1pPr algn="l">
              <a:defRPr sz="2400"/>
            </a:lvl1pPr>
          </a:lstStyle>
          <a:p>
            <a:fld id="{B285864F-73D5-45D2-836E-B0A3B354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528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сновной слайд_имидж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26057" y="5669498"/>
            <a:ext cx="2627085" cy="649737"/>
          </a:xfrm>
          <a:prstGeom prst="rect">
            <a:avLst/>
          </a:prstGeom>
        </p:spPr>
      </p:pic>
      <p:cxnSp>
        <p:nvCxnSpPr>
          <p:cNvPr id="19" name="Прямая соединительная линия 9"/>
          <p:cNvCxnSpPr/>
          <p:nvPr userDrawn="1"/>
        </p:nvCxnSpPr>
        <p:spPr>
          <a:xfrm>
            <a:off x="835845" y="5984443"/>
            <a:ext cx="280737" cy="0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20" name="Прямоугольник 14"/>
          <p:cNvSpPr/>
          <p:nvPr userDrawn="1"/>
        </p:nvSpPr>
        <p:spPr>
          <a:xfrm>
            <a:off x="-1463146" y="1083024"/>
            <a:ext cx="2074334" cy="144000"/>
          </a:xfrm>
          <a:prstGeom prst="rect">
            <a:avLst/>
          </a:prstGeom>
          <a:solidFill>
            <a:srgbClr val="EF2F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3076687" y="6238445"/>
            <a:ext cx="4851402" cy="72000"/>
          </a:xfrm>
          <a:prstGeom prst="rect">
            <a:avLst/>
          </a:prstGeom>
          <a:solidFill>
            <a:srgbClr val="EF2F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8360682" y="6091882"/>
            <a:ext cx="2365375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Краткое сквозное наименование презентации</a:t>
            </a:r>
            <a:endParaRPr lang="ru-RU" dirty="0"/>
          </a:p>
        </p:txBody>
      </p:sp>
      <p:sp>
        <p:nvSpPr>
          <p:cNvPr id="34" name="Title 22"/>
          <p:cNvSpPr>
            <a:spLocks noGrp="1"/>
          </p:cNvSpPr>
          <p:nvPr>
            <p:ph type="title" hasCustomPrompt="1"/>
          </p:nvPr>
        </p:nvSpPr>
        <p:spPr>
          <a:xfrm>
            <a:off x="739724" y="955971"/>
            <a:ext cx="9501186" cy="94540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EF2F24"/>
                </a:solidFill>
                <a:latin typeface="Arial Black" panose="020B0A04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ЗАГОЛОВОК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СЛАЙДА (2 СТРОКИ)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F2F24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35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11420" y="2007039"/>
            <a:ext cx="5370512" cy="485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Подзаголовок слайда (</a:t>
            </a:r>
            <a:r>
              <a:rPr lang="en-US" dirty="0" smtClean="0"/>
              <a:t>Arial 11 PT)</a:t>
            </a:r>
            <a:endParaRPr lang="ru-RU" dirty="0"/>
          </a:p>
        </p:txBody>
      </p:sp>
      <p:sp>
        <p:nvSpPr>
          <p:cNvPr id="41" name="Text Placehold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711420" y="2640232"/>
            <a:ext cx="5226050" cy="276539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F3024"/>
              </a:buClr>
              <a:buSzTx/>
              <a:buFont typeface="Wingdings" charset="2"/>
              <a:buChar char="§"/>
              <a:tabLst/>
              <a:def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F3024"/>
              </a:buClr>
              <a:buSzTx/>
              <a:buFont typeface="Wingdings" charset="2"/>
              <a:buChar char="§"/>
              <a:tabLst/>
              <a:def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defRPr>
            </a:lvl3pPr>
            <a:lvl4pPr marL="300038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Основной текст (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Arial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12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pt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F302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Второй уровень текста (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Arial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14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pt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F302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Третий уровень текста (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Arial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12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pt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300038" marR="0" lvl="3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Четвертый уровень текста (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Arial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Bold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18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pt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Пятый уровень текста (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Arial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18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pt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lvl="0"/>
            <a:endParaRPr lang="ru-RU" dirty="0"/>
          </a:p>
        </p:txBody>
      </p:sp>
      <p:sp>
        <p:nvSpPr>
          <p:cNvPr id="42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6241593" y="2654300"/>
            <a:ext cx="5226050" cy="27653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Вставьте изображение</a:t>
            </a:r>
            <a:endParaRPr lang="ru-RU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711420" y="6127882"/>
            <a:ext cx="225686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Сквозное наименование презентации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713918" y="5547599"/>
            <a:ext cx="2254365" cy="365125"/>
          </a:xfrm>
        </p:spPr>
        <p:txBody>
          <a:bodyPr/>
          <a:lstStyle>
            <a:lvl1pPr algn="l">
              <a:defRPr sz="2400"/>
            </a:lvl1pPr>
          </a:lstStyle>
          <a:p>
            <a:fld id="{B285864F-73D5-45D2-836E-B0A3B354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805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_белый_имид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2"/>
          <a:stretch/>
        </p:blipFill>
        <p:spPr>
          <a:xfrm>
            <a:off x="-85344" y="-316991"/>
            <a:ext cx="12277344" cy="71876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85344" y="-316991"/>
            <a:ext cx="12277344" cy="7187691"/>
          </a:xfrm>
          <a:prstGeom prst="rect">
            <a:avLst/>
          </a:prstGeom>
          <a:solidFill>
            <a:schemeClr val="tx1">
              <a:lumMod val="85000"/>
              <a:lumOff val="1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14"/>
          <p:cNvSpPr/>
          <p:nvPr userDrawn="1"/>
        </p:nvSpPr>
        <p:spPr>
          <a:xfrm>
            <a:off x="-1373959" y="1101625"/>
            <a:ext cx="2074334" cy="124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348" y="3598490"/>
            <a:ext cx="5462028" cy="2395282"/>
          </a:xfrm>
          <a:prstGeom prst="rect">
            <a:avLst/>
          </a:prstGeom>
        </p:spPr>
      </p:pic>
      <p:sp>
        <p:nvSpPr>
          <p:cNvPr id="13" name="Title 18"/>
          <p:cNvSpPr>
            <a:spLocks noGrp="1"/>
          </p:cNvSpPr>
          <p:nvPr>
            <p:ph type="title" hasCustomPrompt="1"/>
          </p:nvPr>
        </p:nvSpPr>
        <p:spPr>
          <a:xfrm>
            <a:off x="838200" y="937849"/>
            <a:ext cx="10515600" cy="13255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ЗАГОЛОВОК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ПРЕЗЕНТАЦИИ (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Arial Black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PT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CAPS LOCK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443920"/>
            <a:ext cx="5257800" cy="45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Подзаголовок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88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Основной слайд_2 имидж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26057" y="5669498"/>
            <a:ext cx="2627085" cy="649737"/>
          </a:xfrm>
          <a:prstGeom prst="rect">
            <a:avLst/>
          </a:prstGeom>
        </p:spPr>
      </p:pic>
      <p:cxnSp>
        <p:nvCxnSpPr>
          <p:cNvPr id="19" name="Прямая соединительная линия 9"/>
          <p:cNvCxnSpPr/>
          <p:nvPr userDrawn="1"/>
        </p:nvCxnSpPr>
        <p:spPr>
          <a:xfrm>
            <a:off x="835845" y="5984443"/>
            <a:ext cx="280737" cy="0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20" name="Прямоугольник 14"/>
          <p:cNvSpPr/>
          <p:nvPr userDrawn="1"/>
        </p:nvSpPr>
        <p:spPr>
          <a:xfrm>
            <a:off x="-1463146" y="1083024"/>
            <a:ext cx="2074334" cy="144000"/>
          </a:xfrm>
          <a:prstGeom prst="rect">
            <a:avLst/>
          </a:prstGeom>
          <a:solidFill>
            <a:srgbClr val="EF2F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3076687" y="6238445"/>
            <a:ext cx="4851402" cy="72000"/>
          </a:xfrm>
          <a:prstGeom prst="rect">
            <a:avLst/>
          </a:prstGeom>
          <a:solidFill>
            <a:srgbClr val="EF2F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8360682" y="6091882"/>
            <a:ext cx="2365375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Краткое сквозное наименование презентации</a:t>
            </a:r>
            <a:endParaRPr lang="ru-RU" dirty="0"/>
          </a:p>
        </p:txBody>
      </p:sp>
      <p:sp>
        <p:nvSpPr>
          <p:cNvPr id="34" name="Title 22"/>
          <p:cNvSpPr>
            <a:spLocks noGrp="1"/>
          </p:cNvSpPr>
          <p:nvPr>
            <p:ph type="title" hasCustomPrompt="1"/>
          </p:nvPr>
        </p:nvSpPr>
        <p:spPr>
          <a:xfrm>
            <a:off x="739724" y="955971"/>
            <a:ext cx="9501186" cy="94540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EF2F24"/>
                </a:solidFill>
                <a:latin typeface="Arial Black" panose="020B0A04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ЗАГОЛОВОК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СЛАЙДА (2 СТРОКИ)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F2F24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35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11420" y="2007039"/>
            <a:ext cx="5370512" cy="485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Подзаголовок слайда (</a:t>
            </a:r>
            <a:r>
              <a:rPr lang="en-US" dirty="0" smtClean="0"/>
              <a:t>Arial 11 PT)</a:t>
            </a:r>
            <a:endParaRPr lang="ru-RU" dirty="0"/>
          </a:p>
        </p:txBody>
      </p:sp>
      <p:sp>
        <p:nvSpPr>
          <p:cNvPr id="38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6241593" y="2654300"/>
            <a:ext cx="5226050" cy="276539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F3024"/>
              </a:buClr>
              <a:buSzTx/>
              <a:buFont typeface="Wingdings" charset="2"/>
              <a:buChar char="§"/>
              <a:tabLst/>
              <a:def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F3024"/>
              </a:buClr>
              <a:buSzTx/>
              <a:buFont typeface="Wingdings" charset="2"/>
              <a:buChar char="§"/>
              <a:tabLst/>
              <a:def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defRPr>
            </a:lvl3pPr>
            <a:lvl4pPr marL="300038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Основной текст (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Arial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12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pt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F302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Второй уровень текста (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Arial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14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pt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F302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Третий уровень текста (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Arial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12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pt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300038" marR="0" lvl="3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Четвертый уровень текста (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Arial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Bold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18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pt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Пятый уровень текста (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Arial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18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pt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lvl="0"/>
            <a:endParaRPr lang="ru-RU" dirty="0"/>
          </a:p>
        </p:txBody>
      </p:sp>
      <p:sp>
        <p:nvSpPr>
          <p:cNvPr id="39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711420" y="2654300"/>
            <a:ext cx="5226050" cy="27653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Вставьте изображение</a:t>
            </a:r>
            <a:endParaRPr lang="ru-RU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711420" y="6127882"/>
            <a:ext cx="225686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Сквозное наименование презентации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8"/>
          </p:nvPr>
        </p:nvSpPr>
        <p:spPr>
          <a:xfrm>
            <a:off x="713918" y="5547599"/>
            <a:ext cx="2254365" cy="365125"/>
          </a:xfrm>
        </p:spPr>
        <p:txBody>
          <a:bodyPr/>
          <a:lstStyle>
            <a:lvl1pPr algn="l">
              <a:defRPr sz="2400"/>
            </a:lvl1pPr>
          </a:lstStyle>
          <a:p>
            <a:fld id="{B285864F-73D5-45D2-836E-B0A3B354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93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сновной слайд_1 имид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26057" y="5739838"/>
            <a:ext cx="2627085" cy="649737"/>
          </a:xfrm>
          <a:prstGeom prst="rect">
            <a:avLst/>
          </a:prstGeom>
        </p:spPr>
      </p:pic>
      <p:cxnSp>
        <p:nvCxnSpPr>
          <p:cNvPr id="19" name="Прямая соединительная линия 9"/>
          <p:cNvCxnSpPr/>
          <p:nvPr userDrawn="1"/>
        </p:nvCxnSpPr>
        <p:spPr>
          <a:xfrm>
            <a:off x="835845" y="5984443"/>
            <a:ext cx="280737" cy="0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20" name="Прямоугольник 14"/>
          <p:cNvSpPr/>
          <p:nvPr userDrawn="1"/>
        </p:nvSpPr>
        <p:spPr>
          <a:xfrm>
            <a:off x="-1463146" y="1083024"/>
            <a:ext cx="2074334" cy="144000"/>
          </a:xfrm>
          <a:prstGeom prst="rect">
            <a:avLst/>
          </a:prstGeom>
          <a:solidFill>
            <a:srgbClr val="EF2F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3189231" y="6238445"/>
            <a:ext cx="4851402" cy="72000"/>
          </a:xfrm>
          <a:prstGeom prst="rect">
            <a:avLst/>
          </a:prstGeom>
          <a:solidFill>
            <a:srgbClr val="EF2F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 hasCustomPrompt="1"/>
          </p:nvPr>
        </p:nvSpPr>
        <p:spPr>
          <a:xfrm>
            <a:off x="739724" y="955971"/>
            <a:ext cx="9501186" cy="94540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EF2F24"/>
                </a:solidFill>
                <a:latin typeface="Arial Black" panose="020B0A04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ЗАГОЛОВОК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СЛАЙДА (2 СТРОКИ)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F2F24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711420" y="2007039"/>
            <a:ext cx="5370512" cy="485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Подзаголовок слайда (</a:t>
            </a:r>
            <a:r>
              <a:rPr lang="en-US" dirty="0" smtClean="0"/>
              <a:t>Arial 11 PT)</a:t>
            </a:r>
            <a:endParaRPr lang="ru-RU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2" hasCustomPrompt="1"/>
          </p:nvPr>
        </p:nvSpPr>
        <p:spPr>
          <a:xfrm>
            <a:off x="8360682" y="6091882"/>
            <a:ext cx="2365375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Краткое сквозное наименование презентации</a:t>
            </a:r>
            <a:endParaRPr lang="ru-RU" dirty="0"/>
          </a:p>
        </p:txBody>
      </p:sp>
      <p:sp>
        <p:nvSpPr>
          <p:cNvPr id="1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711419" y="2654300"/>
            <a:ext cx="10842625" cy="27653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Вставьте изображение</a:t>
            </a:r>
            <a:endParaRPr lang="ru-RU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711420" y="6127882"/>
            <a:ext cx="225686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Сквозное наименование презентации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8"/>
          </p:nvPr>
        </p:nvSpPr>
        <p:spPr>
          <a:xfrm>
            <a:off x="713918" y="5547599"/>
            <a:ext cx="2254365" cy="365125"/>
          </a:xfrm>
        </p:spPr>
        <p:txBody>
          <a:bodyPr/>
          <a:lstStyle>
            <a:lvl1pPr algn="l">
              <a:defRPr sz="2400"/>
            </a:lvl1pPr>
          </a:lstStyle>
          <a:p>
            <a:fld id="{B285864F-73D5-45D2-836E-B0A3B354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24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сновной слайд_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26057" y="5739838"/>
            <a:ext cx="2627085" cy="649737"/>
          </a:xfrm>
          <a:prstGeom prst="rect">
            <a:avLst/>
          </a:prstGeom>
        </p:spPr>
      </p:pic>
      <p:cxnSp>
        <p:nvCxnSpPr>
          <p:cNvPr id="19" name="Прямая соединительная линия 9"/>
          <p:cNvCxnSpPr/>
          <p:nvPr userDrawn="1"/>
        </p:nvCxnSpPr>
        <p:spPr>
          <a:xfrm>
            <a:off x="835845" y="5984443"/>
            <a:ext cx="280737" cy="0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20" name="Прямоугольник 14"/>
          <p:cNvSpPr/>
          <p:nvPr userDrawn="1"/>
        </p:nvSpPr>
        <p:spPr>
          <a:xfrm>
            <a:off x="-1463146" y="1083024"/>
            <a:ext cx="2074334" cy="144000"/>
          </a:xfrm>
          <a:prstGeom prst="rect">
            <a:avLst/>
          </a:prstGeom>
          <a:solidFill>
            <a:srgbClr val="EF2F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3189231" y="6238445"/>
            <a:ext cx="4851402" cy="72000"/>
          </a:xfrm>
          <a:prstGeom prst="rect">
            <a:avLst/>
          </a:prstGeom>
          <a:solidFill>
            <a:srgbClr val="EF2F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 hasCustomPrompt="1"/>
          </p:nvPr>
        </p:nvSpPr>
        <p:spPr>
          <a:xfrm>
            <a:off x="739724" y="955971"/>
            <a:ext cx="9501186" cy="94540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EF2F24"/>
                </a:solidFill>
                <a:latin typeface="Arial Black" panose="020B0A04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ЗАГОЛОВОК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СЛАЙДА (2 СТРОКИ)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F2F24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711420" y="2007039"/>
            <a:ext cx="5370512" cy="485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Подзаголовок слайда (</a:t>
            </a:r>
            <a:r>
              <a:rPr lang="en-US" dirty="0" smtClean="0"/>
              <a:t>Arial 11 PT)</a:t>
            </a:r>
            <a:endParaRPr lang="ru-RU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2" hasCustomPrompt="1"/>
          </p:nvPr>
        </p:nvSpPr>
        <p:spPr>
          <a:xfrm>
            <a:off x="8360682" y="6091882"/>
            <a:ext cx="2365375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Краткое сквозное наименование презентации</a:t>
            </a:r>
            <a:endParaRPr lang="ru-RU" dirty="0"/>
          </a:p>
        </p:txBody>
      </p:sp>
      <p:sp>
        <p:nvSpPr>
          <p:cNvPr id="14" name="Chart Placeholder 2"/>
          <p:cNvSpPr>
            <a:spLocks noGrp="1"/>
          </p:cNvSpPr>
          <p:nvPr>
            <p:ph type="chart" sz="quarter" idx="14" hasCustomPrompt="1"/>
          </p:nvPr>
        </p:nvSpPr>
        <p:spPr>
          <a:xfrm>
            <a:off x="711201" y="2616591"/>
            <a:ext cx="10842843" cy="28031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Вставьте график</a:t>
            </a:r>
            <a:endParaRPr lang="ru-RU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711420" y="6127882"/>
            <a:ext cx="225686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Сквозное наименование презентации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8"/>
          </p:nvPr>
        </p:nvSpPr>
        <p:spPr>
          <a:xfrm>
            <a:off x="713918" y="5547599"/>
            <a:ext cx="2254365" cy="365125"/>
          </a:xfrm>
        </p:spPr>
        <p:txBody>
          <a:bodyPr/>
          <a:lstStyle>
            <a:lvl1pPr algn="l">
              <a:defRPr sz="2400"/>
            </a:lvl1pPr>
          </a:lstStyle>
          <a:p>
            <a:fld id="{B285864F-73D5-45D2-836E-B0A3B354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626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сновной слайд_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26057" y="5739838"/>
            <a:ext cx="2627085" cy="649737"/>
          </a:xfrm>
          <a:prstGeom prst="rect">
            <a:avLst/>
          </a:prstGeom>
        </p:spPr>
      </p:pic>
      <p:cxnSp>
        <p:nvCxnSpPr>
          <p:cNvPr id="19" name="Прямая соединительная линия 9"/>
          <p:cNvCxnSpPr/>
          <p:nvPr userDrawn="1"/>
        </p:nvCxnSpPr>
        <p:spPr>
          <a:xfrm>
            <a:off x="835845" y="5984443"/>
            <a:ext cx="280737" cy="0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20" name="Прямоугольник 14"/>
          <p:cNvSpPr/>
          <p:nvPr userDrawn="1"/>
        </p:nvSpPr>
        <p:spPr>
          <a:xfrm>
            <a:off x="-1463146" y="1083024"/>
            <a:ext cx="2074334" cy="144000"/>
          </a:xfrm>
          <a:prstGeom prst="rect">
            <a:avLst/>
          </a:prstGeom>
          <a:solidFill>
            <a:srgbClr val="EF2F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3189231" y="6238445"/>
            <a:ext cx="4851402" cy="72000"/>
          </a:xfrm>
          <a:prstGeom prst="rect">
            <a:avLst/>
          </a:prstGeom>
          <a:solidFill>
            <a:srgbClr val="EF2F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 hasCustomPrompt="1"/>
          </p:nvPr>
        </p:nvSpPr>
        <p:spPr>
          <a:xfrm>
            <a:off x="739724" y="955971"/>
            <a:ext cx="9501186" cy="94540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EF2F24"/>
                </a:solidFill>
                <a:latin typeface="Arial Black" panose="020B0A04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ЗАГОЛОВОК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СЛАЙДА (2 СТРОКИ)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F2F24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711420" y="2007039"/>
            <a:ext cx="5370512" cy="485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Подзаголовок слайда (</a:t>
            </a:r>
            <a:r>
              <a:rPr lang="en-US" dirty="0" smtClean="0"/>
              <a:t>Arial 11 PT)</a:t>
            </a:r>
            <a:endParaRPr lang="ru-RU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2" hasCustomPrompt="1"/>
          </p:nvPr>
        </p:nvSpPr>
        <p:spPr>
          <a:xfrm>
            <a:off x="8360682" y="6091882"/>
            <a:ext cx="2365375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Краткое сквозное наименование презентации</a:t>
            </a:r>
            <a:endParaRPr lang="ru-RU" dirty="0"/>
          </a:p>
        </p:txBody>
      </p:sp>
      <p:sp>
        <p:nvSpPr>
          <p:cNvPr id="16" name="Table Placeholder 2"/>
          <p:cNvSpPr>
            <a:spLocks noGrp="1"/>
          </p:cNvSpPr>
          <p:nvPr>
            <p:ph type="tbl" sz="quarter" idx="15" hasCustomPrompt="1"/>
          </p:nvPr>
        </p:nvSpPr>
        <p:spPr>
          <a:xfrm>
            <a:off x="711200" y="2616200"/>
            <a:ext cx="10842625" cy="2803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Вставьте таблицу</a:t>
            </a:r>
            <a:endParaRPr lang="ru-RU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711420" y="6127882"/>
            <a:ext cx="225686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Сквозное наименование презентации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8"/>
          </p:nvPr>
        </p:nvSpPr>
        <p:spPr>
          <a:xfrm>
            <a:off x="713918" y="5547599"/>
            <a:ext cx="2254365" cy="365125"/>
          </a:xfrm>
        </p:spPr>
        <p:txBody>
          <a:bodyPr/>
          <a:lstStyle>
            <a:lvl1pPr algn="l">
              <a:defRPr sz="2400"/>
            </a:lvl1pPr>
          </a:lstStyle>
          <a:p>
            <a:fld id="{B285864F-73D5-45D2-836E-B0A3B354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74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сновной слайд_блан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26057" y="5739838"/>
            <a:ext cx="2627085" cy="649737"/>
          </a:xfrm>
          <a:prstGeom prst="rect">
            <a:avLst/>
          </a:prstGeom>
        </p:spPr>
      </p:pic>
      <p:cxnSp>
        <p:nvCxnSpPr>
          <p:cNvPr id="19" name="Прямая соединительная линия 9"/>
          <p:cNvCxnSpPr/>
          <p:nvPr userDrawn="1"/>
        </p:nvCxnSpPr>
        <p:spPr>
          <a:xfrm>
            <a:off x="835845" y="5984443"/>
            <a:ext cx="280737" cy="0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20" name="Прямоугольник 14"/>
          <p:cNvSpPr/>
          <p:nvPr userDrawn="1"/>
        </p:nvSpPr>
        <p:spPr>
          <a:xfrm>
            <a:off x="-1463146" y="1083024"/>
            <a:ext cx="2074334" cy="144000"/>
          </a:xfrm>
          <a:prstGeom prst="rect">
            <a:avLst/>
          </a:prstGeom>
          <a:solidFill>
            <a:srgbClr val="EF2F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3189231" y="6238445"/>
            <a:ext cx="4851402" cy="72000"/>
          </a:xfrm>
          <a:prstGeom prst="rect">
            <a:avLst/>
          </a:prstGeom>
          <a:solidFill>
            <a:srgbClr val="EF2F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 hasCustomPrompt="1"/>
          </p:nvPr>
        </p:nvSpPr>
        <p:spPr>
          <a:xfrm>
            <a:off x="739724" y="955971"/>
            <a:ext cx="9501186" cy="94540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EF2F24"/>
                </a:solidFill>
                <a:latin typeface="Arial Black" panose="020B0A04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ЗАГОЛОВОК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СЛАЙДА (2 СТРОКИ)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F2F24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2" hasCustomPrompt="1"/>
          </p:nvPr>
        </p:nvSpPr>
        <p:spPr>
          <a:xfrm>
            <a:off x="8360682" y="6091882"/>
            <a:ext cx="2365375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Краткое сквозное наименование презентации</a:t>
            </a:r>
            <a:endParaRPr lang="ru-RU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711420" y="6127882"/>
            <a:ext cx="225686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Сквозное наименование презентации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8"/>
          </p:nvPr>
        </p:nvSpPr>
        <p:spPr>
          <a:xfrm>
            <a:off x="713918" y="5547599"/>
            <a:ext cx="2254365" cy="365125"/>
          </a:xfrm>
        </p:spPr>
        <p:txBody>
          <a:bodyPr/>
          <a:lstStyle>
            <a:lvl1pPr algn="l">
              <a:defRPr sz="2400"/>
            </a:lvl1pPr>
          </a:lstStyle>
          <a:p>
            <a:fld id="{B285864F-73D5-45D2-836E-B0A3B354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809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_1/2_имидж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799" y="0"/>
            <a:ext cx="6135473" cy="7283116"/>
          </a:xfrm>
          <a:prstGeom prst="rect">
            <a:avLst/>
          </a:prstGeom>
        </p:spPr>
      </p:pic>
      <p:pic>
        <p:nvPicPr>
          <p:cNvPr id="16" name="Рисунок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26057" y="5669498"/>
            <a:ext cx="2627085" cy="649737"/>
          </a:xfrm>
          <a:prstGeom prst="rect">
            <a:avLst/>
          </a:prstGeom>
        </p:spPr>
      </p:pic>
      <p:cxnSp>
        <p:nvCxnSpPr>
          <p:cNvPr id="19" name="Прямая соединительная линия 9"/>
          <p:cNvCxnSpPr/>
          <p:nvPr userDrawn="1"/>
        </p:nvCxnSpPr>
        <p:spPr>
          <a:xfrm>
            <a:off x="835845" y="5984443"/>
            <a:ext cx="280737" cy="0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20" name="Прямоугольник 14"/>
          <p:cNvSpPr/>
          <p:nvPr userDrawn="1"/>
        </p:nvSpPr>
        <p:spPr>
          <a:xfrm>
            <a:off x="-1463146" y="1083024"/>
            <a:ext cx="2074334" cy="144000"/>
          </a:xfrm>
          <a:prstGeom prst="rect">
            <a:avLst/>
          </a:prstGeom>
          <a:solidFill>
            <a:srgbClr val="EF2F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3076687" y="6238445"/>
            <a:ext cx="4851402" cy="72000"/>
          </a:xfrm>
          <a:prstGeom prst="rect">
            <a:avLst/>
          </a:prstGeom>
          <a:solidFill>
            <a:srgbClr val="EF2F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8360682" y="6091882"/>
            <a:ext cx="2365375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Краткое сквозное наименование презентации</a:t>
            </a:r>
            <a:endParaRPr lang="ru-RU" dirty="0"/>
          </a:p>
        </p:txBody>
      </p:sp>
      <p:sp>
        <p:nvSpPr>
          <p:cNvPr id="34" name="Title 22"/>
          <p:cNvSpPr>
            <a:spLocks noGrp="1"/>
          </p:cNvSpPr>
          <p:nvPr>
            <p:ph type="title" hasCustomPrompt="1"/>
          </p:nvPr>
        </p:nvSpPr>
        <p:spPr>
          <a:xfrm>
            <a:off x="739724" y="955971"/>
            <a:ext cx="5342208" cy="94540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EF2F24"/>
                </a:solidFill>
                <a:latin typeface="Arial Black" panose="020B0A04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ЗАГОЛОВОК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СЛАЙДА (2 СТРОКИ)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F2F24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35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11420" y="2007039"/>
            <a:ext cx="5370512" cy="485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Подзаголовок слайда (</a:t>
            </a:r>
            <a:r>
              <a:rPr lang="en-US" dirty="0" smtClean="0"/>
              <a:t>Arial 11 PT)</a:t>
            </a:r>
            <a:endParaRPr lang="ru-RU" dirty="0"/>
          </a:p>
        </p:txBody>
      </p:sp>
      <p:sp>
        <p:nvSpPr>
          <p:cNvPr id="15" name="Text Placehold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711420" y="2640232"/>
            <a:ext cx="5226050" cy="276539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F3024"/>
              </a:buClr>
              <a:buSzTx/>
              <a:buFont typeface="Wingdings" charset="2"/>
              <a:buChar char="§"/>
              <a:tabLst/>
              <a:def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F3024"/>
              </a:buClr>
              <a:buSzTx/>
              <a:buFont typeface="Wingdings" charset="2"/>
              <a:buChar char="§"/>
              <a:tabLst/>
              <a:def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defRPr>
            </a:lvl3pPr>
            <a:lvl4pPr marL="300038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Основной текст (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Arial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12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pt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F302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Второй уровень текста (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Arial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14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pt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F302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Третий уровень текста (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Arial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12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pt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300038" marR="0" lvl="3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Четвертый уровень текста (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Arial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Bold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18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pt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Пятый уровень текста (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Arial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18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pt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lvl="0"/>
            <a:endParaRPr lang="ru-RU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711420" y="6127882"/>
            <a:ext cx="225686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Сквозное наименование презентации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713918" y="5547599"/>
            <a:ext cx="2254365" cy="365125"/>
          </a:xfrm>
        </p:spPr>
        <p:txBody>
          <a:bodyPr/>
          <a:lstStyle>
            <a:lvl1pPr algn="l">
              <a:defRPr sz="2400"/>
            </a:lvl1pPr>
          </a:lstStyle>
          <a:p>
            <a:fld id="{B285864F-73D5-45D2-836E-B0A3B354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97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_1/2_имидж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1708" y="-12700"/>
            <a:ext cx="5777345" cy="6858000"/>
          </a:xfrm>
          <a:prstGeom prst="rect">
            <a:avLst/>
          </a:prstGeom>
        </p:spPr>
      </p:pic>
      <p:pic>
        <p:nvPicPr>
          <p:cNvPr id="16" name="Рисунок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26057" y="5669498"/>
            <a:ext cx="2627085" cy="649737"/>
          </a:xfrm>
          <a:prstGeom prst="rect">
            <a:avLst/>
          </a:prstGeom>
        </p:spPr>
      </p:pic>
      <p:cxnSp>
        <p:nvCxnSpPr>
          <p:cNvPr id="19" name="Прямая соединительная линия 9"/>
          <p:cNvCxnSpPr/>
          <p:nvPr userDrawn="1"/>
        </p:nvCxnSpPr>
        <p:spPr>
          <a:xfrm>
            <a:off x="835845" y="5984443"/>
            <a:ext cx="280737" cy="0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20" name="Прямоугольник 14"/>
          <p:cNvSpPr/>
          <p:nvPr userDrawn="1"/>
        </p:nvSpPr>
        <p:spPr>
          <a:xfrm>
            <a:off x="-1463146" y="1083024"/>
            <a:ext cx="2074334" cy="144000"/>
          </a:xfrm>
          <a:prstGeom prst="rect">
            <a:avLst/>
          </a:prstGeom>
          <a:solidFill>
            <a:srgbClr val="EF2F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3076687" y="6238445"/>
            <a:ext cx="4851402" cy="72000"/>
          </a:xfrm>
          <a:prstGeom prst="rect">
            <a:avLst/>
          </a:prstGeom>
          <a:solidFill>
            <a:srgbClr val="EF2F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8360682" y="6091882"/>
            <a:ext cx="2365375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Краткое сквозное наименование презентации</a:t>
            </a:r>
            <a:endParaRPr lang="ru-RU" dirty="0"/>
          </a:p>
        </p:txBody>
      </p:sp>
      <p:sp>
        <p:nvSpPr>
          <p:cNvPr id="34" name="Title 22"/>
          <p:cNvSpPr>
            <a:spLocks noGrp="1"/>
          </p:cNvSpPr>
          <p:nvPr>
            <p:ph type="title" hasCustomPrompt="1"/>
          </p:nvPr>
        </p:nvSpPr>
        <p:spPr>
          <a:xfrm>
            <a:off x="739724" y="955971"/>
            <a:ext cx="5342208" cy="94540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EF2F24"/>
                </a:solidFill>
                <a:latin typeface="Arial Black" panose="020B0A04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ЗАГОЛОВОК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СЛАЙДА (2 СТРОКИ)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F2F24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35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11420" y="2007039"/>
            <a:ext cx="5370512" cy="485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Подзаголовок слайда (</a:t>
            </a:r>
            <a:r>
              <a:rPr lang="en-US" dirty="0" smtClean="0"/>
              <a:t>Arial 11 PT)</a:t>
            </a:r>
            <a:endParaRPr lang="ru-RU" dirty="0"/>
          </a:p>
        </p:txBody>
      </p:sp>
      <p:sp>
        <p:nvSpPr>
          <p:cNvPr id="15" name="Text Placehold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711420" y="2640232"/>
            <a:ext cx="5226050" cy="276539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F3024"/>
              </a:buClr>
              <a:buSzTx/>
              <a:buFont typeface="Wingdings" charset="2"/>
              <a:buChar char="§"/>
              <a:tabLst/>
              <a:def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F3024"/>
              </a:buClr>
              <a:buSzTx/>
              <a:buFont typeface="Wingdings" charset="2"/>
              <a:buChar char="§"/>
              <a:tabLst/>
              <a:def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defRPr>
            </a:lvl3pPr>
            <a:lvl4pPr marL="300038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Основной текст (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Arial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12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pt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F302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Второй уровень текста (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Arial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14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pt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F302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Третий уровень текста (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Arial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12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pt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300038" marR="0" lvl="3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Четвертый уровень текста (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Arial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Bold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18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pt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Пятый уровень текста (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Arial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18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pt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lvl="0"/>
            <a:endParaRPr lang="ru-RU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711420" y="6127882"/>
            <a:ext cx="225686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Сквозное наименование презентации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713918" y="5547599"/>
            <a:ext cx="2254365" cy="365125"/>
          </a:xfrm>
        </p:spPr>
        <p:txBody>
          <a:bodyPr/>
          <a:lstStyle>
            <a:lvl1pPr algn="l">
              <a:defRPr sz="2400"/>
            </a:lvl1pPr>
          </a:lstStyle>
          <a:p>
            <a:fld id="{B285864F-73D5-45D2-836E-B0A3B354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219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_1/2_блан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26057" y="5669498"/>
            <a:ext cx="2627085" cy="649737"/>
          </a:xfrm>
          <a:prstGeom prst="rect">
            <a:avLst/>
          </a:prstGeom>
        </p:spPr>
      </p:pic>
      <p:cxnSp>
        <p:nvCxnSpPr>
          <p:cNvPr id="19" name="Прямая соединительная линия 9"/>
          <p:cNvCxnSpPr/>
          <p:nvPr userDrawn="1"/>
        </p:nvCxnSpPr>
        <p:spPr>
          <a:xfrm>
            <a:off x="835845" y="5984443"/>
            <a:ext cx="280737" cy="0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20" name="Прямоугольник 14"/>
          <p:cNvSpPr/>
          <p:nvPr userDrawn="1"/>
        </p:nvSpPr>
        <p:spPr>
          <a:xfrm>
            <a:off x="-1463146" y="1083024"/>
            <a:ext cx="2074334" cy="144000"/>
          </a:xfrm>
          <a:prstGeom prst="rect">
            <a:avLst/>
          </a:prstGeom>
          <a:solidFill>
            <a:srgbClr val="EF2F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3076687" y="6238445"/>
            <a:ext cx="4851402" cy="72000"/>
          </a:xfrm>
          <a:prstGeom prst="rect">
            <a:avLst/>
          </a:prstGeom>
          <a:solidFill>
            <a:srgbClr val="EF2F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8360682" y="6091882"/>
            <a:ext cx="2365375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Краткое сквозное наименование презентации</a:t>
            </a:r>
            <a:endParaRPr lang="ru-RU" dirty="0"/>
          </a:p>
        </p:txBody>
      </p:sp>
      <p:sp>
        <p:nvSpPr>
          <p:cNvPr id="34" name="Title 22"/>
          <p:cNvSpPr>
            <a:spLocks noGrp="1"/>
          </p:cNvSpPr>
          <p:nvPr>
            <p:ph type="title" hasCustomPrompt="1"/>
          </p:nvPr>
        </p:nvSpPr>
        <p:spPr>
          <a:xfrm>
            <a:off x="739724" y="955971"/>
            <a:ext cx="5342208" cy="94540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EF2F24"/>
                </a:solidFill>
                <a:latin typeface="Arial Black" panose="020B0A04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ЗАГОЛОВОК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СЛАЙДА (2 СТРОКИ)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F2F24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35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11420" y="2007039"/>
            <a:ext cx="5370512" cy="485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Подзаголовок слайда (</a:t>
            </a:r>
            <a:r>
              <a:rPr lang="en-US" dirty="0" smtClean="0"/>
              <a:t>Arial 11 PT)</a:t>
            </a:r>
            <a:endParaRPr lang="ru-RU" dirty="0"/>
          </a:p>
        </p:txBody>
      </p:sp>
      <p:sp>
        <p:nvSpPr>
          <p:cNvPr id="15" name="Text Placehold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711420" y="2640232"/>
            <a:ext cx="5226050" cy="276539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F3024"/>
              </a:buClr>
              <a:buSzTx/>
              <a:buFont typeface="Wingdings" charset="2"/>
              <a:buChar char="§"/>
              <a:tabLst/>
              <a:def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F3024"/>
              </a:buClr>
              <a:buSzTx/>
              <a:buFont typeface="Wingdings" charset="2"/>
              <a:buChar char="§"/>
              <a:tabLst/>
              <a:def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defRPr>
            </a:lvl3pPr>
            <a:lvl4pPr marL="300038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Основной текст (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Arial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12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pt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F302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Второй уровень текста (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Arial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14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pt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F302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Третий уровень текста (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Arial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12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pt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300038" marR="0" lvl="3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Четвертый уровень текста (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Arial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Bold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18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pt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Пятый уровень текста (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Arial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18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pt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lvl="0"/>
            <a:endParaRPr lang="ru-RU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30963" y="-12700"/>
            <a:ext cx="577809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Вставьте картинку</a:t>
            </a:r>
            <a:endParaRPr lang="ru-RU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711420" y="6127882"/>
            <a:ext cx="225686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Сквозное наименование презентации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713918" y="5547599"/>
            <a:ext cx="2254365" cy="365125"/>
          </a:xfrm>
        </p:spPr>
        <p:txBody>
          <a:bodyPr/>
          <a:lstStyle>
            <a:lvl1pPr algn="l">
              <a:defRPr sz="2400"/>
            </a:lvl1pPr>
          </a:lstStyle>
          <a:p>
            <a:fld id="{B285864F-73D5-45D2-836E-B0A3B354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894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ополн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4"/>
          <p:cNvSpPr/>
          <p:nvPr userDrawn="1"/>
        </p:nvSpPr>
        <p:spPr>
          <a:xfrm>
            <a:off x="1" y="0"/>
            <a:ext cx="6400528" cy="6858000"/>
          </a:xfrm>
          <a:prstGeom prst="rect">
            <a:avLst/>
          </a:prstGeom>
          <a:solidFill>
            <a:srgbClr val="EF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26057" y="5669498"/>
            <a:ext cx="2627085" cy="649737"/>
          </a:xfrm>
          <a:prstGeom prst="rect">
            <a:avLst/>
          </a:prstGeom>
        </p:spPr>
      </p:pic>
      <p:cxnSp>
        <p:nvCxnSpPr>
          <p:cNvPr id="19" name="Прямая соединительная линия 9"/>
          <p:cNvCxnSpPr/>
          <p:nvPr userDrawn="1"/>
        </p:nvCxnSpPr>
        <p:spPr>
          <a:xfrm>
            <a:off x="835845" y="5984443"/>
            <a:ext cx="280737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20" name="Прямоугольник 14"/>
          <p:cNvSpPr/>
          <p:nvPr userDrawn="1"/>
        </p:nvSpPr>
        <p:spPr>
          <a:xfrm>
            <a:off x="-1463146" y="1083024"/>
            <a:ext cx="2074334" cy="144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3076687" y="6238445"/>
            <a:ext cx="4851402" cy="72000"/>
          </a:xfrm>
          <a:prstGeom prst="rect">
            <a:avLst/>
          </a:prstGeom>
          <a:solidFill>
            <a:srgbClr val="EF2F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8360682" y="6091882"/>
            <a:ext cx="2365375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Краткое сквозное наименование презентации</a:t>
            </a:r>
            <a:endParaRPr lang="ru-RU" dirty="0"/>
          </a:p>
        </p:txBody>
      </p:sp>
      <p:sp>
        <p:nvSpPr>
          <p:cNvPr id="25" name="Text Placehold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795912" y="1999320"/>
            <a:ext cx="5226050" cy="276539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F3024"/>
              </a:buClr>
              <a:buSzTx/>
              <a:buFont typeface="Wingdings" charset="2"/>
              <a:buChar char="§"/>
              <a:tabLst/>
              <a:def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F3024"/>
              </a:buClr>
              <a:buSzTx/>
              <a:buFont typeface="Wingdings" charset="2"/>
              <a:buChar char="§"/>
              <a:tabLst/>
              <a:def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3pPr>
            <a:lvl4pPr marL="300038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Основной текст (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Arial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12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pt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F302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Второй уровень текста (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Arial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14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pt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F302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Третий уровень текста (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Arial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12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pt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300038" marR="0" lvl="3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Четвертый уровень текста (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Arial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Bold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18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pt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Пятый уровень текста (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Arial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18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pt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lvl="0"/>
            <a:endParaRPr lang="ru-RU" dirty="0"/>
          </a:p>
        </p:txBody>
      </p:sp>
      <p:sp>
        <p:nvSpPr>
          <p:cNvPr id="27" name="Title 7"/>
          <p:cNvSpPr>
            <a:spLocks noGrp="1"/>
          </p:cNvSpPr>
          <p:nvPr>
            <p:ph type="title" hasCustomPrompt="1"/>
          </p:nvPr>
        </p:nvSpPr>
        <p:spPr>
          <a:xfrm>
            <a:off x="753792" y="970038"/>
            <a:ext cx="5328140" cy="945561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 smtClean="0"/>
              <a:t>ЗАГОЛОВОК САЙТА</a:t>
            </a:r>
            <a:endParaRPr lang="ru-RU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6687930" y="1999320"/>
            <a:ext cx="5226050" cy="276539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F3024"/>
              </a:buClr>
              <a:buSzTx/>
              <a:buFont typeface="Wingdings" charset="2"/>
              <a:buChar char="§"/>
              <a:tabLst/>
              <a:def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F3024"/>
              </a:buClr>
              <a:buSzTx/>
              <a:buFont typeface="Wingdings" charset="2"/>
              <a:buChar char="§"/>
              <a:tabLst/>
              <a:def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3pPr>
            <a:lvl4pPr marL="300038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Основной текст (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Arial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12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pt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F302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Второй уровень текста (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Arial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14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pt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F302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Третий уровень текста (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Arial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12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pt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300038" marR="0" lvl="3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Четвертый уровень текста (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Arial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Bold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18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pt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Пятый уровень текста (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Arial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18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pt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lvl="0"/>
            <a:endParaRPr lang="ru-RU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711420" y="6127882"/>
            <a:ext cx="2256863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Сквозное наименование презентации</a:t>
            </a:r>
            <a:endParaRPr lang="ru-RU" dirty="0" smtClean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713918" y="5547599"/>
            <a:ext cx="2254365" cy="365125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fld id="{B285864F-73D5-45D2-836E-B0A3B354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219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Бланк_фут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26057" y="5739838"/>
            <a:ext cx="2627085" cy="649737"/>
          </a:xfrm>
          <a:prstGeom prst="rect">
            <a:avLst/>
          </a:prstGeom>
        </p:spPr>
      </p:pic>
      <p:cxnSp>
        <p:nvCxnSpPr>
          <p:cNvPr id="19" name="Прямая соединительная линия 9"/>
          <p:cNvCxnSpPr/>
          <p:nvPr userDrawn="1"/>
        </p:nvCxnSpPr>
        <p:spPr>
          <a:xfrm>
            <a:off x="835845" y="5984443"/>
            <a:ext cx="280737" cy="0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 userDrawn="1"/>
        </p:nvSpPr>
        <p:spPr>
          <a:xfrm>
            <a:off x="3189231" y="6238445"/>
            <a:ext cx="4851402" cy="72000"/>
          </a:xfrm>
          <a:prstGeom prst="rect">
            <a:avLst/>
          </a:prstGeom>
          <a:solidFill>
            <a:srgbClr val="EF2F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2" hasCustomPrompt="1"/>
          </p:nvPr>
        </p:nvSpPr>
        <p:spPr>
          <a:xfrm>
            <a:off x="8360682" y="6091882"/>
            <a:ext cx="2365375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Краткое сквозное наименование презентации</a:t>
            </a:r>
            <a:endParaRPr lang="ru-RU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711420" y="6127882"/>
            <a:ext cx="225686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Сквозное наименование презентации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8"/>
          </p:nvPr>
        </p:nvSpPr>
        <p:spPr>
          <a:xfrm>
            <a:off x="713918" y="5547599"/>
            <a:ext cx="2254365" cy="365125"/>
          </a:xfrm>
        </p:spPr>
        <p:txBody>
          <a:bodyPr/>
          <a:lstStyle>
            <a:lvl1pPr algn="l">
              <a:defRPr sz="2400"/>
            </a:lvl1pPr>
          </a:lstStyle>
          <a:p>
            <a:fld id="{B285864F-73D5-45D2-836E-B0A3B354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985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_красный_имид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2"/>
          <a:stretch/>
        </p:blipFill>
        <p:spPr>
          <a:xfrm>
            <a:off x="-85344" y="-316991"/>
            <a:ext cx="12277344" cy="7187691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85344" y="-316991"/>
            <a:ext cx="12277344" cy="7187691"/>
          </a:xfrm>
          <a:prstGeom prst="rect">
            <a:avLst/>
          </a:prstGeom>
          <a:solidFill>
            <a:schemeClr val="tx1">
              <a:lumMod val="85000"/>
              <a:lumOff val="1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443920"/>
            <a:ext cx="5257800" cy="45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rgbClr val="EF2F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Подзаголовок презентации</a:t>
            </a:r>
            <a:endParaRPr lang="ru-RU" dirty="0"/>
          </a:p>
        </p:txBody>
      </p: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841694" y="937849"/>
            <a:ext cx="10498038" cy="1325563"/>
          </a:xfrm>
          <a:prstGeom prst="rect">
            <a:avLst/>
          </a:prstGeom>
        </p:spPr>
        <p:txBody>
          <a:bodyPr/>
          <a:lstStyle>
            <a:lvl1pPr>
              <a:defRPr sz="3200" cap="none" baseline="0">
                <a:solidFill>
                  <a:srgbClr val="EF2F2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 smtClean="0"/>
              <a:t>ЗАГОЛОВОК ПРЕЗЕНТАЦИИ (</a:t>
            </a:r>
            <a:r>
              <a:rPr lang="en-US" dirty="0" smtClean="0"/>
              <a:t>Arial Black 32 PT</a:t>
            </a:r>
            <a:br>
              <a:rPr lang="en-US" dirty="0" smtClean="0"/>
            </a:br>
            <a:r>
              <a:rPr lang="en-US" dirty="0" smtClean="0"/>
              <a:t>CAPS LOCK)</a:t>
            </a:r>
            <a:endParaRPr lang="ru-RU" dirty="0"/>
          </a:p>
        </p:txBody>
      </p:sp>
      <p:sp>
        <p:nvSpPr>
          <p:cNvPr id="16" name="Прямоугольник 14"/>
          <p:cNvSpPr/>
          <p:nvPr userDrawn="1"/>
        </p:nvSpPr>
        <p:spPr>
          <a:xfrm>
            <a:off x="-1373959" y="1101625"/>
            <a:ext cx="2074334" cy="124665"/>
          </a:xfrm>
          <a:prstGeom prst="rect">
            <a:avLst/>
          </a:prstGeom>
          <a:solidFill>
            <a:srgbClr val="EF2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348" y="3598490"/>
            <a:ext cx="5462028" cy="239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44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Бланк_крас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00341" y="5403084"/>
            <a:ext cx="4697119" cy="116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3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Бланк_бе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2F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Обычный" charset="0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1124" y="5424075"/>
            <a:ext cx="3698419" cy="111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41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2F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Обычный" charset="0"/>
              <a:ea typeface="+mn-ea"/>
              <a:cs typeface="+mn-cs"/>
            </a:endParaRPr>
          </a:p>
        </p:txBody>
      </p:sp>
      <p:pic>
        <p:nvPicPr>
          <p:cNvPr id="7" name="Рисунок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348" y="3598490"/>
            <a:ext cx="5462028" cy="2395282"/>
          </a:xfrm>
          <a:prstGeom prst="rect">
            <a:avLst/>
          </a:prstGeom>
        </p:spPr>
      </p:pic>
      <p:sp>
        <p:nvSpPr>
          <p:cNvPr id="8" name="Прямоугольник 14"/>
          <p:cNvSpPr/>
          <p:nvPr userDrawn="1"/>
        </p:nvSpPr>
        <p:spPr>
          <a:xfrm>
            <a:off x="-1463146" y="1093091"/>
            <a:ext cx="2074334" cy="162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itle 18"/>
          <p:cNvSpPr>
            <a:spLocks noGrp="1"/>
          </p:cNvSpPr>
          <p:nvPr>
            <p:ph type="title" hasCustomPrompt="1"/>
          </p:nvPr>
        </p:nvSpPr>
        <p:spPr>
          <a:xfrm>
            <a:off x="838200" y="937849"/>
            <a:ext cx="10515600" cy="13255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CALL TO ACTION!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Arial Black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PT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CAPS LOCK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5508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4"/>
          <p:cNvSpPr/>
          <p:nvPr userDrawn="1"/>
        </p:nvSpPr>
        <p:spPr>
          <a:xfrm>
            <a:off x="-1373959" y="1101625"/>
            <a:ext cx="2074334" cy="124665"/>
          </a:xfrm>
          <a:prstGeom prst="rect">
            <a:avLst/>
          </a:prstGeom>
          <a:solidFill>
            <a:srgbClr val="EF2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348" y="3598490"/>
            <a:ext cx="5462028" cy="2395281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841694" y="937849"/>
            <a:ext cx="10498038" cy="1325563"/>
          </a:xfrm>
          <a:prstGeom prst="rect">
            <a:avLst/>
          </a:prstGeom>
        </p:spPr>
        <p:txBody>
          <a:bodyPr/>
          <a:lstStyle>
            <a:lvl1pPr>
              <a:defRPr sz="3200" cap="none" baseline="0">
                <a:solidFill>
                  <a:srgbClr val="EF2F2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CALL TO ACTION! </a:t>
            </a:r>
            <a:r>
              <a:rPr lang="ru-RU" dirty="0" smtClean="0"/>
              <a:t>(</a:t>
            </a:r>
            <a:r>
              <a:rPr lang="en-US" dirty="0" smtClean="0"/>
              <a:t>Arial Black 32 PT</a:t>
            </a:r>
            <a:br>
              <a:rPr lang="en-US" dirty="0" smtClean="0"/>
            </a:br>
            <a:r>
              <a:rPr lang="en-US" dirty="0" smtClean="0"/>
              <a:t>CAPS LOCK)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5829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63A0-220E-4929-820E-E7FA669C8754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8F65-042E-4787-AE9B-C015E10DE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102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63A0-220E-4929-820E-E7FA669C8754}" type="datetimeFigureOut">
              <a:rPr lang="en-US" smtClean="0"/>
              <a:t>7/8/2019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8F65-042E-4787-AE9B-C015E10DE6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5750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63A0-220E-4929-820E-E7FA669C8754}" type="datetimeFigureOut">
              <a:rPr lang="en-US" smtClean="0"/>
              <a:t>7/8/2019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8F65-042E-4787-AE9B-C015E10DE6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5330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63A0-220E-4929-820E-E7FA669C8754}" type="datetimeFigureOut">
              <a:rPr lang="en-US" smtClean="0"/>
              <a:t>7/8/2019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8F65-042E-4787-AE9B-C015E10DE6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461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63A0-220E-4929-820E-E7FA669C8754}" type="datetimeFigureOut">
              <a:rPr lang="en-US" smtClean="0"/>
              <a:t>7/8/2019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8F65-042E-4787-AE9B-C015E10DE6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2710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63A0-220E-4929-820E-E7FA669C8754}" type="datetimeFigureOut">
              <a:rPr lang="en-US" smtClean="0"/>
              <a:t>7/8/2019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8F65-042E-4787-AE9B-C015E10DE6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075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_белый_блан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Вставьте изображение</a:t>
            </a:r>
            <a:endParaRPr lang="ru-RU" dirty="0"/>
          </a:p>
        </p:txBody>
      </p:sp>
      <p:sp>
        <p:nvSpPr>
          <p:cNvPr id="22" name="Title 18"/>
          <p:cNvSpPr>
            <a:spLocks noGrp="1"/>
          </p:cNvSpPr>
          <p:nvPr>
            <p:ph type="title" hasCustomPrompt="1"/>
          </p:nvPr>
        </p:nvSpPr>
        <p:spPr>
          <a:xfrm>
            <a:off x="838200" y="937849"/>
            <a:ext cx="10515600" cy="13255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ЗАГОЛОВОК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ПРЕЗЕНТАЦИИ (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Arial Black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PT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CAPS LOCK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443920"/>
            <a:ext cx="5257800" cy="45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Подзаголовок презентации</a:t>
            </a:r>
            <a:endParaRPr lang="ru-RU" dirty="0"/>
          </a:p>
        </p:txBody>
      </p:sp>
      <p:sp>
        <p:nvSpPr>
          <p:cNvPr id="20" name="Прямоугольник 14"/>
          <p:cNvSpPr/>
          <p:nvPr userDrawn="1"/>
        </p:nvSpPr>
        <p:spPr>
          <a:xfrm>
            <a:off x="-1373959" y="1101625"/>
            <a:ext cx="2074334" cy="124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348" y="3598490"/>
            <a:ext cx="5462028" cy="239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14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63A0-220E-4929-820E-E7FA669C8754}" type="datetimeFigureOut">
              <a:rPr lang="en-US" smtClean="0"/>
              <a:t>7/8/2019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8F65-042E-4787-AE9B-C015E10DE6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4286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63A0-220E-4929-820E-E7FA669C8754}" type="datetimeFigureOut">
              <a:rPr lang="en-US" smtClean="0"/>
              <a:t>7/8/2019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8F65-042E-4787-AE9B-C015E10DE6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9119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63A0-220E-4929-820E-E7FA669C8754}" type="datetimeFigureOut">
              <a:rPr lang="en-US" smtClean="0"/>
              <a:t>7/8/2019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8F65-042E-4787-AE9B-C015E10DE6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2342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63A0-220E-4929-820E-E7FA669C8754}" type="datetimeFigureOut">
              <a:rPr lang="en-US" smtClean="0"/>
              <a:t>7/8/2019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8F65-042E-4787-AE9B-C015E10DE6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3929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63A0-220E-4929-820E-E7FA669C8754}" type="datetimeFigureOut">
              <a:rPr lang="en-US" smtClean="0"/>
              <a:t>7/8/2019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8F65-042E-4787-AE9B-C015E10DE6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0632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63A0-220E-4929-820E-E7FA669C8754}" type="datetimeFigureOut">
              <a:rPr lang="en-US" smtClean="0"/>
              <a:t>7/8/2019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8F65-042E-4787-AE9B-C015E10DE6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002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_красный_блан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Вставьте изображение</a:t>
            </a:r>
            <a:endParaRPr lang="ru-RU" dirty="0"/>
          </a:p>
        </p:txBody>
      </p:sp>
      <p:sp>
        <p:nvSpPr>
          <p:cNvPr id="5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443920"/>
            <a:ext cx="5257800" cy="45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rgbClr val="EF2F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Подзаголовок презентации</a:t>
            </a:r>
            <a:endParaRPr lang="ru-RU" dirty="0"/>
          </a:p>
        </p:txBody>
      </p:sp>
      <p:sp>
        <p:nvSpPr>
          <p:cNvPr id="6" name="Title 20"/>
          <p:cNvSpPr>
            <a:spLocks noGrp="1"/>
          </p:cNvSpPr>
          <p:nvPr>
            <p:ph type="title" hasCustomPrompt="1"/>
          </p:nvPr>
        </p:nvSpPr>
        <p:spPr>
          <a:xfrm>
            <a:off x="841694" y="937849"/>
            <a:ext cx="10498038" cy="1325563"/>
          </a:xfrm>
          <a:prstGeom prst="rect">
            <a:avLst/>
          </a:prstGeom>
        </p:spPr>
        <p:txBody>
          <a:bodyPr/>
          <a:lstStyle>
            <a:lvl1pPr>
              <a:defRPr sz="3200" cap="all" baseline="0">
                <a:solidFill>
                  <a:srgbClr val="EF2F2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 smtClean="0"/>
              <a:t>ЗАГОЛОВОК ПРЕЗЕНТАЦИИ (</a:t>
            </a:r>
            <a:r>
              <a:rPr lang="en-US" dirty="0" smtClean="0"/>
              <a:t>Arial Black 32 PT</a:t>
            </a:r>
            <a:br>
              <a:rPr lang="en-US" dirty="0" smtClean="0"/>
            </a:br>
            <a:r>
              <a:rPr lang="en-US" dirty="0" smtClean="0"/>
              <a:t>CAPS LOCK)</a:t>
            </a:r>
            <a:endParaRPr lang="ru-RU" dirty="0"/>
          </a:p>
        </p:txBody>
      </p:sp>
      <p:sp>
        <p:nvSpPr>
          <p:cNvPr id="3" name="Прямоугольник 14"/>
          <p:cNvSpPr/>
          <p:nvPr userDrawn="1"/>
        </p:nvSpPr>
        <p:spPr>
          <a:xfrm>
            <a:off x="-1373959" y="1101625"/>
            <a:ext cx="2074334" cy="124665"/>
          </a:xfrm>
          <a:prstGeom prst="rect">
            <a:avLst/>
          </a:prstGeom>
          <a:solidFill>
            <a:srgbClr val="EF2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348" y="3598490"/>
            <a:ext cx="5462028" cy="239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76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_бе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2F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Обычный" charset="0"/>
              <a:ea typeface="+mn-ea"/>
              <a:cs typeface="+mn-cs"/>
            </a:endParaRPr>
          </a:p>
        </p:txBody>
      </p:sp>
      <p:sp>
        <p:nvSpPr>
          <p:cNvPr id="17" name="Title 15"/>
          <p:cNvSpPr>
            <a:spLocks noGrp="1"/>
          </p:cNvSpPr>
          <p:nvPr>
            <p:ph type="title" hasCustomPrompt="1"/>
          </p:nvPr>
        </p:nvSpPr>
        <p:spPr>
          <a:xfrm>
            <a:off x="725279" y="937849"/>
            <a:ext cx="9515631" cy="146415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#.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ЗАГОЛОВОК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РАЗДЕЛА (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Arial Black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PT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CAPS LOCK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8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725279" y="2402006"/>
            <a:ext cx="5257800" cy="45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Подзаголовок презентации</a:t>
            </a:r>
            <a:endParaRPr lang="ru-RU" dirty="0"/>
          </a:p>
        </p:txBody>
      </p:sp>
      <p:pic>
        <p:nvPicPr>
          <p:cNvPr id="12" name="Рисунок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1124" y="5424075"/>
            <a:ext cx="3698419" cy="1115242"/>
          </a:xfrm>
          <a:prstGeom prst="rect">
            <a:avLst/>
          </a:prstGeom>
        </p:spPr>
      </p:pic>
      <p:sp>
        <p:nvSpPr>
          <p:cNvPr id="13" name="Прямоугольник 14"/>
          <p:cNvSpPr/>
          <p:nvPr userDrawn="1"/>
        </p:nvSpPr>
        <p:spPr>
          <a:xfrm>
            <a:off x="-1463146" y="1107159"/>
            <a:ext cx="2074334" cy="162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135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_имидж_бе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2"/>
          <a:stretch/>
        </p:blipFill>
        <p:spPr>
          <a:xfrm>
            <a:off x="0" y="-160208"/>
            <a:ext cx="12277344" cy="7187691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85344" y="-316991"/>
            <a:ext cx="12277344" cy="7187691"/>
          </a:xfrm>
          <a:prstGeom prst="rect">
            <a:avLst/>
          </a:prstGeom>
          <a:solidFill>
            <a:srgbClr val="000000">
              <a:lumMod val="85000"/>
              <a:lumOff val="15000"/>
              <a:alpha val="52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itle 15"/>
          <p:cNvSpPr>
            <a:spLocks noGrp="1"/>
          </p:cNvSpPr>
          <p:nvPr>
            <p:ph type="title" hasCustomPrompt="1"/>
          </p:nvPr>
        </p:nvSpPr>
        <p:spPr>
          <a:xfrm>
            <a:off x="725279" y="937849"/>
            <a:ext cx="9515631" cy="146415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#.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ЗАГОЛОВОК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РАЗДЕЛА (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Arial Black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PT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CAPS LOCK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0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725279" y="2402006"/>
            <a:ext cx="5257800" cy="45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Подзаголовок презентации</a:t>
            </a:r>
            <a:endParaRPr lang="ru-RU" dirty="0"/>
          </a:p>
        </p:txBody>
      </p:sp>
      <p:pic>
        <p:nvPicPr>
          <p:cNvPr id="14" name="Рисунок 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1124" y="5424075"/>
            <a:ext cx="3698419" cy="1115242"/>
          </a:xfrm>
          <a:prstGeom prst="rect">
            <a:avLst/>
          </a:prstGeom>
        </p:spPr>
      </p:pic>
      <p:sp>
        <p:nvSpPr>
          <p:cNvPr id="15" name="Прямоугольник 14"/>
          <p:cNvSpPr/>
          <p:nvPr userDrawn="1"/>
        </p:nvSpPr>
        <p:spPr>
          <a:xfrm>
            <a:off x="-1463146" y="1107159"/>
            <a:ext cx="2074334" cy="162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47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_имидж_крас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2"/>
          <a:stretch/>
        </p:blipFill>
        <p:spPr>
          <a:xfrm>
            <a:off x="0" y="-160208"/>
            <a:ext cx="12277344" cy="7187691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-85344" y="-316991"/>
            <a:ext cx="12277344" cy="7187691"/>
          </a:xfrm>
          <a:prstGeom prst="rect">
            <a:avLst/>
          </a:prstGeom>
          <a:solidFill>
            <a:srgbClr val="000000">
              <a:lumMod val="85000"/>
              <a:lumOff val="15000"/>
              <a:alpha val="52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725279" y="2402006"/>
            <a:ext cx="5257800" cy="45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rgbClr val="EF2F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Подзаголовок презентации</a:t>
            </a:r>
            <a:endParaRPr lang="ru-RU" dirty="0"/>
          </a:p>
        </p:txBody>
      </p:sp>
      <p:sp>
        <p:nvSpPr>
          <p:cNvPr id="26" name="Title 23"/>
          <p:cNvSpPr>
            <a:spLocks noGrp="1"/>
          </p:cNvSpPr>
          <p:nvPr>
            <p:ph type="title" hasCustomPrompt="1"/>
          </p:nvPr>
        </p:nvSpPr>
        <p:spPr>
          <a:xfrm>
            <a:off x="739724" y="955968"/>
            <a:ext cx="9501186" cy="144603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>
                <a:solidFill>
                  <a:srgbClr val="EF2F24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#.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ЗАГОЛОВОК РАЗДЕЛА (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Arial Black 32 PT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CAPS LOCK)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6" name="Прямоугольник 14"/>
          <p:cNvSpPr/>
          <p:nvPr userDrawn="1"/>
        </p:nvSpPr>
        <p:spPr>
          <a:xfrm>
            <a:off x="-1463146" y="1107159"/>
            <a:ext cx="2074334" cy="162000"/>
          </a:xfrm>
          <a:prstGeom prst="rect">
            <a:avLst/>
          </a:prstGeom>
          <a:solidFill>
            <a:srgbClr val="EF2F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9" name="Рисунок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00341" y="5403084"/>
            <a:ext cx="4697119" cy="116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04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_имидж2_бе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228" y="-41564"/>
            <a:ext cx="12214228" cy="689956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85344" y="-316991"/>
            <a:ext cx="12277344" cy="7187691"/>
          </a:xfrm>
          <a:prstGeom prst="rect">
            <a:avLst/>
          </a:prstGeom>
          <a:solidFill>
            <a:srgbClr val="000000">
              <a:lumMod val="85000"/>
              <a:lumOff val="15000"/>
              <a:alpha val="52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>
          <a:xfrm>
            <a:off x="739724" y="955972"/>
            <a:ext cx="9501186" cy="1433334"/>
          </a:xfrm>
          <a:prstGeom prst="rect">
            <a:avLst/>
          </a:prstGeom>
        </p:spPr>
        <p:txBody>
          <a:bodyPr/>
          <a:lstStyle>
            <a:lvl1pPr>
              <a:defRPr lang="en-US" sz="3200" b="1" dirty="0">
                <a:solidFill>
                  <a:srgbClr val="FFFFFF"/>
                </a:solidFill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r>
              <a:rPr lang="en-US" sz="3200" b="1" dirty="0" smtClean="0">
                <a:solidFill>
                  <a:srgbClr val="FFFFFF"/>
                </a:solidFill>
                <a:latin typeface="Arial Black" panose="020B0A04020102020204" pitchFamily="34" charset="0"/>
                <a:ea typeface="+mn-ea"/>
                <a:cs typeface="+mn-cs"/>
              </a:rPr>
              <a:t>#. </a:t>
            </a:r>
            <a:r>
              <a:rPr lang="ru-RU" sz="3200" b="1" dirty="0" smtClean="0">
                <a:solidFill>
                  <a:srgbClr val="FFFFFF"/>
                </a:solidFill>
                <a:latin typeface="Arial Black" panose="020B0A04020102020204" pitchFamily="34" charset="0"/>
                <a:ea typeface="+mn-ea"/>
                <a:cs typeface="+mn-cs"/>
              </a:rPr>
              <a:t>ЗАГОЛОВОК</a:t>
            </a:r>
            <a:r>
              <a:rPr lang="en-US" sz="3200" b="1" dirty="0" smtClean="0">
                <a:solidFill>
                  <a:srgbClr val="FFFFFF"/>
                </a:solidFill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lang="ru-RU" sz="3200" b="1" dirty="0" smtClean="0">
                <a:solidFill>
                  <a:srgbClr val="FFFFFF"/>
                </a:solidFill>
                <a:latin typeface="Arial Black" panose="020B0A04020102020204" pitchFamily="34" charset="0"/>
                <a:ea typeface="+mn-ea"/>
                <a:cs typeface="+mn-cs"/>
              </a:rPr>
              <a:t>РАЗДЕЛА (</a:t>
            </a:r>
            <a:r>
              <a:rPr lang="en-US" sz="3200" b="1" dirty="0" smtClean="0">
                <a:solidFill>
                  <a:srgbClr val="FFFFFF"/>
                </a:solidFill>
                <a:latin typeface="Arial Black" panose="020B0A04020102020204" pitchFamily="34" charset="0"/>
                <a:ea typeface="+mn-ea"/>
                <a:cs typeface="+mn-cs"/>
              </a:rPr>
              <a:t>Arial Black </a:t>
            </a:r>
            <a:r>
              <a:rPr lang="ru-RU" sz="3200" b="1" dirty="0" smtClean="0">
                <a:solidFill>
                  <a:srgbClr val="FFFFFF"/>
                </a:solidFill>
                <a:latin typeface="Arial Black" panose="020B0A04020102020204" pitchFamily="34" charset="0"/>
                <a:ea typeface="+mn-ea"/>
                <a:cs typeface="+mn-cs"/>
              </a:rPr>
              <a:t>32</a:t>
            </a:r>
            <a:r>
              <a:rPr lang="en-US" sz="3200" b="1" dirty="0" smtClean="0">
                <a:solidFill>
                  <a:srgbClr val="FFFFFF"/>
                </a:solidFill>
                <a:latin typeface="Arial Black" panose="020B0A04020102020204" pitchFamily="34" charset="0"/>
                <a:ea typeface="+mn-ea"/>
                <a:cs typeface="+mn-cs"/>
              </a:rPr>
              <a:t> PT</a:t>
            </a:r>
            <a:br>
              <a:rPr lang="en-US" sz="3200" b="1" dirty="0" smtClean="0">
                <a:solidFill>
                  <a:srgbClr val="FFFFFF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en-US" sz="3200" b="1" dirty="0" smtClean="0">
                <a:solidFill>
                  <a:srgbClr val="FFFFFF"/>
                </a:solidFill>
                <a:latin typeface="Arial Black" panose="020B0A04020102020204" pitchFamily="34" charset="0"/>
                <a:ea typeface="+mn-ea"/>
                <a:cs typeface="+mn-cs"/>
              </a:rPr>
              <a:t>CAPS LOCK</a:t>
            </a:r>
            <a:r>
              <a:rPr lang="ru-RU" sz="3200" b="1" dirty="0" smtClean="0">
                <a:solidFill>
                  <a:srgbClr val="FFFFFF"/>
                </a:solidFill>
                <a:latin typeface="Arial Black" panose="020B0A04020102020204" pitchFamily="34" charset="0"/>
                <a:ea typeface="+mn-ea"/>
                <a:cs typeface="+mn-cs"/>
              </a:rPr>
              <a:t>)</a:t>
            </a:r>
            <a:endParaRPr lang="en-US" sz="3200" b="1" dirty="0">
              <a:solidFill>
                <a:srgbClr val="FFFFFF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725488" y="2417324"/>
            <a:ext cx="5257800" cy="466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Подзаголовок раздела (</a:t>
            </a:r>
            <a:r>
              <a:rPr lang="en-US" dirty="0" smtClean="0"/>
              <a:t>Arial 11 PT)</a:t>
            </a:r>
            <a:endParaRPr lang="ru-RU" dirty="0"/>
          </a:p>
        </p:txBody>
      </p:sp>
      <p:pic>
        <p:nvPicPr>
          <p:cNvPr id="17" name="Рисунок 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1124" y="5424075"/>
            <a:ext cx="3698419" cy="1115242"/>
          </a:xfrm>
          <a:prstGeom prst="rect">
            <a:avLst/>
          </a:prstGeom>
        </p:spPr>
      </p:pic>
      <p:sp>
        <p:nvSpPr>
          <p:cNvPr id="18" name="Прямоугольник 14"/>
          <p:cNvSpPr/>
          <p:nvPr userDrawn="1"/>
        </p:nvSpPr>
        <p:spPr>
          <a:xfrm>
            <a:off x="-1463146" y="1107159"/>
            <a:ext cx="2074334" cy="162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75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7EBF4DB-F8DC-4F86-B192-7792A7946E76}" type="datetimeFigureOut">
              <a:rPr lang="ru-RU" smtClean="0"/>
              <a:pPr/>
              <a:t>08.07.2019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85864F-73D5-45D2-836E-B0A3B354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33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7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9" r:id="rId17"/>
    <p:sldLayoutId id="2147483674" r:id="rId18"/>
    <p:sldLayoutId id="2147483665" r:id="rId19"/>
    <p:sldLayoutId id="2147483668" r:id="rId20"/>
    <p:sldLayoutId id="2147483670" r:id="rId21"/>
    <p:sldLayoutId id="2147483671" r:id="rId22"/>
    <p:sldLayoutId id="2147483672" r:id="rId23"/>
    <p:sldLayoutId id="2147483680" r:id="rId24"/>
    <p:sldLayoutId id="2147483673" r:id="rId25"/>
    <p:sldLayoutId id="2147483675" r:id="rId26"/>
    <p:sldLayoutId id="2147483676" r:id="rId27"/>
    <p:sldLayoutId id="2147483677" r:id="rId28"/>
    <p:sldLayoutId id="2147483679" r:id="rId29"/>
    <p:sldLayoutId id="2147483681" r:id="rId30"/>
    <p:sldLayoutId id="2147483682" r:id="rId31"/>
    <p:sldLayoutId id="2147483666" r:id="rId32"/>
    <p:sldLayoutId id="2147483684" r:id="rId33"/>
    <p:sldLayoutId id="2147483685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163A0-220E-4929-820E-E7FA669C8754}" type="datetimeFigureOut">
              <a:rPr lang="en-US" smtClean="0"/>
              <a:t>7/8/2019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78F65-042E-4787-AE9B-C015E10DE6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49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45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7.png"/><Relationship Id="rId11" Type="http://schemas.openxmlformats.org/officeDocument/2006/relationships/image" Target="../media/image42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725775" y="2048788"/>
            <a:ext cx="10618499" cy="3633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700"/>
              </a:lnSpc>
            </a:pPr>
            <a:r>
              <a:rPr lang="ru-RU" sz="3200" b="1" cap="all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Практика применения норм валютного законодательства и эффективные инструменты для </a:t>
            </a:r>
            <a:r>
              <a:rPr lang="ru-RU" sz="3200" b="1" cap="all" dirty="0" err="1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вэд</a:t>
            </a:r>
            <a:endParaRPr lang="ru-RU" sz="3200" b="1" cap="all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725775" y="5788956"/>
            <a:ext cx="8893380" cy="4900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 июля 2019</a:t>
            </a:r>
            <a:endParaRPr 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301" y="4001985"/>
            <a:ext cx="2737262" cy="27372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93AF1A5-22F2-464A-B15F-66776F0BEA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" y="0"/>
            <a:ext cx="12191376" cy="6858000"/>
          </a:xfrm>
          <a:prstGeom prst="rect">
            <a:avLst/>
          </a:prstGeom>
        </p:spPr>
      </p:pic>
      <p:sp>
        <p:nvSpPr>
          <p:cNvPr id="10" name="Заголовок 11">
            <a:extLst>
              <a:ext uri="{FF2B5EF4-FFF2-40B4-BE49-F238E27FC236}">
                <a16:creationId xmlns:a16="http://schemas.microsoft.com/office/drawing/2014/main" xmlns="" id="{1AB6131B-5911-5D4D-855F-E234524017CF}"/>
              </a:ext>
            </a:extLst>
          </p:cNvPr>
          <p:cNvSpPr txBox="1">
            <a:spLocks/>
          </p:cNvSpPr>
          <p:nvPr/>
        </p:nvSpPr>
        <p:spPr>
          <a:xfrm>
            <a:off x="500105" y="1675194"/>
            <a:ext cx="10140467" cy="155119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5600" b="1" kern="1200" smtClean="0">
                <a:solidFill>
                  <a:schemeClr val="bg1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dirty="0" smtClean="0">
                <a:solidFill>
                  <a:srgbClr val="FFFFFF"/>
                </a:solidFill>
                <a:latin typeface="Arial" panose="020B0604020202020204"/>
              </a:rPr>
              <a:t>Нюансы и риски </a:t>
            </a:r>
          </a:p>
          <a:p>
            <a:r>
              <a:rPr dirty="0" smtClean="0">
                <a:solidFill>
                  <a:srgbClr val="FFFFFF"/>
                </a:solidFill>
                <a:latin typeface="Arial" panose="020B0604020202020204"/>
              </a:rPr>
              <a:t>по ВЭД от А до Я</a:t>
            </a:r>
            <a:endParaRPr lang="en" dirty="0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1A16960-50AE-3642-BD40-E80BF71E48B6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0908256" y="318461"/>
            <a:ext cx="1046790" cy="1046790"/>
          </a:xfrm>
          <a:prstGeom prst="rect">
            <a:avLst/>
          </a:prstGeom>
        </p:spPr>
      </p:pic>
      <p:sp>
        <p:nvSpPr>
          <p:cNvPr id="13" name="Текст 2">
            <a:extLst>
              <a:ext uri="{FF2B5EF4-FFF2-40B4-BE49-F238E27FC236}">
                <a16:creationId xmlns:a16="http://schemas.microsoft.com/office/drawing/2014/main" xmlns="" id="{25ED6DB2-44AB-C747-B7BB-A061D17E8AEE}"/>
              </a:ext>
            </a:extLst>
          </p:cNvPr>
          <p:cNvSpPr txBox="1">
            <a:spLocks/>
          </p:cNvSpPr>
          <p:nvPr/>
        </p:nvSpPr>
        <p:spPr>
          <a:xfrm>
            <a:off x="740101" y="5509887"/>
            <a:ext cx="10135862" cy="615553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Москва</a:t>
            </a: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04 июля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50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8959517" y="6226458"/>
            <a:ext cx="1507958" cy="1363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37C5684-217F-2A4D-BCE8-8196D4BAE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8255" y="318573"/>
            <a:ext cx="1046677" cy="1046677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85010" y="318591"/>
            <a:ext cx="9143451" cy="6493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cap="all" dirty="0" smtClean="0">
                <a:solidFill>
                  <a:srgbClr val="EF312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УПРАВЛЕНИЕ </a:t>
            </a:r>
            <a:r>
              <a:rPr lang="ru-RU" sz="3200" b="1" cap="all" noProof="0" dirty="0" smtClean="0">
                <a:solidFill>
                  <a:srgbClr val="EF312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валютным риском 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rgbClr val="EF3124"/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9343" y="1268087"/>
            <a:ext cx="10834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mtClean="0">
                <a:solidFill>
                  <a:srgbClr val="EF3124"/>
                </a:solidFill>
              </a:rPr>
              <a:t>Форвард </a:t>
            </a:r>
            <a:r>
              <a:rPr lang="ru-RU" sz="2000" b="1" dirty="0" smtClean="0">
                <a:solidFill>
                  <a:srgbClr val="EF3124"/>
                </a:solidFill>
              </a:rPr>
              <a:t>с </a:t>
            </a:r>
            <a:r>
              <a:rPr lang="ru-RU" sz="2000" b="1" smtClean="0">
                <a:solidFill>
                  <a:srgbClr val="EF3124"/>
                </a:solidFill>
              </a:rPr>
              <a:t>открытой датой </a:t>
            </a:r>
            <a:r>
              <a:rPr lang="ru-RU" sz="2000" dirty="0" smtClean="0"/>
              <a:t>- сегодня фиксируем текущий курс биржи, а продать валюту можно в любой день в будущем, в течении 6 месяцев.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43330" y="2569295"/>
            <a:ext cx="1802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solidFill>
                  <a:srgbClr val="EF312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Конверсия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36687" y="2292295"/>
            <a:ext cx="26821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 smtClean="0">
                <a:solidFill>
                  <a:srgbClr val="EF312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Форвард с </a:t>
            </a:r>
          </a:p>
          <a:p>
            <a:pPr algn="ctr"/>
            <a:r>
              <a:rPr lang="ru-RU" b="1" cap="all" dirty="0" smtClean="0">
                <a:solidFill>
                  <a:srgbClr val="EF312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открытой датой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214003"/>
              </p:ext>
            </p:extLst>
          </p:nvPr>
        </p:nvGraphicFramePr>
        <p:xfrm>
          <a:off x="2057400" y="3103245"/>
          <a:ext cx="8077199" cy="2762250"/>
        </p:xfrm>
        <a:graphic>
          <a:graphicData uri="http://schemas.openxmlformats.org/drawingml/2006/table">
            <a:tbl>
              <a:tblPr/>
              <a:tblGrid>
                <a:gridCol w="1294382">
                  <a:extLst>
                    <a:ext uri="{9D8B030D-6E8A-4147-A177-3AD203B41FA5}">
                      <a16:colId xmlns:a16="http://schemas.microsoft.com/office/drawing/2014/main" xmlns="" val="3394935309"/>
                    </a:ext>
                  </a:extLst>
                </a:gridCol>
                <a:gridCol w="913682">
                  <a:extLst>
                    <a:ext uri="{9D8B030D-6E8A-4147-A177-3AD203B41FA5}">
                      <a16:colId xmlns:a16="http://schemas.microsoft.com/office/drawing/2014/main" xmlns="" val="1885072553"/>
                    </a:ext>
                  </a:extLst>
                </a:gridCol>
                <a:gridCol w="447323">
                  <a:extLst>
                    <a:ext uri="{9D8B030D-6E8A-4147-A177-3AD203B41FA5}">
                      <a16:colId xmlns:a16="http://schemas.microsoft.com/office/drawing/2014/main" xmlns="" val="2102127825"/>
                    </a:ext>
                  </a:extLst>
                </a:gridCol>
                <a:gridCol w="1687773">
                  <a:extLst>
                    <a:ext uri="{9D8B030D-6E8A-4147-A177-3AD203B41FA5}">
                      <a16:colId xmlns:a16="http://schemas.microsoft.com/office/drawing/2014/main" xmlns="" val="541373348"/>
                    </a:ext>
                  </a:extLst>
                </a:gridCol>
                <a:gridCol w="1027892">
                  <a:extLst>
                    <a:ext uri="{9D8B030D-6E8A-4147-A177-3AD203B41FA5}">
                      <a16:colId xmlns:a16="http://schemas.microsoft.com/office/drawing/2014/main" xmlns="" val="1158826700"/>
                    </a:ext>
                  </a:extLst>
                </a:gridCol>
                <a:gridCol w="431461">
                  <a:extLst>
                    <a:ext uri="{9D8B030D-6E8A-4147-A177-3AD203B41FA5}">
                      <a16:colId xmlns:a16="http://schemas.microsoft.com/office/drawing/2014/main" xmlns="" val="234446783"/>
                    </a:ext>
                  </a:extLst>
                </a:gridCol>
                <a:gridCol w="980304">
                  <a:extLst>
                    <a:ext uri="{9D8B030D-6E8A-4147-A177-3AD203B41FA5}">
                      <a16:colId xmlns:a16="http://schemas.microsoft.com/office/drawing/2014/main" xmlns="" val="3035093492"/>
                    </a:ext>
                  </a:extLst>
                </a:gridCol>
                <a:gridCol w="1294382">
                  <a:extLst>
                    <a:ext uri="{9D8B030D-6E8A-4147-A177-3AD203B41FA5}">
                      <a16:colId xmlns:a16="http://schemas.microsoft.com/office/drawing/2014/main" xmlns="" val="2716980850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Сумма конверсии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Курс продажи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Дата конвертации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Сумма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Курс продажи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Сумма конверсии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5240106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66 542 900 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15.02.2019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$1 000 000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68 880 000 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666993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64 734 700 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30.03.2019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$1 000 000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66 540 000 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3757926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65 300 100 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15.05.2019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$1 000 000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64 730 000 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9928419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63 075 600 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29.06.2019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$1 000 000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65 300 000 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614418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6235829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259 653 300 ₽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265 450 000 ₽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654457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+ 7 796 700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850415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+2,23%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94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97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8959517" y="6226458"/>
            <a:ext cx="1507958" cy="1363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37C5684-217F-2A4D-BCE8-8196D4BAE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8255" y="318573"/>
            <a:ext cx="1046677" cy="1046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5010" y="992040"/>
            <a:ext cx="108347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Как сохранить выручку в случае укрепления курса рубля и иметь возможность зарабатывать на росте курса доллара? </a:t>
            </a:r>
          </a:p>
          <a:p>
            <a:r>
              <a:rPr lang="ru-RU" sz="2000" b="1" dirty="0" smtClean="0">
                <a:solidFill>
                  <a:srgbClr val="EF3124"/>
                </a:solidFill>
              </a:rPr>
              <a:t>Валютный опцион </a:t>
            </a:r>
            <a:r>
              <a:rPr lang="ru-RU" sz="2000" b="1" dirty="0" smtClean="0"/>
              <a:t>- фиксация минимального курса на заданную дату или период.</a:t>
            </a:r>
            <a:r>
              <a:rPr lang="ru-RU" sz="2000" b="1" dirty="0" smtClean="0">
                <a:solidFill>
                  <a:srgbClr val="EF3124"/>
                </a:solidFill>
              </a:rPr>
              <a:t> </a:t>
            </a:r>
            <a:endParaRPr lang="ru-RU" sz="2000" b="1" dirty="0">
              <a:solidFill>
                <a:srgbClr val="EF3124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5010" y="318591"/>
            <a:ext cx="9143451" cy="6493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cap="all" dirty="0" smtClean="0">
                <a:solidFill>
                  <a:srgbClr val="EF312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УПРАВЛЕНИЕ </a:t>
            </a:r>
            <a:r>
              <a:rPr lang="ru-RU" sz="3200" b="1" cap="all" noProof="0" dirty="0" smtClean="0">
                <a:solidFill>
                  <a:srgbClr val="EF312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валютным риском 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rgbClr val="EF3124"/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010" y="2125929"/>
            <a:ext cx="2252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cap="all" dirty="0" smtClean="0">
                <a:solidFill>
                  <a:srgbClr val="EF312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Как работает:</a:t>
            </a:r>
            <a:endParaRPr lang="ru-RU" u="sng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91905" y="4483110"/>
            <a:ext cx="1802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solidFill>
                  <a:srgbClr val="EF312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Конверсия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72782" y="4336893"/>
            <a:ext cx="22156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 smtClean="0">
                <a:solidFill>
                  <a:srgbClr val="EF312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Опцион на </a:t>
            </a:r>
          </a:p>
          <a:p>
            <a:pPr algn="ctr"/>
            <a:r>
              <a:rPr lang="ru-RU" b="1" cap="all" dirty="0" smtClean="0">
                <a:solidFill>
                  <a:srgbClr val="EF312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средний курс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5010" y="3369910"/>
            <a:ext cx="52132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cap="all" dirty="0" smtClean="0">
                <a:solidFill>
                  <a:srgbClr val="EF312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Пример:</a:t>
            </a:r>
          </a:p>
          <a:p>
            <a:r>
              <a:rPr lang="ru-RU" dirty="0" smtClean="0"/>
              <a:t>Конвертация </a:t>
            </a:r>
            <a:r>
              <a:rPr lang="ru-RU" dirty="0"/>
              <a:t>4 млн </a:t>
            </a:r>
            <a:r>
              <a:rPr lang="ru-RU" dirty="0" err="1"/>
              <a:t>долл</a:t>
            </a:r>
            <a:r>
              <a:rPr lang="ru-RU" dirty="0"/>
              <a:t> в течение 6 </a:t>
            </a:r>
            <a:r>
              <a:rPr lang="ru-RU" dirty="0" err="1" smtClean="0"/>
              <a:t>мес</a:t>
            </a:r>
            <a:r>
              <a:rPr lang="ru-RU" dirty="0" smtClean="0"/>
              <a:t> 2019 года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051667"/>
              </p:ext>
            </p:extLst>
          </p:nvPr>
        </p:nvGraphicFramePr>
        <p:xfrm>
          <a:off x="2479149" y="4983224"/>
          <a:ext cx="7010400" cy="1419225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xmlns="" val="1628350389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414055582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424389268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72355636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681934564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xmlns="" val="187748638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974699601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Фактическая продажа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259 653 300 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200276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Средний курс конвертации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Компенсация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9 555 080 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9382507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Итоговая выручка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259 653 300 ₽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Итоговая выручка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269 208 380 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2987361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+3,68%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8854976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170372" y="5371594"/>
            <a:ext cx="319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*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010" y="2495261"/>
            <a:ext cx="10998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Можно зафиксировать средний курс за период. Если средний курс за период действия опциона, оказался меньше курса зафиксированного при его покупке, то банк полностью компенсирует возникшую разницу.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26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8959517" y="6226458"/>
            <a:ext cx="1507958" cy="1363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37C5684-217F-2A4D-BCE8-8196D4BAE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8255" y="318573"/>
            <a:ext cx="1046677" cy="1046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5011" y="1285336"/>
            <a:ext cx="7252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Возможность сегодня зафиксировать цену будущей продажи биржевого товара, </a:t>
            </a:r>
            <a:r>
              <a:rPr lang="ru-RU" sz="2000" smtClean="0"/>
              <a:t>например нефтепродуктов.</a:t>
            </a:r>
            <a:endParaRPr lang="ru-RU" sz="2000" b="1" dirty="0">
              <a:solidFill>
                <a:srgbClr val="EF3124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5010" y="318591"/>
            <a:ext cx="9143451" cy="6493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cap="all" smtClean="0">
                <a:solidFill>
                  <a:srgbClr val="EF312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Фиксация цены товара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rgbClr val="EF3124"/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747" y="2518914"/>
            <a:ext cx="3706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Сегодня </a:t>
            </a:r>
            <a:r>
              <a:rPr lang="ru-RU" smtClean="0"/>
              <a:t>покупка нефтепродуктов </a:t>
            </a:r>
            <a:r>
              <a:rPr lang="ru-RU" dirty="0" smtClean="0"/>
              <a:t>за рубли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Транспортировка в течение месяца 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Продажа и расчеты по цене, сложившейся на момент продажи 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3746" y="2133571"/>
            <a:ext cx="3706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solidFill>
                  <a:srgbClr val="EF312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Стандартная операция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05563" y="2149582"/>
            <a:ext cx="10159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solidFill>
                  <a:srgbClr val="EF312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своп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905564" y="2518914"/>
            <a:ext cx="30611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СВОП на </a:t>
            </a:r>
            <a:r>
              <a:rPr lang="ru-RU" smtClean="0"/>
              <a:t>продажу нефтепродуктов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Переоценка сделки СВОП</a:t>
            </a:r>
          </a:p>
          <a:p>
            <a:pPr marL="342900" indent="-342900">
              <a:buAutoNum type="arabicPeriod"/>
            </a:pPr>
            <a:endParaRPr lang="ru-RU" b="1" dirty="0" smtClean="0"/>
          </a:p>
          <a:p>
            <a:pPr marL="342900" indent="-342900">
              <a:buAutoNum type="arabicPeriod"/>
            </a:pPr>
            <a:r>
              <a:rPr lang="ru-RU" b="1" dirty="0" smtClean="0"/>
              <a:t>Компенсация разницы между первоначальной ценой и ценой продажи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218321" y="2717319"/>
            <a:ext cx="57797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18321" y="3229764"/>
            <a:ext cx="57797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218321" y="3786036"/>
            <a:ext cx="57797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260210" y="2033341"/>
            <a:ext cx="4555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solidFill>
                  <a:srgbClr val="EF312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554241" y="4453741"/>
            <a:ext cx="10834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Фиксация цены возможна, как в валюте, так и в рублях</a:t>
            </a:r>
            <a:endParaRPr lang="ru-RU" sz="2000" b="1" dirty="0">
              <a:solidFill>
                <a:srgbClr val="EF312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3746" y="4856630"/>
            <a:ext cx="108347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Широкий перечень инструментов для фиксации цены: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EF3124"/>
                </a:solidFill>
              </a:rPr>
              <a:t>Нефть и нефтепродукты, уголь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EF3124"/>
                </a:solidFill>
              </a:rPr>
              <a:t>Драг и цвет металлы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EF3124"/>
                </a:solidFill>
              </a:rPr>
              <a:t>Сельхозпродукция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7996687" y="1423358"/>
            <a:ext cx="0" cy="37693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9460014" y="1066464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solidFill>
                  <a:srgbClr val="EF312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Пример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25468" y="1656272"/>
            <a:ext cx="37566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На момент заключения сделки 01.07.19 цена в рублях составила  </a:t>
            </a:r>
          </a:p>
          <a:p>
            <a:r>
              <a:rPr lang="ru-RU" smtClean="0"/>
              <a:t>560.00 </a:t>
            </a:r>
            <a:r>
              <a:rPr lang="ru-RU" dirty="0"/>
              <a:t>* </a:t>
            </a:r>
            <a:r>
              <a:rPr lang="ru-RU"/>
              <a:t>63.00 </a:t>
            </a:r>
            <a:r>
              <a:rPr lang="ru-RU" smtClean="0"/>
              <a:t>= 35 280</a:t>
            </a:r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2. На момент  расчетов:</a:t>
            </a:r>
          </a:p>
          <a:p>
            <a:r>
              <a:rPr lang="ru-RU" dirty="0" smtClean="0"/>
              <a:t>Баррель </a:t>
            </a:r>
            <a:r>
              <a:rPr lang="ru-RU" smtClean="0"/>
              <a:t>- 540.00 </a:t>
            </a:r>
            <a:r>
              <a:rPr lang="en-US" dirty="0" smtClean="0"/>
              <a:t>USD</a:t>
            </a:r>
            <a:endParaRPr lang="ru-RU" dirty="0" smtClean="0"/>
          </a:p>
          <a:p>
            <a:r>
              <a:rPr lang="en-US" dirty="0" smtClean="0"/>
              <a:t>USD/RUB -</a:t>
            </a:r>
            <a:r>
              <a:rPr lang="ru-RU" dirty="0" smtClean="0"/>
              <a:t> 62.00</a:t>
            </a:r>
            <a:endParaRPr lang="en-US" dirty="0" smtClean="0"/>
          </a:p>
          <a:p>
            <a:r>
              <a:rPr lang="ru-RU" dirty="0" smtClean="0"/>
              <a:t>Цена в рублях за тонну </a:t>
            </a:r>
            <a:r>
              <a:rPr lang="ru-RU" smtClean="0"/>
              <a:t>– 33 480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Компенсация составит – </a:t>
            </a:r>
          </a:p>
          <a:p>
            <a:r>
              <a:rPr lang="ru-RU" smtClean="0"/>
              <a:t>35 280 – 33 480 = </a:t>
            </a:r>
            <a:r>
              <a:rPr lang="ru-RU" b="1" smtClean="0">
                <a:solidFill>
                  <a:srgbClr val="EF3124"/>
                </a:solidFill>
              </a:rPr>
              <a:t>1 800</a:t>
            </a:r>
            <a:r>
              <a:rPr lang="ru-RU" b="1" smtClean="0"/>
              <a:t> </a:t>
            </a:r>
            <a:r>
              <a:rPr lang="ru-RU" b="1" dirty="0" err="1" smtClean="0"/>
              <a:t>руб</a:t>
            </a:r>
            <a:r>
              <a:rPr lang="ru-RU" b="1" dirty="0" smtClean="0"/>
              <a:t> на тонн</a:t>
            </a:r>
            <a:endParaRPr lang="ru-RU" b="1" dirty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8250423" y="2478799"/>
            <a:ext cx="770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/>
              <a:t>з</a:t>
            </a:r>
            <a:r>
              <a:rPr lang="ru-RU" sz="800" smtClean="0"/>
              <a:t>а тонну мазута</a:t>
            </a:r>
            <a:endParaRPr lang="en-US" sz="800" dirty="0"/>
          </a:p>
        </p:txBody>
      </p:sp>
      <p:sp>
        <p:nvSpPr>
          <p:cNvPr id="22" name="TextBox 21"/>
          <p:cNvSpPr txBox="1"/>
          <p:nvPr/>
        </p:nvSpPr>
        <p:spPr>
          <a:xfrm>
            <a:off x="9021079" y="2481578"/>
            <a:ext cx="5823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USD/RUB</a:t>
            </a:r>
            <a:endParaRPr lang="en-US" sz="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9846983" y="2478799"/>
            <a:ext cx="7706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err="1" smtClean="0"/>
              <a:t>Руб</a:t>
            </a:r>
            <a:r>
              <a:rPr lang="ru-RU" sz="800" dirty="0" smtClean="0"/>
              <a:t>/тонн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3167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8959517" y="6226458"/>
            <a:ext cx="1507958" cy="1363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37C5684-217F-2A4D-BCE8-8196D4BAE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8255" y="318573"/>
            <a:ext cx="1046677" cy="1046677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85010" y="318591"/>
            <a:ext cx="9143451" cy="6493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cap="all" err="1" smtClean="0">
                <a:solidFill>
                  <a:srgbClr val="EF312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бивалютный</a:t>
            </a:r>
            <a:r>
              <a:rPr lang="ru-RU" sz="3200" b="1" cap="all" smtClean="0">
                <a:solidFill>
                  <a:srgbClr val="EF312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кредит / депозит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rgbClr val="EF3124"/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009" y="1045378"/>
            <a:ext cx="11200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mtClean="0"/>
              <a:t>- Экономия </a:t>
            </a:r>
            <a:r>
              <a:rPr lang="ru-RU" sz="2000" dirty="0" smtClean="0"/>
              <a:t>на </a:t>
            </a:r>
            <a:r>
              <a:rPr lang="ru-RU" sz="2000" smtClean="0"/>
              <a:t>процентной ставке по кредиту в рублях / повышенная ставка по депозиту в долларах. </a:t>
            </a:r>
          </a:p>
          <a:p>
            <a:r>
              <a:rPr lang="ru-RU" sz="2000" smtClean="0"/>
              <a:t>- Обязательство погасить кредит в долларах США / возврат тела депозита в рублях в зависимости от курса доллара в дату окончания сделки. </a:t>
            </a:r>
            <a:endParaRPr lang="ru-RU" sz="2000" b="1" dirty="0">
              <a:solidFill>
                <a:srgbClr val="EF3124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427343" y="1993222"/>
            <a:ext cx="1922" cy="2216057"/>
          </a:xfrm>
          <a:prstGeom prst="line">
            <a:avLst/>
          </a:prstGeom>
          <a:ln w="12700">
            <a:solidFill>
              <a:srgbClr val="EF3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550324" y="2124875"/>
            <a:ext cx="9629374" cy="2085577"/>
            <a:chOff x="550324" y="2124875"/>
            <a:chExt cx="9629374" cy="2085577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50324" y="2504488"/>
              <a:ext cx="2254469" cy="499970"/>
            </a:xfrm>
            <a:prstGeom prst="rect">
              <a:avLst/>
            </a:prstGeom>
            <a:noFill/>
            <a:ln>
              <a:solidFill>
                <a:srgbClr val="EF31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0324" y="2579136"/>
              <a:ext cx="2254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500 млн </a:t>
              </a:r>
              <a:r>
                <a:rPr lang="ru-RU" dirty="0" err="1" smtClean="0"/>
                <a:t>руб</a:t>
              </a:r>
              <a:endParaRPr lang="ru-RU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789532" y="2162365"/>
              <a:ext cx="2254469" cy="499970"/>
            </a:xfrm>
            <a:prstGeom prst="rect">
              <a:avLst/>
            </a:prstGeom>
            <a:noFill/>
            <a:ln>
              <a:solidFill>
                <a:srgbClr val="EF31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89532" y="2237013"/>
              <a:ext cx="2254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7,94</a:t>
              </a:r>
              <a:r>
                <a:rPr lang="ru-RU" dirty="0" smtClean="0"/>
                <a:t> млн </a:t>
              </a:r>
              <a:r>
                <a:rPr lang="ru-RU" dirty="0" err="1" smtClean="0"/>
                <a:t>долл</a:t>
              </a:r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789532" y="2842996"/>
              <a:ext cx="2254469" cy="499970"/>
            </a:xfrm>
            <a:prstGeom prst="rect">
              <a:avLst/>
            </a:prstGeom>
            <a:noFill/>
            <a:ln>
              <a:solidFill>
                <a:srgbClr val="EF31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89532" y="2917644"/>
              <a:ext cx="2254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500 млн </a:t>
              </a:r>
              <a:r>
                <a:rPr lang="ru-RU" dirty="0" err="1" smtClean="0"/>
                <a:t>руб</a:t>
              </a:r>
              <a:endParaRPr lang="ru-RU" dirty="0"/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3112703" y="2579136"/>
              <a:ext cx="1431305" cy="0"/>
            </a:xfrm>
            <a:prstGeom prst="straightConnector1">
              <a:avLst/>
            </a:prstGeom>
            <a:ln w="12700">
              <a:solidFill>
                <a:srgbClr val="EF312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>
              <a:off x="3112703" y="2948468"/>
              <a:ext cx="1431305" cy="0"/>
            </a:xfrm>
            <a:prstGeom prst="straightConnector1">
              <a:avLst/>
            </a:prstGeom>
            <a:ln w="12700">
              <a:solidFill>
                <a:srgbClr val="EF312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196281" y="2290693"/>
              <a:ext cx="12641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USDRUB </a:t>
              </a:r>
              <a:r>
                <a:rPr lang="en-US" sz="1200" b="1" dirty="0" smtClean="0">
                  <a:solidFill>
                    <a:srgbClr val="EF3124"/>
                  </a:solidFill>
                </a:rPr>
                <a:t>&gt;</a:t>
              </a:r>
              <a:r>
                <a:rPr lang="en-US" sz="1200" dirty="0" smtClean="0"/>
                <a:t> 63.00</a:t>
              </a:r>
              <a:endParaRPr lang="ru-RU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96281" y="2996143"/>
              <a:ext cx="12641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USDRUB </a:t>
              </a:r>
              <a:r>
                <a:rPr lang="en-US" sz="1200" b="1" dirty="0" smtClean="0">
                  <a:solidFill>
                    <a:srgbClr val="EF3124"/>
                  </a:solidFill>
                </a:rPr>
                <a:t>≤</a:t>
              </a:r>
              <a:r>
                <a:rPr lang="en-US" sz="1200" dirty="0" smtClean="0"/>
                <a:t> 63.00</a:t>
              </a:r>
              <a:endParaRPr lang="ru-RU" sz="1200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7814529" y="2162365"/>
              <a:ext cx="2254469" cy="499970"/>
            </a:xfrm>
            <a:prstGeom prst="rect">
              <a:avLst/>
            </a:prstGeom>
            <a:noFill/>
            <a:ln>
              <a:solidFill>
                <a:srgbClr val="EF31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14529" y="2124875"/>
              <a:ext cx="22544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/>
                <a:t>22</a:t>
              </a:r>
              <a:r>
                <a:rPr lang="en-US" sz="1600" dirty="0" smtClean="0"/>
                <a:t>,</a:t>
              </a:r>
              <a:r>
                <a:rPr lang="ru-RU" sz="1600" dirty="0" smtClean="0"/>
                <a:t>5 млн </a:t>
              </a:r>
              <a:r>
                <a:rPr lang="ru-RU" sz="1600" dirty="0" err="1" smtClean="0"/>
                <a:t>руб</a:t>
              </a:r>
              <a:endParaRPr lang="ru-RU" sz="1600" dirty="0" smtClean="0"/>
            </a:p>
            <a:p>
              <a:pPr algn="ctr"/>
              <a:r>
                <a:rPr lang="ru-RU" sz="1600" dirty="0" smtClean="0"/>
                <a:t>(</a:t>
              </a:r>
              <a:r>
                <a:rPr lang="ru-RU" sz="1600" b="1" dirty="0" smtClean="0">
                  <a:solidFill>
                    <a:srgbClr val="EF3124"/>
                  </a:solidFill>
                </a:rPr>
                <a:t>4,5% годовых</a:t>
              </a:r>
              <a:r>
                <a:rPr lang="ru-RU" sz="1600" dirty="0" smtClean="0"/>
                <a:t>)</a:t>
              </a:r>
              <a:endParaRPr lang="ru-RU" sz="1600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7814529" y="2842996"/>
              <a:ext cx="2254469" cy="499970"/>
            </a:xfrm>
            <a:prstGeom prst="rect">
              <a:avLst/>
            </a:prstGeom>
            <a:noFill/>
            <a:ln>
              <a:solidFill>
                <a:srgbClr val="EF31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818831" y="2800593"/>
              <a:ext cx="22544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/>
                <a:t>22</a:t>
              </a:r>
              <a:r>
                <a:rPr lang="en-US" sz="1600" dirty="0" smtClean="0"/>
                <a:t>,</a:t>
              </a:r>
              <a:r>
                <a:rPr lang="ru-RU" sz="1600" dirty="0" smtClean="0"/>
                <a:t>5 млн </a:t>
              </a:r>
              <a:r>
                <a:rPr lang="ru-RU" sz="1600" dirty="0" err="1" smtClean="0"/>
                <a:t>руб</a:t>
              </a:r>
              <a:endParaRPr lang="ru-RU" sz="1600" dirty="0" smtClean="0"/>
            </a:p>
            <a:p>
              <a:pPr algn="ctr"/>
              <a:r>
                <a:rPr lang="ru-RU" sz="1600" dirty="0" smtClean="0"/>
                <a:t>(</a:t>
              </a:r>
              <a:r>
                <a:rPr lang="ru-RU" sz="1600" b="1" dirty="0" smtClean="0">
                  <a:solidFill>
                    <a:srgbClr val="EF3124"/>
                  </a:solidFill>
                </a:rPr>
                <a:t>4,5% годовых</a:t>
              </a:r>
              <a:r>
                <a:rPr lang="ru-RU" sz="1600" dirty="0" smtClean="0"/>
                <a:t>)</a:t>
              </a:r>
              <a:endParaRPr lang="ru-RU" sz="1600" dirty="0"/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550324" y="3554963"/>
              <a:ext cx="9629374" cy="9331"/>
            </a:xfrm>
            <a:prstGeom prst="line">
              <a:avLst/>
            </a:prstGeom>
            <a:ln w="12700">
              <a:solidFill>
                <a:srgbClr val="EF31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19722" y="3624504"/>
              <a:ext cx="19156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smtClean="0">
                  <a:solidFill>
                    <a:srgbClr val="EF3124"/>
                  </a:solidFill>
                </a:rPr>
                <a:t>Получение кредита</a:t>
              </a:r>
              <a:endParaRPr lang="ru-RU" sz="1600" b="1" dirty="0">
                <a:solidFill>
                  <a:srgbClr val="EF312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983704" y="3624504"/>
              <a:ext cx="18661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smtClean="0">
                  <a:solidFill>
                    <a:srgbClr val="EF3124"/>
                  </a:solidFill>
                </a:rPr>
                <a:t>Возврат </a:t>
              </a:r>
              <a:r>
                <a:rPr lang="ru-RU" sz="1600" b="1" dirty="0" smtClean="0">
                  <a:solidFill>
                    <a:srgbClr val="EF3124"/>
                  </a:solidFill>
                </a:rPr>
                <a:t>основного долга</a:t>
              </a:r>
              <a:endParaRPr lang="ru-RU" sz="1600" b="1" dirty="0">
                <a:solidFill>
                  <a:srgbClr val="EF312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08701" y="3625677"/>
              <a:ext cx="18661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EF3124"/>
                  </a:solidFill>
                </a:rPr>
                <a:t>Выплата процентов</a:t>
              </a:r>
              <a:endParaRPr lang="ru-RU" sz="1600" b="1" dirty="0">
                <a:solidFill>
                  <a:srgbClr val="EF3124"/>
                </a:solidFill>
              </a:endParaRPr>
            </a:p>
          </p:txBody>
        </p:sp>
      </p:grpSp>
      <p:cxnSp>
        <p:nvCxnSpPr>
          <p:cNvPr id="29" name="Прямая соединительная линия 28"/>
          <p:cNvCxnSpPr>
            <a:stCxn id="13" idx="3"/>
            <a:endCxn id="22" idx="1"/>
          </p:cNvCxnSpPr>
          <p:nvPr/>
        </p:nvCxnSpPr>
        <p:spPr>
          <a:xfrm flipV="1">
            <a:off x="7044001" y="2417263"/>
            <a:ext cx="770528" cy="4416"/>
          </a:xfrm>
          <a:prstGeom prst="line">
            <a:avLst/>
          </a:prstGeom>
          <a:ln w="12700">
            <a:solidFill>
              <a:srgbClr val="EF3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7037296" y="3091668"/>
            <a:ext cx="770528" cy="4416"/>
          </a:xfrm>
          <a:prstGeom prst="line">
            <a:avLst/>
          </a:prstGeom>
          <a:ln w="12700">
            <a:solidFill>
              <a:srgbClr val="EF3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7324588" y="2310462"/>
            <a:ext cx="195943" cy="21379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322239" y="2972283"/>
            <a:ext cx="195943" cy="21379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3036903" y="2565428"/>
            <a:ext cx="1173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&gt;&gt;&gt;</a:t>
            </a:r>
            <a:r>
              <a:rPr lang="ru-RU" b="1" dirty="0" smtClean="0"/>
              <a:t>1 год</a:t>
            </a:r>
            <a:endParaRPr lang="ru-RU" b="1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7427343" y="4269489"/>
            <a:ext cx="1922" cy="2216057"/>
          </a:xfrm>
          <a:prstGeom prst="line">
            <a:avLst/>
          </a:prstGeom>
          <a:ln w="12700">
            <a:solidFill>
              <a:srgbClr val="EF3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Группа 34"/>
          <p:cNvGrpSpPr/>
          <p:nvPr/>
        </p:nvGrpSpPr>
        <p:grpSpPr>
          <a:xfrm>
            <a:off x="550324" y="4401142"/>
            <a:ext cx="9629374" cy="2085577"/>
            <a:chOff x="550324" y="2124875"/>
            <a:chExt cx="9629374" cy="2085577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550324" y="2504488"/>
              <a:ext cx="2254469" cy="499970"/>
            </a:xfrm>
            <a:prstGeom prst="rect">
              <a:avLst/>
            </a:prstGeom>
            <a:noFill/>
            <a:ln>
              <a:solidFill>
                <a:srgbClr val="EF31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50324" y="2579136"/>
              <a:ext cx="2254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mtClean="0"/>
                <a:t>10 млн долл</a:t>
              </a:r>
              <a:endParaRPr lang="ru-RU" dirty="0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4789532" y="2162365"/>
              <a:ext cx="2254469" cy="499970"/>
            </a:xfrm>
            <a:prstGeom prst="rect">
              <a:avLst/>
            </a:prstGeom>
            <a:noFill/>
            <a:ln>
              <a:solidFill>
                <a:srgbClr val="EF31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789532" y="2237013"/>
              <a:ext cx="2254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mtClean="0"/>
                <a:t>630 млн руб</a:t>
              </a:r>
              <a:endParaRPr lang="ru-RU" dirty="0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4789532" y="2842996"/>
              <a:ext cx="2254469" cy="499970"/>
            </a:xfrm>
            <a:prstGeom prst="rect">
              <a:avLst/>
            </a:prstGeom>
            <a:noFill/>
            <a:ln>
              <a:solidFill>
                <a:srgbClr val="EF31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789532" y="2917644"/>
              <a:ext cx="2254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mtClean="0"/>
                <a:t>10 млн долл</a:t>
              </a:r>
              <a:endParaRPr lang="ru-RU" dirty="0"/>
            </a:p>
          </p:txBody>
        </p:sp>
        <p:cxnSp>
          <p:nvCxnSpPr>
            <p:cNvPr id="42" name="Прямая со стрелкой 41"/>
            <p:cNvCxnSpPr/>
            <p:nvPr/>
          </p:nvCxnSpPr>
          <p:spPr>
            <a:xfrm>
              <a:off x="3112703" y="2579136"/>
              <a:ext cx="1431305" cy="0"/>
            </a:xfrm>
            <a:prstGeom prst="straightConnector1">
              <a:avLst/>
            </a:prstGeom>
            <a:ln w="12700">
              <a:solidFill>
                <a:srgbClr val="EF312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>
            <a:xfrm>
              <a:off x="3112703" y="2948468"/>
              <a:ext cx="1431305" cy="0"/>
            </a:xfrm>
            <a:prstGeom prst="straightConnector1">
              <a:avLst/>
            </a:prstGeom>
            <a:ln w="12700">
              <a:solidFill>
                <a:srgbClr val="EF312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3196281" y="2290693"/>
              <a:ext cx="12641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USDRUB </a:t>
              </a:r>
              <a:r>
                <a:rPr lang="en-US" sz="1200" b="1" dirty="0" smtClean="0">
                  <a:solidFill>
                    <a:srgbClr val="EF3124"/>
                  </a:solidFill>
                </a:rPr>
                <a:t>&gt;</a:t>
              </a:r>
              <a:r>
                <a:rPr lang="en-US" sz="1200" dirty="0" smtClean="0"/>
                <a:t> 63.00</a:t>
              </a:r>
              <a:endParaRPr lang="ru-RU" sz="12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96281" y="2996143"/>
              <a:ext cx="12641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USDRUB </a:t>
              </a:r>
              <a:r>
                <a:rPr lang="en-US" sz="1200" b="1" dirty="0" smtClean="0">
                  <a:solidFill>
                    <a:srgbClr val="EF3124"/>
                  </a:solidFill>
                </a:rPr>
                <a:t>≤</a:t>
              </a:r>
              <a:r>
                <a:rPr lang="en-US" sz="1200" dirty="0" smtClean="0"/>
                <a:t> 63.00</a:t>
              </a:r>
              <a:endParaRPr lang="ru-RU" sz="1200" dirty="0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7814529" y="2162365"/>
              <a:ext cx="2254469" cy="499970"/>
            </a:xfrm>
            <a:prstGeom prst="rect">
              <a:avLst/>
            </a:prstGeom>
            <a:noFill/>
            <a:ln>
              <a:solidFill>
                <a:srgbClr val="EF31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814529" y="2124875"/>
              <a:ext cx="22544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smtClean="0"/>
                <a:t>88</a:t>
              </a:r>
              <a:r>
                <a:rPr lang="en-US" sz="1600" smtClean="0"/>
                <a:t>,</a:t>
              </a:r>
              <a:r>
                <a:rPr lang="ru-RU" sz="1600" smtClean="0"/>
                <a:t>3 тыс долл</a:t>
              </a:r>
              <a:endParaRPr lang="ru-RU" sz="1600" dirty="0" smtClean="0"/>
            </a:p>
            <a:p>
              <a:pPr algn="ctr"/>
              <a:r>
                <a:rPr lang="ru-RU" sz="1600" smtClean="0"/>
                <a:t>(</a:t>
              </a:r>
              <a:r>
                <a:rPr lang="ru-RU" sz="1600" b="1" smtClean="0">
                  <a:solidFill>
                    <a:srgbClr val="EF3124"/>
                  </a:solidFill>
                </a:rPr>
                <a:t>10,4% </a:t>
              </a:r>
              <a:r>
                <a:rPr lang="ru-RU" sz="1600" b="1" dirty="0" smtClean="0">
                  <a:solidFill>
                    <a:srgbClr val="EF3124"/>
                  </a:solidFill>
                </a:rPr>
                <a:t>годовых</a:t>
              </a:r>
              <a:r>
                <a:rPr lang="ru-RU" sz="1600" dirty="0" smtClean="0"/>
                <a:t>)</a:t>
              </a:r>
              <a:endParaRPr lang="ru-RU" sz="1600" dirty="0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7814529" y="2842996"/>
              <a:ext cx="2254469" cy="499970"/>
            </a:xfrm>
            <a:prstGeom prst="rect">
              <a:avLst/>
            </a:prstGeom>
            <a:noFill/>
            <a:ln>
              <a:solidFill>
                <a:srgbClr val="EF31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818831" y="2800593"/>
              <a:ext cx="22544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smtClean="0"/>
                <a:t>88</a:t>
              </a:r>
              <a:r>
                <a:rPr lang="en-US" sz="1600" smtClean="0"/>
                <a:t>,</a:t>
              </a:r>
              <a:r>
                <a:rPr lang="ru-RU" sz="1600" smtClean="0"/>
                <a:t>3 тыс долл</a:t>
              </a:r>
              <a:endParaRPr lang="ru-RU" sz="1600" dirty="0" smtClean="0"/>
            </a:p>
            <a:p>
              <a:pPr algn="ctr"/>
              <a:r>
                <a:rPr lang="ru-RU" sz="1600" smtClean="0"/>
                <a:t>(</a:t>
              </a:r>
              <a:r>
                <a:rPr lang="ru-RU" sz="1600" b="1" smtClean="0">
                  <a:solidFill>
                    <a:srgbClr val="EF3124"/>
                  </a:solidFill>
                </a:rPr>
                <a:t>10,4% </a:t>
              </a:r>
              <a:r>
                <a:rPr lang="ru-RU" sz="1600" b="1" dirty="0" smtClean="0">
                  <a:solidFill>
                    <a:srgbClr val="EF3124"/>
                  </a:solidFill>
                </a:rPr>
                <a:t>годовых</a:t>
              </a:r>
              <a:r>
                <a:rPr lang="ru-RU" sz="1600" dirty="0" smtClean="0"/>
                <a:t>)</a:t>
              </a:r>
              <a:endParaRPr lang="ru-RU" sz="1600" dirty="0"/>
            </a:p>
          </p:txBody>
        </p:sp>
        <p:cxnSp>
          <p:nvCxnSpPr>
            <p:cNvPr id="50" name="Прямая соединительная линия 49"/>
            <p:cNvCxnSpPr/>
            <p:nvPr/>
          </p:nvCxnSpPr>
          <p:spPr>
            <a:xfrm flipV="1">
              <a:off x="550324" y="3554963"/>
              <a:ext cx="9629374" cy="9331"/>
            </a:xfrm>
            <a:prstGeom prst="line">
              <a:avLst/>
            </a:prstGeom>
            <a:ln w="12700">
              <a:solidFill>
                <a:srgbClr val="EF31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581209" y="3641730"/>
              <a:ext cx="22235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smtClean="0">
                  <a:solidFill>
                    <a:srgbClr val="EF3124"/>
                  </a:solidFill>
                </a:rPr>
                <a:t>Размещение депозита</a:t>
              </a:r>
              <a:endParaRPr lang="ru-RU" sz="1600" b="1" dirty="0">
                <a:solidFill>
                  <a:srgbClr val="EF3124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983704" y="3624504"/>
              <a:ext cx="18661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smtClean="0">
                  <a:solidFill>
                    <a:srgbClr val="EF3124"/>
                  </a:solidFill>
                </a:rPr>
                <a:t>Возврат депозита</a:t>
              </a:r>
              <a:endParaRPr lang="ru-RU" sz="1600" b="1" dirty="0">
                <a:solidFill>
                  <a:srgbClr val="EF3124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008701" y="3625677"/>
              <a:ext cx="18661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EF3124"/>
                  </a:solidFill>
                </a:rPr>
                <a:t>Выплата процентов</a:t>
              </a:r>
              <a:endParaRPr lang="ru-RU" sz="1600" b="1" dirty="0">
                <a:solidFill>
                  <a:srgbClr val="EF3124"/>
                </a:solidFill>
              </a:endParaRPr>
            </a:p>
          </p:txBody>
        </p:sp>
      </p:grpSp>
      <p:cxnSp>
        <p:nvCxnSpPr>
          <p:cNvPr id="54" name="Прямая соединительная линия 53"/>
          <p:cNvCxnSpPr>
            <a:stCxn id="39" idx="3"/>
            <a:endCxn id="47" idx="1"/>
          </p:cNvCxnSpPr>
          <p:nvPr/>
        </p:nvCxnSpPr>
        <p:spPr>
          <a:xfrm flipV="1">
            <a:off x="7044001" y="4693530"/>
            <a:ext cx="770528" cy="4416"/>
          </a:xfrm>
          <a:prstGeom prst="line">
            <a:avLst/>
          </a:prstGeom>
          <a:ln w="12700">
            <a:solidFill>
              <a:srgbClr val="EF3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7037296" y="5367935"/>
            <a:ext cx="770528" cy="4416"/>
          </a:xfrm>
          <a:prstGeom prst="line">
            <a:avLst/>
          </a:prstGeom>
          <a:ln w="12700">
            <a:solidFill>
              <a:srgbClr val="EF3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Овал 55"/>
          <p:cNvSpPr/>
          <p:nvPr/>
        </p:nvSpPr>
        <p:spPr>
          <a:xfrm>
            <a:off x="7324588" y="4586729"/>
            <a:ext cx="195943" cy="21379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7322239" y="5248550"/>
            <a:ext cx="195943" cy="21379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3036903" y="4841695"/>
            <a:ext cx="1173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&gt;&gt;&gt;</a:t>
            </a:r>
            <a:r>
              <a:rPr lang="ru-RU" b="1" smtClean="0"/>
              <a:t>1 мес</a:t>
            </a:r>
            <a:endParaRPr lang="ru-RU" b="1" dirty="0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601311" y="4242552"/>
            <a:ext cx="10451499" cy="19931"/>
          </a:xfrm>
          <a:prstGeom prst="line">
            <a:avLst/>
          </a:prstGeom>
          <a:ln w="82550">
            <a:solidFill>
              <a:srgbClr val="EF3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46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725775" y="2048788"/>
            <a:ext cx="10618499" cy="3633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700"/>
              </a:lnSpc>
            </a:pPr>
            <a:r>
              <a:rPr lang="ru-RU" sz="3200" b="1" cap="all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Практика применения норм валютного законодательства и эффективные инструменты для </a:t>
            </a:r>
            <a:r>
              <a:rPr lang="ru-RU" sz="3200" b="1" cap="all" dirty="0" err="1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вэд</a:t>
            </a:r>
            <a:endParaRPr lang="ru-RU" sz="3200" b="1" cap="all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725775" y="5788956"/>
            <a:ext cx="8893380" cy="4900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 июля 2019</a:t>
            </a:r>
            <a:endParaRPr 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301" y="4001985"/>
            <a:ext cx="2737262" cy="27372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93AF1A5-22F2-464A-B15F-66776F0BEA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" y="0"/>
            <a:ext cx="12191376" cy="6858000"/>
          </a:xfrm>
          <a:prstGeom prst="rect">
            <a:avLst/>
          </a:prstGeom>
        </p:spPr>
      </p:pic>
      <p:sp>
        <p:nvSpPr>
          <p:cNvPr id="10" name="Заголовок 11">
            <a:extLst>
              <a:ext uri="{FF2B5EF4-FFF2-40B4-BE49-F238E27FC236}">
                <a16:creationId xmlns:a16="http://schemas.microsoft.com/office/drawing/2014/main" xmlns="" id="{1AB6131B-5911-5D4D-855F-E234524017CF}"/>
              </a:ext>
            </a:extLst>
          </p:cNvPr>
          <p:cNvSpPr txBox="1">
            <a:spLocks/>
          </p:cNvSpPr>
          <p:nvPr/>
        </p:nvSpPr>
        <p:spPr>
          <a:xfrm>
            <a:off x="1133848" y="2766113"/>
            <a:ext cx="10140467" cy="77559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5600" b="1" kern="1200" smtClean="0">
                <a:solidFill>
                  <a:schemeClr val="bg1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dirty="0" smtClean="0">
                <a:solidFill>
                  <a:srgbClr val="FFFFFF"/>
                </a:solidFill>
                <a:latin typeface="Arial" panose="020B0604020202020204"/>
              </a:rPr>
              <a:t>Успешных Вам сделок!</a:t>
            </a:r>
            <a:endParaRPr lang="en" dirty="0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1A16960-50AE-3642-BD40-E80BF71E48B6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0908256" y="318461"/>
            <a:ext cx="1046790" cy="104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2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51933" y="372164"/>
            <a:ext cx="7037998" cy="10437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ПРАКТИЧЕСКИЙ</a:t>
            </a:r>
            <a:r>
              <a:rPr kumimoji="0" lang="ru-RU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 КЕЙС «</a:t>
            </a: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ВЫВОЗ</a:t>
            </a:r>
            <a:r>
              <a:rPr kumimoji="0" lang="ru-RU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 КАПИТАЛА»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rgbClr val="EF3124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57434" y="5086222"/>
            <a:ext cx="542394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AutoNum type="arabicPeriod"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8. Факт - первые поставки на условиях предоплаты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3" name="Picture 3" descr="D:\Заказы\альфа банк\пиктограммы\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549" y="1848072"/>
            <a:ext cx="309563" cy="30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77846" y="2916162"/>
            <a:ext cx="309563" cy="30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65243" y="4220583"/>
            <a:ext cx="289452" cy="31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78827" y="5362767"/>
            <a:ext cx="309563" cy="30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97214" y="2865006"/>
            <a:ext cx="309563" cy="30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75326" y="1860136"/>
            <a:ext cx="309563" cy="30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1127674" y="1801484"/>
            <a:ext cx="38951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Выяснение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вопроса об оплате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</a:t>
            </a:r>
          </a:p>
          <a:p>
            <a:pPr marL="358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</a:tabLst>
              <a:defRPr/>
            </a:pP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(до </a:t>
            </a: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истечения контрактных </a:t>
            </a: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сроков) </a:t>
            </a:r>
            <a:endParaRPr kumimoji="0" lang="ru-RU" sz="17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50112" y="2892587"/>
            <a:ext cx="39426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Стоп дальнейшим отгрузкам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27674" y="4123073"/>
            <a:ext cx="37681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родление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сроков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оплаты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(до истечения контрактных сроков)</a:t>
            </a:r>
            <a:endParaRPr kumimoji="0" lang="ru-RU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50112" y="5326006"/>
            <a:ext cx="44331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Претензия к покупателю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68093" y="1822376"/>
            <a:ext cx="50641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Иск и решение суда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ТПП РФ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211715" y="2900949"/>
            <a:ext cx="482584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Подготовка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иска по месту нахождения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покупателя.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285917" y="4177066"/>
            <a:ext cx="506411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7. Обращение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Генеральную прокуратору РФ по факту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мошенничества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C385C9F0-204B-DF46-8D3A-BB49FB60672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90177" y="4252031"/>
            <a:ext cx="277916" cy="27791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57AEE71-B211-B24E-8AE5-6CF162CD1467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945262" y="5417027"/>
            <a:ext cx="256782" cy="256782"/>
          </a:xfrm>
          <a:prstGeom prst="rect">
            <a:avLst/>
          </a:prstGeom>
        </p:spPr>
      </p:pic>
      <p:cxnSp>
        <p:nvCxnSpPr>
          <p:cNvPr id="63" name="Прямая со стрелкой 62"/>
          <p:cNvCxnSpPr/>
          <p:nvPr/>
        </p:nvCxnSpPr>
        <p:spPr>
          <a:xfrm>
            <a:off x="2943101" y="2319133"/>
            <a:ext cx="0" cy="553089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2943101" y="3531715"/>
            <a:ext cx="0" cy="553089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2945778" y="4661403"/>
            <a:ext cx="0" cy="553089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8174332" y="2201748"/>
            <a:ext cx="0" cy="553089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8207673" y="3484879"/>
            <a:ext cx="0" cy="553089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8207673" y="4809678"/>
            <a:ext cx="0" cy="553089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Скругленная соединительная линия 74"/>
          <p:cNvCxnSpPr/>
          <p:nvPr/>
        </p:nvCxnSpPr>
        <p:spPr>
          <a:xfrm rot="5400000" flipH="1" flipV="1">
            <a:off x="3314509" y="3055502"/>
            <a:ext cx="3082313" cy="1581783"/>
          </a:xfrm>
          <a:prstGeom prst="curvedConnector2">
            <a:avLst/>
          </a:prstGeom>
          <a:ln w="9525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F37C5684-217F-2A4D-BCE8-8196D4BAEA8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08255" y="318573"/>
            <a:ext cx="1046677" cy="104667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818274" y="6535627"/>
            <a:ext cx="2438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</a:tabLst>
              <a:defRPr/>
            </a:pPr>
            <a:r>
              <a:rPr lang="ru-RU" sz="11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Дело  № А33-5153/2018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53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Скругленная соединительная линия 19"/>
          <p:cNvCxnSpPr/>
          <p:nvPr/>
        </p:nvCxnSpPr>
        <p:spPr>
          <a:xfrm rot="16200000" flipV="1">
            <a:off x="2618950" y="4575104"/>
            <a:ext cx="524949" cy="489098"/>
          </a:xfrm>
          <a:prstGeom prst="curvedConnector3">
            <a:avLst>
              <a:gd name="adj1" fmla="val 50000"/>
            </a:avLst>
          </a:prstGeom>
          <a:ln w="19050">
            <a:solidFill>
              <a:srgbClr val="EF312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Скругленная соединительная линия 2"/>
          <p:cNvCxnSpPr/>
          <p:nvPr/>
        </p:nvCxnSpPr>
        <p:spPr>
          <a:xfrm>
            <a:off x="1395832" y="3111729"/>
            <a:ext cx="808075" cy="538273"/>
          </a:xfrm>
          <a:prstGeom prst="curvedConnector3">
            <a:avLst>
              <a:gd name="adj1" fmla="val 27632"/>
            </a:avLst>
          </a:prstGeom>
          <a:ln w="19050">
            <a:solidFill>
              <a:srgbClr val="EF312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5"/>
          <a:stretch/>
        </p:blipFill>
        <p:spPr>
          <a:xfrm>
            <a:off x="6975684" y="-10633"/>
            <a:ext cx="5220586" cy="6867892"/>
          </a:xfrm>
          <a:prstGeom prst="rect">
            <a:avLst/>
          </a:prstGeom>
        </p:spPr>
      </p:pic>
      <p:sp>
        <p:nvSpPr>
          <p:cNvPr id="26" name="Заголовок 2"/>
          <p:cNvSpPr txBox="1">
            <a:spLocks/>
          </p:cNvSpPr>
          <p:nvPr/>
        </p:nvSpPr>
        <p:spPr>
          <a:xfrm>
            <a:off x="609807" y="462033"/>
            <a:ext cx="6620333" cy="9005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rgbClr val="EF2F24"/>
                </a:solidFill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КОМПЛЕКСНЫЙ КОНСАЛТИНГ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ПО ВОПРОСАМ ВЭД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EF2F24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28863" y="2243123"/>
            <a:ext cx="3274457" cy="89098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EF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55282" y="3672381"/>
            <a:ext cx="3274457" cy="89098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EF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73594" y="2365449"/>
            <a:ext cx="26606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С чего начать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ВЭД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00013" y="3823722"/>
            <a:ext cx="28481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Структурирование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сделок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5282" y="5056880"/>
            <a:ext cx="3274457" cy="89098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EF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908000" y="-10633"/>
            <a:ext cx="5288269" cy="6858000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00013" y="5179206"/>
            <a:ext cx="31603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Информация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о продуктах для ВЭД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37C5684-217F-2A4D-BCE8-8196D4BAE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8255" y="318573"/>
            <a:ext cx="1046677" cy="104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7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21337"/>
            <a:ext cx="12192000" cy="3773081"/>
          </a:xfrm>
          <a:prstGeom prst="rect">
            <a:avLst/>
          </a:prstGeom>
        </p:spPr>
      </p:pic>
      <p:sp>
        <p:nvSpPr>
          <p:cNvPr id="13" name="Заголовок 2"/>
          <p:cNvSpPr txBox="1">
            <a:spLocks/>
          </p:cNvSpPr>
          <p:nvPr/>
        </p:nvSpPr>
        <p:spPr>
          <a:xfrm>
            <a:off x="609807" y="462033"/>
            <a:ext cx="8597988" cy="6495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rgbClr val="EF2F24"/>
                </a:solidFill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 smtClean="0"/>
              <a:t>ТРЕКЕР ВАЛЮТНОГО ПЕРЕВОДА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EF2F24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29626" y="27736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new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08800" y="1626991"/>
            <a:ext cx="35995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GPI-</a:t>
            </a:r>
            <a:r>
              <a:rPr lang="ru-RU" sz="28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трекер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37C5684-217F-2A4D-BCE8-8196D4BAE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8255" y="318573"/>
            <a:ext cx="1046677" cy="104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5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98264" y="276045"/>
            <a:ext cx="9894484" cy="10437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Защита от недобросовестных контрагентов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EF3124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6103917" y="5569984"/>
            <a:ext cx="5185559" cy="1499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kern="1200">
                <a:solidFill>
                  <a:srgbClr val="EF2F24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F3124"/>
              </a:buClr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264" y="1383156"/>
            <a:ext cx="826668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Как защититься от недобросовестных контрагентов и получить отсрочку в расчетах?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579" y="4983742"/>
            <a:ext cx="5159829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F2F24"/>
              </a:solidFill>
              <a:effectLst/>
              <a:uLnTx/>
              <a:uFillTx/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39969" y="6000558"/>
            <a:ext cx="45249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Аккредитивы и гарантии </a:t>
            </a:r>
            <a:endParaRPr kumimoji="0" lang="ru-RU" sz="2000" b="1" i="0" u="none" strike="noStrike" kern="1200" cap="all" spc="0" normalizeH="0" baseline="0" noProof="0" dirty="0">
              <a:ln>
                <a:noFill/>
              </a:ln>
              <a:solidFill>
                <a:srgbClr val="EF312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30599" y="3852424"/>
            <a:ext cx="53829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продавца: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Гарантия, что ему точно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заплатят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8132" y="3842937"/>
            <a:ext cx="55064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Гарантия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, что деньги не исчезнут пока продавец не исполнит свои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обязательства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1" u="none" strike="noStrike" kern="1200" cap="none" spc="0" normalizeH="0" baseline="0" noProof="0" dirty="0" smtClean="0">
              <a:ln>
                <a:noFill/>
              </a:ln>
              <a:solidFill>
                <a:srgbClr val="EF3124"/>
              </a:solidFill>
              <a:effectLst/>
              <a:uLnTx/>
              <a:uFillTx/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Бонусы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3124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может быть в кредит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3124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может быть дешевле кредита 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2925" y="2648964"/>
            <a:ext cx="39321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baseline="0" noProof="0" dirty="0" smtClean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Преимущества для покупателя </a:t>
            </a:r>
            <a:endParaRPr kumimoji="0" lang="ru-RU" sz="1600" b="1" i="0" u="none" strike="noStrike" kern="1200" cap="all" spc="0" normalizeH="0" baseline="0" noProof="0" dirty="0">
              <a:ln>
                <a:noFill/>
              </a:ln>
              <a:solidFill>
                <a:srgbClr val="EF312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30599" y="2656230"/>
            <a:ext cx="39321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baseline="0" noProof="0" dirty="0" smtClean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Преимущества для продавца</a:t>
            </a:r>
            <a:endParaRPr kumimoji="0" lang="ru-RU" sz="1600" b="1" i="0" u="none" strike="noStrike" kern="1200" cap="all" spc="0" normalizeH="0" baseline="0" noProof="0" dirty="0">
              <a:ln>
                <a:noFill/>
              </a:ln>
              <a:solidFill>
                <a:srgbClr val="EF312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Правая фигурная скобка 16"/>
          <p:cNvSpPr/>
          <p:nvPr/>
        </p:nvSpPr>
        <p:spPr>
          <a:xfrm rot="5400000">
            <a:off x="5485384" y="335838"/>
            <a:ext cx="344955" cy="10629874"/>
          </a:xfrm>
          <a:prstGeom prst="rightBrace">
            <a:avLst>
              <a:gd name="adj1" fmla="val 8332"/>
              <a:gd name="adj2" fmla="val 50000"/>
            </a:avLst>
          </a:prstGeom>
          <a:ln w="0" cmpd="sng">
            <a:solidFill>
              <a:srgbClr val="EF312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Фигура, имеющая форму буквы L 17"/>
          <p:cNvSpPr/>
          <p:nvPr/>
        </p:nvSpPr>
        <p:spPr>
          <a:xfrm rot="18801758">
            <a:off x="1731653" y="2842284"/>
            <a:ext cx="884279" cy="864051"/>
          </a:xfrm>
          <a:prstGeom prst="corner">
            <a:avLst>
              <a:gd name="adj1" fmla="val 24762"/>
              <a:gd name="adj2" fmla="val 25752"/>
            </a:avLst>
          </a:prstGeom>
          <a:solidFill>
            <a:srgbClr val="EF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Фигура, имеющая форму буквы L 19"/>
          <p:cNvSpPr/>
          <p:nvPr/>
        </p:nvSpPr>
        <p:spPr>
          <a:xfrm rot="18801758">
            <a:off x="8254556" y="2835020"/>
            <a:ext cx="884279" cy="864051"/>
          </a:xfrm>
          <a:prstGeom prst="corner">
            <a:avLst>
              <a:gd name="adj1" fmla="val 24762"/>
              <a:gd name="adj2" fmla="val 25752"/>
            </a:avLst>
          </a:prstGeom>
          <a:solidFill>
            <a:srgbClr val="EF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F37C5684-217F-2A4D-BCE8-8196D4BAE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8255" y="318573"/>
            <a:ext cx="1046677" cy="104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4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10067" y="1597038"/>
            <a:ext cx="11158379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О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нлайн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-платформа,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которая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объединяет компании со всего мира и позволяет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находить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реальные возможности для развития вашей компании во всех сферах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20831" y="3718685"/>
            <a:ext cx="2061726" cy="549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Реальные сделки </a:t>
            </a:r>
          </a:p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и возможности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6447" y="3782172"/>
            <a:ext cx="14487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Надежность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Заголовок 2"/>
          <p:cNvSpPr txBox="1">
            <a:spLocks/>
          </p:cNvSpPr>
          <p:nvPr/>
        </p:nvSpPr>
        <p:spPr>
          <a:xfrm>
            <a:off x="586057" y="462033"/>
            <a:ext cx="8980760" cy="9005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rgbClr val="EF2F24"/>
                </a:solidFill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OPPORTUNITY NETWORK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</a:rPr>
              <a:t> – НАДЕЖНЫЕ ПАРТНЕРЫ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EF2F24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206" y="2480741"/>
            <a:ext cx="1147352" cy="1147352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9229567" y="3791636"/>
            <a:ext cx="1876075" cy="549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Индивидуальная поддержка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556" y="2458909"/>
            <a:ext cx="1147352" cy="11473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66" y="2480741"/>
            <a:ext cx="1147352" cy="114735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70351" y="4692160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$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250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B+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EF3124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5328" y="5412682"/>
            <a:ext cx="1946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О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бъем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сделок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579728" y="4700447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127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EF3124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683883" y="5496285"/>
            <a:ext cx="7986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Стран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05949" y="4704035"/>
            <a:ext cx="1691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25 000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EF3124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154139" y="5290387"/>
            <a:ext cx="1946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А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ктивных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пользователей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42811" y="4700447"/>
            <a:ext cx="1691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48 000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EF3124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069441" y="5328710"/>
            <a:ext cx="21307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Установленных деловых контактов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93" y="2464253"/>
            <a:ext cx="1180327" cy="1180327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103947" y="3822372"/>
            <a:ext cx="2061726" cy="320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Удобство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F37C5684-217F-2A4D-BCE8-8196D4BAEA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8255" y="318573"/>
            <a:ext cx="1046677" cy="104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0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8959517" y="6226458"/>
            <a:ext cx="1507958" cy="1363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6" name="Фигура, имеющая форму буквы L 25"/>
          <p:cNvSpPr/>
          <p:nvPr/>
        </p:nvSpPr>
        <p:spPr>
          <a:xfrm rot="13500000">
            <a:off x="6019266" y="2818665"/>
            <a:ext cx="1040710" cy="1040712"/>
          </a:xfrm>
          <a:prstGeom prst="corner">
            <a:avLst>
              <a:gd name="adj1" fmla="val 24762"/>
              <a:gd name="adj2" fmla="val 25752"/>
            </a:avLst>
          </a:prstGeom>
          <a:solidFill>
            <a:srgbClr val="EF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Заголовок 2"/>
          <p:cNvSpPr txBox="1">
            <a:spLocks/>
          </p:cNvSpPr>
          <p:nvPr/>
        </p:nvSpPr>
        <p:spPr>
          <a:xfrm>
            <a:off x="622312" y="378068"/>
            <a:ext cx="10558718" cy="1121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kern="1200">
                <a:solidFill>
                  <a:srgbClr val="EF2F24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ЭКСПРЕСС-ГАРАНТИИ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EF2F24"/>
              </a:solidFill>
              <a:effectLst/>
              <a:uLnTx/>
              <a:uFillTx/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F2F24"/>
                </a:solidFill>
                <a:effectLst/>
                <a:uLnTx/>
                <a:uFillTx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В ПОЛЬЗУ ФНС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EF2F24"/>
              </a:solidFill>
              <a:effectLst/>
              <a:uLnTx/>
              <a:uFillTx/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6491" y="2292581"/>
            <a:ext cx="567740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F312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Оформление гарантии без залога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F3124"/>
              </a:buClr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Экспресс-процедура финансового анализа 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EF3124"/>
              </a:buClr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Минимальный пакет документов 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EF3124"/>
              </a:buClr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Индивидуальный подход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56490" y="2323221"/>
            <a:ext cx="310662" cy="310662"/>
          </a:xfrm>
          <a:prstGeom prst="ellipse">
            <a:avLst/>
          </a:prstGeom>
          <a:solidFill>
            <a:srgbClr val="EF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656490" y="2796703"/>
            <a:ext cx="310662" cy="310662"/>
          </a:xfrm>
          <a:prstGeom prst="ellipse">
            <a:avLst/>
          </a:prstGeom>
          <a:solidFill>
            <a:srgbClr val="EF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656490" y="3339021"/>
            <a:ext cx="310662" cy="310662"/>
          </a:xfrm>
          <a:prstGeom prst="ellipse">
            <a:avLst/>
          </a:prstGeom>
          <a:solidFill>
            <a:srgbClr val="EF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7835626" y="2603126"/>
            <a:ext cx="3755739" cy="1471789"/>
          </a:xfrm>
          <a:prstGeom prst="round2DiagRect">
            <a:avLst>
              <a:gd name="adj1" fmla="val 10434"/>
              <a:gd name="adj2" fmla="val 0"/>
            </a:avLst>
          </a:prstGeom>
          <a:solidFill>
            <a:srgbClr val="EF3124"/>
          </a:solidFill>
          <a:ln w="28575">
            <a:solidFill>
              <a:srgbClr val="EF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ru-RU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НДС из бюджета  за 12 дней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Овал 12"/>
          <p:cNvSpPr/>
          <p:nvPr/>
        </p:nvSpPr>
        <p:spPr>
          <a:xfrm>
            <a:off x="656490" y="3967834"/>
            <a:ext cx="310662" cy="310662"/>
          </a:xfrm>
          <a:prstGeom prst="ellipse">
            <a:avLst/>
          </a:prstGeom>
          <a:solidFill>
            <a:srgbClr val="EF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37C5684-217F-2A4D-BCE8-8196D4BAE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8255" y="318573"/>
            <a:ext cx="1046677" cy="104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4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8959517" y="6226458"/>
            <a:ext cx="1507958" cy="1363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37C5684-217F-2A4D-BCE8-8196D4BAE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8255" y="318573"/>
            <a:ext cx="1046677" cy="1046677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85010" y="318591"/>
            <a:ext cx="9485255" cy="6493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cap="all" smtClean="0">
                <a:solidFill>
                  <a:srgbClr val="EF312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Конвертация по выгодному курсу</a:t>
            </a:r>
            <a:r>
              <a:rPr lang="ru-RU" sz="3200" b="1" cap="all" noProof="0" smtClean="0">
                <a:solidFill>
                  <a:srgbClr val="EF312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rgbClr val="EF3124"/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530" y="2578413"/>
            <a:ext cx="4801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mtClean="0">
                <a:latin typeface="Arial Black" panose="020B0A04020102020204" pitchFamily="34" charset="0"/>
                <a:cs typeface="Arial" panose="020B0604020202020204" pitchFamily="34" charset="0"/>
              </a:rPr>
              <a:t>ПОД ЧАСТИЧНОЕ ДЕНЕЖНОЕ ПОКРЫТИЕ</a:t>
            </a:r>
            <a:endParaRPr lang="ru-RU" sz="14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5010" y="3415294"/>
            <a:ext cx="17844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7-9%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ОТ СУММЫ И 2 ДНЯ ДЛЯ РАСЧЕТОВ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32835" y="3448439"/>
            <a:ext cx="2620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ЗАКЛЮЧЕНИЕ СДЕЛОК С ДИЛЛЕРОМ ПО ТЕЛЕФОНУ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42348" y="2554512"/>
            <a:ext cx="4537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smtClean="0">
                <a:latin typeface="Arial Black" panose="020B0A04020102020204" pitchFamily="34" charset="0"/>
                <a:cs typeface="Arial" panose="020B0604020202020204" pitchFamily="34" charset="0"/>
              </a:rPr>
              <a:t>БЕЗ СРЕДСТВ, В ЛИМИТ</a:t>
            </a:r>
            <a:endParaRPr lang="ru-RU" sz="14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7034" y="3448776"/>
            <a:ext cx="2532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УСТАНОВЛЕНИЕ ЛИМИТА И ЗАКЛЮЧЕНИЕ СДЕЛОК БЕЗ ДЕНЕГ НА СЧЕТЕ ОТСРОЧКОЙ ДО 2 ДНЕЙ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26206" y="3415294"/>
            <a:ext cx="24059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ЗАКЛЮЧЕНИЕ СДЕЛОК В ТЕРМИНАЛЕ БЕЗ УЧАСТИЯ МЕНЕДЖЕРА БАНКА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6732" y="5058656"/>
            <a:ext cx="85332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600">
                <a:latin typeface="Arial" panose="020B0604020202020204" pitchFamily="34" charset="0"/>
                <a:cs typeface="Arial" panose="020B0604020202020204" pitchFamily="34" charset="0"/>
              </a:rPr>
              <a:t>Возможность заключать </a:t>
            </a:r>
            <a:r>
              <a:rPr 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t>сделки без привязки к счетам в Альфа-Банке</a:t>
            </a:r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t>Заключение сделок с поставкой средств на счет в любом банке РФ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дополнительных комиссий за перевод средств из Альфа-Банка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t>Выставление ордеров при отсутствии всей суммы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t>Упрощенное установление лимита на сделки до 40 млн. 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9707458" y="2828242"/>
            <a:ext cx="0" cy="56234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7287491" y="2828242"/>
            <a:ext cx="0" cy="56234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364995" y="2852954"/>
            <a:ext cx="0" cy="56234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104903" y="2852954"/>
            <a:ext cx="0" cy="56234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Фигура, имеющая форму буквы L 32"/>
          <p:cNvSpPr/>
          <p:nvPr/>
        </p:nvSpPr>
        <p:spPr>
          <a:xfrm rot="18801758">
            <a:off x="1937393" y="1158097"/>
            <a:ext cx="884279" cy="864051"/>
          </a:xfrm>
          <a:prstGeom prst="corner">
            <a:avLst>
              <a:gd name="adj1" fmla="val 24762"/>
              <a:gd name="adj2" fmla="val 25752"/>
            </a:avLst>
          </a:prstGeom>
          <a:solidFill>
            <a:srgbClr val="EF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Фигура, имеющая форму буквы L 33"/>
          <p:cNvSpPr/>
          <p:nvPr/>
        </p:nvSpPr>
        <p:spPr>
          <a:xfrm rot="18801758">
            <a:off x="8184066" y="1154016"/>
            <a:ext cx="884279" cy="864051"/>
          </a:xfrm>
          <a:prstGeom prst="corner">
            <a:avLst>
              <a:gd name="adj1" fmla="val 24762"/>
              <a:gd name="adj2" fmla="val 25752"/>
            </a:avLst>
          </a:prstGeom>
          <a:solidFill>
            <a:srgbClr val="EF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31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8959517" y="6226458"/>
            <a:ext cx="1507958" cy="1363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37C5684-217F-2A4D-BCE8-8196D4BAE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8255" y="318573"/>
            <a:ext cx="1046677" cy="1046677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85010" y="318591"/>
            <a:ext cx="9143451" cy="6493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cap="all" smtClean="0">
                <a:solidFill>
                  <a:srgbClr val="EF312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динамика </a:t>
            </a:r>
            <a:r>
              <a:rPr lang="ru-RU" sz="3200" b="1" cap="all" dirty="0" smtClean="0">
                <a:solidFill>
                  <a:srgbClr val="EF312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курса рубля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rgbClr val="EF3124"/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54635" y="1136786"/>
            <a:ext cx="43045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90% времени рубль укрепляется после резкого скачка курса накануне</a:t>
            </a:r>
          </a:p>
          <a:p>
            <a:endParaRPr lang="ru-RU" sz="2000" dirty="0" smtClean="0"/>
          </a:p>
          <a:p>
            <a:r>
              <a:rPr lang="ru-RU" sz="2000" dirty="0" smtClean="0"/>
              <a:t>С начала 2019 года укрепление составило 8,7%.</a:t>
            </a:r>
          </a:p>
          <a:p>
            <a:endParaRPr lang="ru-RU" sz="2000" dirty="0" smtClean="0"/>
          </a:p>
          <a:p>
            <a:r>
              <a:rPr lang="ru-RU" sz="2000" dirty="0" smtClean="0"/>
              <a:t>Для экспортера, это прямые убытки. 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88368" y="4665672"/>
            <a:ext cx="100909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Средний </a:t>
            </a:r>
            <a:r>
              <a:rPr lang="ru-RU" sz="2000" smtClean="0"/>
              <a:t>срок между заключением сделки и поступлением выручки </a:t>
            </a:r>
            <a:r>
              <a:rPr lang="ru-RU" sz="2000" dirty="0" smtClean="0"/>
              <a:t>по экспортным контрактам – 45 дней</a:t>
            </a:r>
            <a:r>
              <a:rPr lang="ru-RU" sz="2000" smtClean="0"/>
              <a:t>. Потеря </a:t>
            </a:r>
            <a:r>
              <a:rPr lang="ru-RU" sz="2000" dirty="0" smtClean="0"/>
              <a:t>на каждый транш выручки в 2019ом году, в среднем составила 2,3%. </a:t>
            </a:r>
          </a:p>
          <a:p>
            <a:endParaRPr lang="ru-RU" sz="2000" dirty="0" smtClean="0"/>
          </a:p>
          <a:p>
            <a:r>
              <a:rPr lang="ru-RU" sz="2000" smtClean="0"/>
              <a:t>Маржа по сделкам может становиться отрицательной.</a:t>
            </a:r>
            <a:endParaRPr lang="ru-RU" sz="2000" dirty="0" smtClean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646981" y="4048125"/>
            <a:ext cx="6296744" cy="629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66289" y="4158695"/>
            <a:ext cx="3342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smtClean="0">
                <a:solidFill>
                  <a:srgbClr val="EF312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Наглядная ситуация</a:t>
            </a:r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6842701" y="2654418"/>
            <a:ext cx="881108" cy="629411"/>
            <a:chOff x="1358660" y="1059335"/>
            <a:chExt cx="881108" cy="629411"/>
          </a:xfrm>
        </p:grpSpPr>
        <p:sp>
          <p:nvSpPr>
            <p:cNvPr id="12" name="Овал 11"/>
            <p:cNvSpPr/>
            <p:nvPr/>
          </p:nvSpPr>
          <p:spPr>
            <a:xfrm>
              <a:off x="1358660" y="1509012"/>
              <a:ext cx="177112" cy="179734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1447216" y="1304557"/>
              <a:ext cx="129127" cy="20678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576344" y="1301468"/>
              <a:ext cx="569344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576343" y="1059335"/>
              <a:ext cx="6634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00B050"/>
                  </a:solidFill>
                </a:rPr>
                <a:t>63,07</a:t>
              </a:r>
              <a:endParaRPr lang="ru-RU" sz="1400" b="1" dirty="0">
                <a:solidFill>
                  <a:srgbClr val="00B050"/>
                </a:solidFill>
              </a:endParaRPr>
            </a:p>
          </p:txBody>
        </p:sp>
      </p:grp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6911192"/>
              </p:ext>
            </p:extLst>
          </p:nvPr>
        </p:nvGraphicFramePr>
        <p:xfrm>
          <a:off x="485009" y="1068120"/>
          <a:ext cx="683881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8" name="Группа 17"/>
          <p:cNvGrpSpPr/>
          <p:nvPr/>
        </p:nvGrpSpPr>
        <p:grpSpPr>
          <a:xfrm>
            <a:off x="1269520" y="982898"/>
            <a:ext cx="881108" cy="629411"/>
            <a:chOff x="1358660" y="1059335"/>
            <a:chExt cx="881108" cy="629411"/>
          </a:xfrm>
        </p:grpSpPr>
        <p:sp>
          <p:nvSpPr>
            <p:cNvPr id="19" name="Овал 18"/>
            <p:cNvSpPr/>
            <p:nvPr/>
          </p:nvSpPr>
          <p:spPr>
            <a:xfrm>
              <a:off x="1358660" y="1509012"/>
              <a:ext cx="177112" cy="179734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1447216" y="1304557"/>
              <a:ext cx="129127" cy="20678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1576344" y="1301468"/>
              <a:ext cx="569344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576343" y="1059335"/>
              <a:ext cx="6634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00B050"/>
                  </a:solidFill>
                </a:rPr>
                <a:t>68,88</a:t>
              </a:r>
              <a:endParaRPr lang="ru-RU" sz="14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787770" y="1620889"/>
            <a:ext cx="881108" cy="629411"/>
            <a:chOff x="1358660" y="1059335"/>
            <a:chExt cx="881108" cy="629411"/>
          </a:xfrm>
        </p:grpSpPr>
        <p:sp>
          <p:nvSpPr>
            <p:cNvPr id="24" name="Овал 23"/>
            <p:cNvSpPr/>
            <p:nvPr/>
          </p:nvSpPr>
          <p:spPr>
            <a:xfrm>
              <a:off x="1358660" y="1509012"/>
              <a:ext cx="177112" cy="179734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1447216" y="1304557"/>
              <a:ext cx="129127" cy="20678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1576344" y="1301468"/>
              <a:ext cx="569344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576343" y="1059335"/>
              <a:ext cx="6634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00B050"/>
                  </a:solidFill>
                </a:rPr>
                <a:t>66,54</a:t>
              </a:r>
              <a:endParaRPr lang="ru-RU" sz="14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055588" y="2204741"/>
            <a:ext cx="881108" cy="629411"/>
            <a:chOff x="1358660" y="1059335"/>
            <a:chExt cx="881108" cy="629411"/>
          </a:xfrm>
        </p:grpSpPr>
        <p:sp>
          <p:nvSpPr>
            <p:cNvPr id="29" name="Овал 28"/>
            <p:cNvSpPr/>
            <p:nvPr/>
          </p:nvSpPr>
          <p:spPr>
            <a:xfrm>
              <a:off x="1358660" y="1509012"/>
              <a:ext cx="177112" cy="179734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1447216" y="1304557"/>
              <a:ext cx="129127" cy="20678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1576344" y="1301468"/>
              <a:ext cx="569344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576343" y="1059335"/>
              <a:ext cx="6634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00B050"/>
                  </a:solidFill>
                </a:rPr>
                <a:t>64,73</a:t>
              </a:r>
              <a:endParaRPr lang="ru-RU" sz="14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416173" y="2025007"/>
            <a:ext cx="881108" cy="629411"/>
            <a:chOff x="1358660" y="1059335"/>
            <a:chExt cx="881108" cy="629411"/>
          </a:xfrm>
        </p:grpSpPr>
        <p:sp>
          <p:nvSpPr>
            <p:cNvPr id="34" name="Овал 33"/>
            <p:cNvSpPr/>
            <p:nvPr/>
          </p:nvSpPr>
          <p:spPr>
            <a:xfrm>
              <a:off x="1358660" y="1509012"/>
              <a:ext cx="177112" cy="179734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1447216" y="1304557"/>
              <a:ext cx="129127" cy="20678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1576344" y="1301468"/>
              <a:ext cx="569344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576343" y="1059335"/>
              <a:ext cx="6634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00B050"/>
                  </a:solidFill>
                </a:rPr>
                <a:t>65,30</a:t>
              </a:r>
              <a:endParaRPr lang="ru-RU" sz="14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496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аблон презентации Альфа-Банка" id="{D28F2A4F-3C14-42B5-9C7F-A101080BF314}" vid="{12F2B307-442D-4616-874B-603D3BCC33CC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Альфа-Банка</Template>
  <TotalTime>21492</TotalTime>
  <Words>958</Words>
  <Application>Microsoft Office PowerPoint</Application>
  <PresentationFormat>Произвольный</PresentationFormat>
  <Paragraphs>232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Alfa-Bank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Пользователь Windows</cp:lastModifiedBy>
  <cp:revision>447</cp:revision>
  <cp:lastPrinted>2019-02-22T16:39:09Z</cp:lastPrinted>
  <dcterms:created xsi:type="dcterms:W3CDTF">2018-07-11T16:23:23Z</dcterms:created>
  <dcterms:modified xsi:type="dcterms:W3CDTF">2019-07-08T09:17:32Z</dcterms:modified>
</cp:coreProperties>
</file>